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85" r:id="rId2"/>
    <p:sldId id="396" r:id="rId3"/>
    <p:sldId id="397" r:id="rId4"/>
    <p:sldId id="400" r:id="rId5"/>
    <p:sldId id="401" r:id="rId6"/>
    <p:sldId id="402" r:id="rId7"/>
    <p:sldId id="398" r:id="rId8"/>
    <p:sldId id="399" r:id="rId9"/>
    <p:sldId id="278" r:id="rId10"/>
    <p:sldId id="295" r:id="rId11"/>
    <p:sldId id="395" r:id="rId12"/>
  </p:sldIdLst>
  <p:sldSz cx="12192000" cy="6858000"/>
  <p:notesSz cx="6858000" cy="9144000"/>
  <p:embeddedFontLst>
    <p:embeddedFont>
      <p:font typeface="锐字工房洪荒之光中黑简1.0" panose="020B0604020202020204" charset="-122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en Truong" initials="HT" lastIdx="1" clrIdx="0">
    <p:extLst>
      <p:ext uri="{19B8F6BF-5375-455C-9EA6-DF929625EA0E}">
        <p15:presenceInfo xmlns:p15="http://schemas.microsoft.com/office/powerpoint/2012/main" userId="Huyen Tr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068"/>
    <a:srgbClr val="81FFB4"/>
    <a:srgbClr val="2E7E38"/>
    <a:srgbClr val="FFE305"/>
    <a:srgbClr val="FFDE05"/>
    <a:srgbClr val="FEEF05"/>
    <a:srgbClr val="FFF473"/>
    <a:srgbClr val="FFEE03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6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F5E0-E4B1-1910-730C-8107476D2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880C6E-0E66-E502-5B22-2AF36F6FD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D283B53-2C34-46B9-1AF3-C3C5BEB25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7ACE35-4B06-FB6F-0E98-0959BC2A8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06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58FE2-3A05-A593-BB86-F54396DF5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78BC73F-9B7A-D38F-DC3C-CF1D6D112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D9491E8-DD83-9056-FB9D-7396E4EB3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E88EE3-E499-9944-8FFC-070BDC64BA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70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12345-F902-4A40-60B2-36E8CCE44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7AA504-8A16-2716-0EC0-93952190E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4E1852-113E-EAB6-52F0-5A10DB165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531F2-E368-5952-CC8B-A85FC9196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8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227F9-1B90-9FF0-30E9-3AB5EDC50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4703D03-C9E5-D0E3-5E8A-9E36E6C9D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877862-5CB6-8726-BCB6-EFB9DD121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94D3BA-7A7B-E331-28FE-01804FA09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34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B4678-3785-BB62-5D22-CB43AEF88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FF34C3-FA6F-0D91-0177-E6559111E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C4DAE40-D6CE-1093-9952-B32576783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B782D1-21C0-5B88-9777-218DE594C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97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0544E-AE32-DCAB-7B80-304442B6A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8ABEB5-4B05-790D-BFAB-5E1A967F0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D981284-23AA-CDF3-8CD2-22FAF4717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010F9D-B332-EFEB-44E8-FC056CDBC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06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38686-68B5-7549-E347-B7131209E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389591-8941-9B3B-1572-335CE4665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EF3B1D-4E7A-7CEA-5148-C974E6E06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A0071A-F0C0-515C-E71B-EB943EAC0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5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00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7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8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9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9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4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6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1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8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2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8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5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2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4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0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2" r:id="rId3"/>
    <p:sldLayoutId id="2147483661" r:id="rId4"/>
    <p:sldLayoutId id="2147483660" r:id="rId5"/>
    <p:sldLayoutId id="2147483650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688" r:id="rId13"/>
    <p:sldLayoutId id="2147483687" r:id="rId14"/>
    <p:sldLayoutId id="2147483686" r:id="rId15"/>
    <p:sldLayoutId id="2147483685" r:id="rId16"/>
    <p:sldLayoutId id="2147483684" r:id="rId17"/>
    <p:sldLayoutId id="2147483682" r:id="rId18"/>
    <p:sldLayoutId id="2147483681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71" r:id="rId29"/>
    <p:sldLayoutId id="2147483670" r:id="rId30"/>
    <p:sldLayoutId id="2147483669" r:id="rId31"/>
    <p:sldLayoutId id="2147483668" r:id="rId32"/>
    <p:sldLayoutId id="2147483667" r:id="rId33"/>
    <p:sldLayoutId id="2147483666" r:id="rId34"/>
    <p:sldLayoutId id="2147483665" r:id="rId35"/>
    <p:sldLayoutId id="2147483664" r:id="rId36"/>
    <p:sldLayoutId id="2147483663" r:id="rId37"/>
    <p:sldLayoutId id="2147483651" r:id="rId38"/>
    <p:sldLayoutId id="2147483652" r:id="rId39"/>
    <p:sldLayoutId id="2147483653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adre Mignon Et Drôle Avec La Bande Dessinée De Paysage Illustration de  Vecteur - Illustration du retrait, ballon: 129995233">
            <a:extLst>
              <a:ext uri="{FF2B5EF4-FFF2-40B4-BE49-F238E27FC236}">
                <a16:creationId xmlns:a16="http://schemas.microsoft.com/office/drawing/2014/main" id="{82902F21-7561-43ED-814F-FF55E28D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-893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FB51487-ACAF-47BD-AFD6-AFCBC4EAAB04}"/>
              </a:ext>
            </a:extLst>
          </p:cNvPr>
          <p:cNvSpPr/>
          <p:nvPr/>
        </p:nvSpPr>
        <p:spPr>
          <a:xfrm>
            <a:off x="4040978" y="1297574"/>
            <a:ext cx="441722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</a:t>
            </a:r>
            <a:r>
              <a:rPr lang="vi-VN" sz="40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76" name="Hộp Văn bản 1">
            <a:extLst>
              <a:ext uri="{FF2B5EF4-FFF2-40B4-BE49-F238E27FC236}">
                <a16:creationId xmlns:a16="http://schemas.microsoft.com/office/drawing/2014/main" id="{F6821669-3ED6-4A41-A5CE-27C7F9AF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993" y="799236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BỒ ĐỀ</a:t>
            </a:r>
            <a:endParaRPr lang="en-GB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140B989-1B24-431B-9AA6-0B9D59A862B9}"/>
              </a:ext>
            </a:extLst>
          </p:cNvPr>
          <p:cNvSpPr/>
          <p:nvPr/>
        </p:nvSpPr>
        <p:spPr>
          <a:xfrm>
            <a:off x="2790560" y="2033335"/>
            <a:ext cx="703924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2: MÙA THU QUÊ EM</a:t>
            </a:r>
          </a:p>
          <a:p>
            <a:pPr algn="ctr">
              <a:defRPr/>
            </a:pP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(Tiết1)</a:t>
            </a:r>
          </a:p>
        </p:txBody>
      </p:sp>
      <p:pic>
        <p:nvPicPr>
          <p:cNvPr id="3078" name="Picture 8">
            <a:extLst>
              <a:ext uri="{FF2B5EF4-FFF2-40B4-BE49-F238E27FC236}">
                <a16:creationId xmlns:a16="http://schemas.microsoft.com/office/drawing/2014/main" id="{5CCBE56C-F82A-4386-9723-6E3D206D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563" y="3200535"/>
            <a:ext cx="4899378" cy="2386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id="{15072263-507C-4BE8-AE9D-2959D06F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467F389-D0B0-4A2E-6D5E-2941D481A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393" y="5954725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 Thị Thu Huyền</a:t>
            </a:r>
            <a:endParaRPr lang="en-GB" alt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97326" y="0"/>
            <a:ext cx="11447317" cy="52593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AB992D-B1CE-4783-B39F-1F6246568BA1}"/>
              </a:ext>
            </a:extLst>
          </p:cNvPr>
          <p:cNvSpPr/>
          <p:nvPr/>
        </p:nvSpPr>
        <p:spPr>
          <a:xfrm>
            <a:off x="1761937" y="1988293"/>
            <a:ext cx="8762090" cy="151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3200" b="1" kern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i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Sau khi hoàn thành sản phẩm, các em nhớ lưu lại sản phẩm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nhé</a:t>
            </a:r>
            <a:r>
              <a:rPr lang="vi-VN" sz="2800" b="1" i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25" descr="ea11243b2077ee3abef0a39733d4f91e">
            <a:extLst>
              <a:ext uri="{FF2B5EF4-FFF2-40B4-BE49-F238E27FC236}">
                <a16:creationId xmlns:a16="http://schemas.microsoft.com/office/drawing/2014/main" id="{4221865F-1AB9-42B3-934F-C2B80ACCD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77037"/>
            <a:ext cx="10435391" cy="1540933"/>
          </a:xfrm>
          <a:prstGeom prst="rect">
            <a:avLst/>
          </a:prstGeom>
        </p:spPr>
      </p:pic>
      <p:pic>
        <p:nvPicPr>
          <p:cNvPr id="14" name="图片 40" descr="fc07ff6bdd215d099b9990fbd12ad744">
            <a:extLst>
              <a:ext uri="{FF2B5EF4-FFF2-40B4-BE49-F238E27FC236}">
                <a16:creationId xmlns:a16="http://schemas.microsoft.com/office/drawing/2014/main" id="{3E85C5DF-3533-4354-873A-0E246EDF0F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4027" y="3968750"/>
            <a:ext cx="159004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39CF3-472C-A088-F69A-389050937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243DC-57FF-0240-198E-63F1E4B6E368}"/>
              </a:ext>
            </a:extLst>
          </p:cNvPr>
          <p:cNvSpPr txBox="1"/>
          <p:nvPr/>
        </p:nvSpPr>
        <p:spPr>
          <a:xfrm>
            <a:off x="4838375" y="3244334"/>
            <a:ext cx="663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759761-94F6-E046-AE14-B09FD40DAF86}"/>
              </a:ext>
            </a:extLst>
          </p:cNvPr>
          <p:cNvSpPr/>
          <p:nvPr/>
        </p:nvSpPr>
        <p:spPr>
          <a:xfrm>
            <a:off x="1185039" y="2136338"/>
            <a:ext cx="98219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2F723-9015-B1C4-A2B0-968D84531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>
            <a:extLst>
              <a:ext uri="{FF2B5EF4-FFF2-40B4-BE49-F238E27FC236}">
                <a16:creationId xmlns:a16="http://schemas.microsoft.com/office/drawing/2014/main" id="{BFD3E33B-018B-AB5A-A53B-648293F506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6EBDF7-0528-1F10-283D-9B9E3BC41092}"/>
              </a:ext>
            </a:extLst>
          </p:cNvPr>
          <p:cNvSpPr/>
          <p:nvPr/>
        </p:nvSpPr>
        <p:spPr>
          <a:xfrm rot="10800000" flipV="1">
            <a:off x="1935946" y="-183318"/>
            <a:ext cx="8697219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Nêu được cách kết hợp vật liệu, màu sắc khác nhau tạo sản phẩm mĩ thuật.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Tạo được cảm giác bề mặt chất liệu ở sản phẩm mĩ thuật như mịn, mềm mại, thô giáp,…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Chỉ ra được sự tương phản của hình, màu và chất liệu tự nhiên trong sản phẩm mĩ thuật. 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Chia sẻ được cảm nhận về nét đẹp của văn hóa truyền thống và phong cảnh mùa thu trong sản phẩm, tác phẩm mĩ thuật.</a:t>
            </a:r>
          </a:p>
          <a:p>
            <a:pPr algn="just"/>
            <a:endParaRPr lang="vi-VN" sz="2800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  <a:p>
            <a:pPr algn="just"/>
            <a:endParaRPr lang="vi-VN" sz="2800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  <a:p>
            <a:pPr algn="just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4" descr="8fd71eaf8677ef70d2293deb973682b3">
            <a:extLst>
              <a:ext uri="{FF2B5EF4-FFF2-40B4-BE49-F238E27FC236}">
                <a16:creationId xmlns:a16="http://schemas.microsoft.com/office/drawing/2014/main" id="{3D0F3898-3FB2-BD8E-DF45-DB8A035A0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81" y="4256486"/>
            <a:ext cx="2575560" cy="2353945"/>
          </a:xfrm>
          <a:prstGeom prst="rect">
            <a:avLst/>
          </a:prstGeom>
        </p:spPr>
      </p:pic>
      <p:pic>
        <p:nvPicPr>
          <p:cNvPr id="13" name="图片 3" descr="f5105eb846fd0a2cb2ef86e408f54a40">
            <a:extLst>
              <a:ext uri="{FF2B5EF4-FFF2-40B4-BE49-F238E27FC236}">
                <a16:creationId xmlns:a16="http://schemas.microsoft.com/office/drawing/2014/main" id="{EE687D59-5F63-95B6-49F5-69EEFC22C1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08695" y="4716532"/>
            <a:ext cx="3583305" cy="236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461588-F943-71AD-6EBC-63A55395812B}"/>
              </a:ext>
            </a:extLst>
          </p:cNvPr>
          <p:cNvSpPr txBox="1"/>
          <p:nvPr/>
        </p:nvSpPr>
        <p:spPr>
          <a:xfrm>
            <a:off x="4451927" y="697230"/>
            <a:ext cx="346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0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4374E1-C352-B51E-D7F8-732AAEEEF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F3433D21-0E7E-AB9D-7D4C-C5C3F6E2C31C}"/>
              </a:ext>
            </a:extLst>
          </p:cNvPr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>
              <a:extLst>
                <a:ext uri="{FF2B5EF4-FFF2-40B4-BE49-F238E27FC236}">
                  <a16:creationId xmlns:a16="http://schemas.microsoft.com/office/drawing/2014/main" id="{AC34BAB0-B128-547E-6074-DDC6498BF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77366E0-F25C-AC2B-EEE9-6EE67AC79C92}"/>
                </a:ext>
              </a:extLst>
            </p:cNvPr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BDE23B4-685C-A64B-8D9F-2CA0FA79C3E3}"/>
              </a:ext>
            </a:extLst>
          </p:cNvPr>
          <p:cNvSpPr txBox="1"/>
          <p:nvPr/>
        </p:nvSpPr>
        <p:spPr>
          <a:xfrm>
            <a:off x="1471295" y="454660"/>
            <a:ext cx="479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altLang="zh-C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2748712-4F80-729C-F1A9-D560BF2D8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00" y="1247924"/>
            <a:ext cx="6836527" cy="4362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7751BE4-7F65-8A99-B499-DD9C55B85001}"/>
              </a:ext>
            </a:extLst>
          </p:cNvPr>
          <p:cNvSpPr/>
          <p:nvPr/>
        </p:nvSpPr>
        <p:spPr>
          <a:xfrm>
            <a:off x="7730835" y="566413"/>
            <a:ext cx="4253339" cy="99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endParaRPr lang="vi-VN" sz="3200" b="1" kern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Kể tên các đồ chơi trung thu?</a:t>
            </a:r>
            <a:endParaRPr lang="en-US" sz="2800" i="1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EFDAE76-B8E8-A7EA-E627-5F338A0DCE7A}"/>
              </a:ext>
            </a:extLst>
          </p:cNvPr>
          <p:cNvSpPr/>
          <p:nvPr/>
        </p:nvSpPr>
        <p:spPr>
          <a:xfrm>
            <a:off x="7744688" y="1185517"/>
            <a:ext cx="4253339" cy="138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endParaRPr lang="vi-VN" sz="3200" b="1" kern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Các mặt nạ trong tranh có hình dạng như thế nào?</a:t>
            </a:r>
            <a:endParaRPr lang="en-US" sz="2800" i="1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A833C57-CD7A-5CF7-06E2-1820B5F19D83}"/>
              </a:ext>
            </a:extLst>
          </p:cNvPr>
          <p:cNvSpPr/>
          <p:nvPr/>
        </p:nvSpPr>
        <p:spPr>
          <a:xfrm>
            <a:off x="7803271" y="2175312"/>
            <a:ext cx="4253339" cy="138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endParaRPr lang="vi-VN" sz="3200" b="1" kern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Nhận xét về nét biểu cảm của các mặt nạ đó?</a:t>
            </a:r>
            <a:endParaRPr lang="en-US" sz="2800" i="1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57787F85-0A38-E7ED-F47B-A3549D461C68}"/>
              </a:ext>
            </a:extLst>
          </p:cNvPr>
          <p:cNvSpPr/>
          <p:nvPr/>
        </p:nvSpPr>
        <p:spPr>
          <a:xfrm>
            <a:off x="277091" y="5772495"/>
            <a:ext cx="11637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kern="800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nhớ: </a:t>
            </a:r>
            <a:r>
              <a:rPr lang="vi-VN" sz="2000" b="1" i="1" kern="800" dirty="0">
                <a:solidFill>
                  <a:srgbClr val="002060"/>
                </a:solidFill>
                <a:latin typeface="Times New Roman" panose="02020603050405020304" pitchFamily="18" charset="0"/>
              </a:rPr>
              <a:t>Có rất nhiều loại hình đồ chơi trung thu như: đèn lồng, đèn ông sao, đầu sư tử, và mặt nạ giấy bồi thủ công. Mặt nạ có hình dạng phong phú, tạo hình giống các con vật </a:t>
            </a:r>
            <a:r>
              <a:rPr lang="vi-VN" sz="2000" b="1" i="1" kern="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hặc</a:t>
            </a:r>
            <a:r>
              <a:rPr lang="vi-VN" sz="2000" b="1" i="1" kern="800" dirty="0">
                <a:solidFill>
                  <a:srgbClr val="002060"/>
                </a:solidFill>
                <a:latin typeface="Times New Roman" panose="02020603050405020304" pitchFamily="18" charset="0"/>
              </a:rPr>
              <a:t> giống các nhân vật như ông địa, chú </a:t>
            </a:r>
            <a:r>
              <a:rPr lang="vi-VN" sz="2000" b="1" i="1" kern="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tễu</a:t>
            </a:r>
            <a:r>
              <a:rPr lang="vi-VN" sz="2000" b="1" i="1" kern="800" dirty="0">
                <a:solidFill>
                  <a:srgbClr val="002060"/>
                </a:solidFill>
                <a:latin typeface="Times New Roman" panose="02020603050405020304" pitchFamily="18" charset="0"/>
              </a:rPr>
              <a:t>,…Mặt nạ thường được tạo hình với các biểu cảm rõ rệt, đa dạng.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1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0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83B66-96D8-7595-11B5-B8FDA9D6B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1">
            <a:extLst>
              <a:ext uri="{FF2B5EF4-FFF2-40B4-BE49-F238E27FC236}">
                <a16:creationId xmlns:a16="http://schemas.microsoft.com/office/drawing/2014/main" id="{77953A5C-6A54-C76D-BF20-EF933499DDAC}"/>
              </a:ext>
            </a:extLst>
          </p:cNvPr>
          <p:cNvGrpSpPr/>
          <p:nvPr/>
        </p:nvGrpSpPr>
        <p:grpSpPr>
          <a:xfrm>
            <a:off x="452880" y="158617"/>
            <a:ext cx="965200" cy="1009015"/>
            <a:chOff x="11295" y="1307"/>
            <a:chExt cx="3874" cy="4046"/>
          </a:xfrm>
        </p:grpSpPr>
        <p:pic>
          <p:nvPicPr>
            <p:cNvPr id="10" name="图片 8" descr="f7d30ea4b628d33971365e72821aa1c5">
              <a:extLst>
                <a:ext uri="{FF2B5EF4-FFF2-40B4-BE49-F238E27FC236}">
                  <a16:creationId xmlns:a16="http://schemas.microsoft.com/office/drawing/2014/main" id="{438A45A7-0D94-C0EE-37CA-98F71172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3" name="文本框 10">
              <a:extLst>
                <a:ext uri="{FF2B5EF4-FFF2-40B4-BE49-F238E27FC236}">
                  <a16:creationId xmlns:a16="http://schemas.microsoft.com/office/drawing/2014/main" id="{32A01B92-0E6F-7906-9190-6ECE467C60DF}"/>
                </a:ext>
              </a:extLst>
            </p:cNvPr>
            <p:cNvSpPr txBox="1"/>
            <p:nvPr/>
          </p:nvSpPr>
          <p:spPr>
            <a:xfrm rot="20760000">
              <a:off x="12314" y="2197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14" name="文本框 9">
            <a:extLst>
              <a:ext uri="{FF2B5EF4-FFF2-40B4-BE49-F238E27FC236}">
                <a16:creationId xmlns:a16="http://schemas.microsoft.com/office/drawing/2014/main" id="{DBACC3F2-ED84-CF4E-B1DD-8D38AD5913E0}"/>
              </a:ext>
            </a:extLst>
          </p:cNvPr>
          <p:cNvSpPr txBox="1"/>
          <p:nvPr/>
        </p:nvSpPr>
        <p:spPr>
          <a:xfrm>
            <a:off x="1418080" y="276809"/>
            <a:ext cx="796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TẠO KIẾN THỨC - KĨ NĂNG</a:t>
            </a:r>
            <a:endParaRPr lang="zh-CN" altLang="en-US" sz="2800" b="1" dirty="0">
              <a:solidFill>
                <a:srgbClr val="FF0000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A41EDC8C-8FFD-853E-E8EA-333A0FF0A3AC}"/>
              </a:ext>
            </a:extLst>
          </p:cNvPr>
          <p:cNvSpPr/>
          <p:nvPr/>
        </p:nvSpPr>
        <p:spPr>
          <a:xfrm>
            <a:off x="126753" y="4489177"/>
            <a:ext cx="247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kern="800" dirty="0">
                <a:solidFill>
                  <a:srgbClr val="002060"/>
                </a:solidFill>
                <a:latin typeface="Times New Roman" panose="02020603050405020304" pitchFamily="18" charset="0"/>
              </a:rPr>
              <a:t>1. Vẽ hình mặt nạ có biểu cảm lên giấy bìa,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07A57AF6-692F-F0E3-E35B-D0DC83E21782}"/>
              </a:ext>
            </a:extLst>
          </p:cNvPr>
          <p:cNvSpPr/>
          <p:nvPr/>
        </p:nvSpPr>
        <p:spPr>
          <a:xfrm rot="10800000" flipV="1">
            <a:off x="2936335" y="4507643"/>
            <a:ext cx="286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kern="800" dirty="0">
                <a:solidFill>
                  <a:srgbClr val="002060"/>
                </a:solidFill>
                <a:latin typeface="Times New Roman" panose="02020603050405020304" pitchFamily="18" charset="0"/>
              </a:rPr>
              <a:t>2. Vẽ màu trang trí mặt nạ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3D5D0E43-135F-6423-BEFF-81D32BB12183}"/>
              </a:ext>
            </a:extLst>
          </p:cNvPr>
          <p:cNvSpPr/>
          <p:nvPr/>
        </p:nvSpPr>
        <p:spPr>
          <a:xfrm>
            <a:off x="5966974" y="4463040"/>
            <a:ext cx="2864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kern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Cắt hình mặt nạ khỏi giấy bìa</a:t>
            </a:r>
            <a:endParaRPr lang="en-US" b="1" kern="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483CC-533A-4101-7289-4E2BFBA1BD35}"/>
              </a:ext>
            </a:extLst>
          </p:cNvPr>
          <p:cNvSpPr txBox="1"/>
          <p:nvPr/>
        </p:nvSpPr>
        <p:spPr>
          <a:xfrm>
            <a:off x="8991601" y="4480031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Làm quai đeo mặt nạ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FD51619-5690-43BC-8DAB-8F5D06769F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104" t="6667" r="56179" b="61212"/>
          <a:stretch>
            <a:fillRect/>
          </a:stretch>
        </p:blipFill>
        <p:spPr>
          <a:xfrm>
            <a:off x="126753" y="1948498"/>
            <a:ext cx="2614436" cy="2279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1A9F874-698C-930B-1742-28E521E6EF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532" t="6667" r="11693" b="58990"/>
          <a:stretch>
            <a:fillRect/>
          </a:stretch>
        </p:blipFill>
        <p:spPr>
          <a:xfrm>
            <a:off x="3018856" y="1920791"/>
            <a:ext cx="2591739" cy="2306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B21D837-000A-0959-4EE0-F5E6A4E9B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33" t="52727" r="57413" b="12121"/>
          <a:stretch>
            <a:fillRect/>
          </a:stretch>
        </p:blipFill>
        <p:spPr>
          <a:xfrm>
            <a:off x="5921956" y="1948497"/>
            <a:ext cx="2624961" cy="23067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683504C8-22EB-E5CC-3223-19670DB770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47" t="52727" r="3396" b="11313"/>
          <a:stretch>
            <a:fillRect/>
          </a:stretch>
        </p:blipFill>
        <p:spPr>
          <a:xfrm>
            <a:off x="8791362" y="1906938"/>
            <a:ext cx="3265663" cy="2334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27">
            <a:extLst>
              <a:ext uri="{FF2B5EF4-FFF2-40B4-BE49-F238E27FC236}">
                <a16:creationId xmlns:a16="http://schemas.microsoft.com/office/drawing/2014/main" id="{EFEEE2B7-F96A-4C18-EEA7-75C18DA2A324}"/>
              </a:ext>
            </a:extLst>
          </p:cNvPr>
          <p:cNvSpPr/>
          <p:nvPr/>
        </p:nvSpPr>
        <p:spPr>
          <a:xfrm>
            <a:off x="277091" y="5916188"/>
            <a:ext cx="11637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kern="800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nhớ: </a:t>
            </a:r>
            <a:r>
              <a:rPr lang="vi-VN" sz="2000" b="1" i="1" kern="800" dirty="0">
                <a:solidFill>
                  <a:srgbClr val="002060"/>
                </a:solidFill>
                <a:latin typeface="Times New Roman" panose="02020603050405020304" pitchFamily="18" charset="0"/>
              </a:rPr>
              <a:t>Sử dụng nét, hình cách điệu, màu sắc và đậm nhạt, tương phản có thể tạo được tính biểu cảm riêng cho mặt nạ.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0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9B7DB-861A-D5B3-474D-4283E99C4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cách làm mặt nạ Trung thu cho bé độc ...">
            <a:extLst>
              <a:ext uri="{FF2B5EF4-FFF2-40B4-BE49-F238E27FC236}">
                <a16:creationId xmlns:a16="http://schemas.microsoft.com/office/drawing/2014/main" id="{DCB5A3F9-59C9-7D00-74E7-C49530D2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135565"/>
            <a:ext cx="5587665" cy="29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ướng dẫn làm mặt nạ | Mĩ thuật lớp 3 mặt nạ trung thu | Hướng dẫn cắt dán  mặt nạ hoá trang">
            <a:extLst>
              <a:ext uri="{FF2B5EF4-FFF2-40B4-BE49-F238E27FC236}">
                <a16:creationId xmlns:a16="http://schemas.microsoft.com/office/drawing/2014/main" id="{0BEA6E56-91B3-C759-1950-B5FB53B0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1" y="224545"/>
            <a:ext cx="5223164" cy="29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 cách làm mặt nạ Trung Thu đơn giản ngay tại nhà">
            <a:extLst>
              <a:ext uri="{FF2B5EF4-FFF2-40B4-BE49-F238E27FC236}">
                <a16:creationId xmlns:a16="http://schemas.microsoft.com/office/drawing/2014/main" id="{B419A908-6C16-CECE-7A06-56191925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3418126"/>
            <a:ext cx="5011066" cy="33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ch làm những mẫu mặt nạ trung thu hình thú an toàn dành cho bé - YouTube">
            <a:extLst>
              <a:ext uri="{FF2B5EF4-FFF2-40B4-BE49-F238E27FC236}">
                <a16:creationId xmlns:a16="http://schemas.microsoft.com/office/drawing/2014/main" id="{16654683-4470-76D2-95A1-AAE74689C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7" b="12627"/>
          <a:stretch>
            <a:fillRect/>
          </a:stretch>
        </p:blipFill>
        <p:spPr bwMode="auto">
          <a:xfrm>
            <a:off x="6497781" y="3507108"/>
            <a:ext cx="5223164" cy="31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0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CCAB3-D2A1-1163-8942-1A7C2E14C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 cách làm mặt nạ Trung thu cho bé độc ...">
            <a:extLst>
              <a:ext uri="{FF2B5EF4-FFF2-40B4-BE49-F238E27FC236}">
                <a16:creationId xmlns:a16="http://schemas.microsoft.com/office/drawing/2014/main" id="{A9FE38A2-BFEE-5CC0-9AFA-4AED8657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4" y="942109"/>
            <a:ext cx="5791287" cy="34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ặt nạ trung thu tô màu - Giá Tốt, Miễn Phí Vận Chuyển, Đủ Loại | Shopee  Việt Nam">
            <a:extLst>
              <a:ext uri="{FF2B5EF4-FFF2-40B4-BE49-F238E27FC236}">
                <a16:creationId xmlns:a16="http://schemas.microsoft.com/office/drawing/2014/main" id="{95EC6955-E4DF-8B3F-9EFB-D090A48F2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9029"/>
          <a:stretch>
            <a:fillRect/>
          </a:stretch>
        </p:blipFill>
        <p:spPr bwMode="auto">
          <a:xfrm>
            <a:off x="6506872" y="1745672"/>
            <a:ext cx="5421978" cy="44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0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21209-B83D-BC92-B6AE-46E46EC6A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CD0F6E1-0EDB-7EF0-D697-85811153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040" b="69293"/>
          <a:stretch>
            <a:fillRect/>
          </a:stretch>
        </p:blipFill>
        <p:spPr>
          <a:xfrm>
            <a:off x="1925545" y="110836"/>
            <a:ext cx="2272210" cy="2068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20255A3-5EA0-B8C9-2524-9ACED58E86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697" r="57286" b="34950"/>
          <a:stretch>
            <a:fillRect/>
          </a:stretch>
        </p:blipFill>
        <p:spPr>
          <a:xfrm>
            <a:off x="3640095" y="2343260"/>
            <a:ext cx="2109543" cy="2171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FDB9A966-9E80-3828-7452-AB54CF170F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859" r="57538" b="2627"/>
          <a:stretch>
            <a:fillRect/>
          </a:stretch>
        </p:blipFill>
        <p:spPr>
          <a:xfrm>
            <a:off x="1678268" y="4679151"/>
            <a:ext cx="2240462" cy="2068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E77CA16-0EBD-1972-D5A0-CE800B38B4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980" b="21818"/>
          <a:stretch>
            <a:fillRect/>
          </a:stretch>
        </p:blipFill>
        <p:spPr>
          <a:xfrm>
            <a:off x="7287608" y="886691"/>
            <a:ext cx="2978847" cy="5361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9546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0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B4823C-79F5-A85A-2A09-5840CDB83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DAA39C1-8BE0-D884-5F93-04CD24CBF697}"/>
              </a:ext>
            </a:extLst>
          </p:cNvPr>
          <p:cNvGrpSpPr/>
          <p:nvPr/>
        </p:nvGrpSpPr>
        <p:grpSpPr>
          <a:xfrm>
            <a:off x="452880" y="17168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>
              <a:extLst>
                <a:ext uri="{FF2B5EF4-FFF2-40B4-BE49-F238E27FC236}">
                  <a16:creationId xmlns:a16="http://schemas.microsoft.com/office/drawing/2014/main" id="{C2E86217-26DD-AEAE-4A5B-60D76E07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EE95293-2EDB-D339-033F-34E099C69993}"/>
                </a:ext>
              </a:extLst>
            </p:cNvPr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  <a:endParaRPr lang="en-US" altLang="zh-CN" sz="24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sp>
        <p:nvSpPr>
          <p:cNvPr id="24" name="文本框 9">
            <a:extLst>
              <a:ext uri="{FF2B5EF4-FFF2-40B4-BE49-F238E27FC236}">
                <a16:creationId xmlns:a16="http://schemas.microsoft.com/office/drawing/2014/main" id="{83033C29-8D5B-09C7-C197-065E1DB8D4C4}"/>
              </a:ext>
            </a:extLst>
          </p:cNvPr>
          <p:cNvSpPr txBox="1"/>
          <p:nvPr/>
        </p:nvSpPr>
        <p:spPr>
          <a:xfrm>
            <a:off x="1418080" y="629510"/>
            <a:ext cx="796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- SÁNG TẠO</a:t>
            </a:r>
            <a:endParaRPr lang="zh-CN" altLang="en-US" sz="2800" b="1" dirty="0">
              <a:solidFill>
                <a:srgbClr val="FF0000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193FA4-32A7-FC02-6A90-B595B29A51BA}"/>
              </a:ext>
            </a:extLst>
          </p:cNvPr>
          <p:cNvSpPr/>
          <p:nvPr/>
        </p:nvSpPr>
        <p:spPr>
          <a:xfrm>
            <a:off x="1332444" y="1337126"/>
            <a:ext cx="8762090" cy="99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endParaRPr lang="vi-VN" sz="3200" b="1" kern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 hình mặt nạ trung thu theo ý thích</a:t>
            </a:r>
            <a:endParaRPr lang="en-US" sz="2800" b="1" i="1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44941" y="706575"/>
            <a:ext cx="112900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PHÂN TÍCH</a:t>
            </a:r>
            <a:r>
              <a:rPr lang="vi-V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ĐÁNH GIÁ</a:t>
            </a:r>
            <a:endParaRPr lang="vi-VN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vi-VN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altLang="zh-CN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Em hãy chia sẻ sản phẩm mặt nạ c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ùng</a:t>
            </a:r>
            <a:r>
              <a:rPr lang="vi-VN" altLang="zh-CN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người thân yêu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nhé!</a:t>
            </a:r>
            <a:endParaRPr lang="en-US" altLang="zh-CN" sz="2800" b="1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Em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nạ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vi-V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 nhận của em về nét biểu cảm và màu sắc tương phản có trong mặt nạ?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Em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vi-V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nét, màu thế nào để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nạ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vi-VN" altLang="zh-CN" sz="44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4941" y="146859"/>
            <a:ext cx="2271755" cy="1877282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26" name="图片 32" descr="129e31cd37098471b19ff0d691246199">
            <a:extLst>
              <a:ext uri="{FF2B5EF4-FFF2-40B4-BE49-F238E27FC236}">
                <a16:creationId xmlns:a16="http://schemas.microsoft.com/office/drawing/2014/main" id="{525D7577-50D8-4550-95FC-80F9A1BB8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121" y="-390035"/>
            <a:ext cx="2563143" cy="2563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卡通儿童幼儿教育说课通用动态PPT课件"/>
  <p:tag name="INKNOELEADERBOARD" val="-11071043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444</Words>
  <Application>Microsoft Office PowerPoint</Application>
  <PresentationFormat>Màn hình rộng</PresentationFormat>
  <Paragraphs>60</Paragraphs>
  <Slides>11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Cambria</vt:lpstr>
      <vt:lpstr>Times New Roman</vt:lpstr>
      <vt:lpstr>锐字工房洪荒之光中黑简1.0</vt:lpstr>
      <vt:lpstr>Calibri</vt:lpstr>
      <vt:lpstr>Arial</vt:lpstr>
      <vt:lpstr>Calibri Light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卡通儿童幼儿教育说课通用动态PPT课件</dc:title>
  <dc:creator>Administrator</dc:creator>
  <cp:lastModifiedBy>An Pham</cp:lastModifiedBy>
  <cp:revision>237</cp:revision>
  <dcterms:created xsi:type="dcterms:W3CDTF">2015-05-05T08:02:00Z</dcterms:created>
  <dcterms:modified xsi:type="dcterms:W3CDTF">2025-10-10T14:04:11Z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