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2.wav" ContentType="audio/wav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9" r:id="rId2"/>
  </p:sldMasterIdLst>
  <p:notesMasterIdLst>
    <p:notesMasterId r:id="rId18"/>
  </p:notesMasterIdLst>
  <p:sldIdLst>
    <p:sldId id="313" r:id="rId3"/>
    <p:sldId id="288" r:id="rId4"/>
    <p:sldId id="329" r:id="rId5"/>
    <p:sldId id="274" r:id="rId6"/>
    <p:sldId id="317" r:id="rId7"/>
    <p:sldId id="318" r:id="rId8"/>
    <p:sldId id="319" r:id="rId9"/>
    <p:sldId id="320" r:id="rId10"/>
    <p:sldId id="330" r:id="rId11"/>
    <p:sldId id="321" r:id="rId12"/>
    <p:sldId id="322" r:id="rId13"/>
    <p:sldId id="323" r:id="rId14"/>
    <p:sldId id="324" r:id="rId15"/>
    <p:sldId id="326" r:id="rId16"/>
    <p:sldId id="327" r:id="rId17"/>
  </p:sldIdLst>
  <p:sldSz cx="12161838" cy="6858000"/>
  <p:notesSz cx="6858000" cy="9144000"/>
  <p:embeddedFontLst>
    <p:embeddedFont>
      <p:font typeface="Dosis" pitchFamily="2" charset="0"/>
      <p:regular r:id="rId19"/>
      <p:bold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Quicksand" panose="020B0604020202020204" charset="0"/>
      <p:regular r:id="rId26"/>
      <p:bold r:id="rId27"/>
    </p:embeddedFont>
    <p:embeddedFont>
      <p:font typeface="Roboto Condensed Light" panose="02000000000000000000" pitchFamily="2" charset="0"/>
      <p:regular r:id="rId28"/>
      <p:italic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Titan One" panose="020B0604020202020204" charset="0"/>
      <p:regular r:id="rId36"/>
    </p:embeddedFont>
    <p:embeddedFont>
      <p:font typeface="Bebas Neu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90" autoAdjust="0"/>
  </p:normalViewPr>
  <p:slideViewPr>
    <p:cSldViewPr>
      <p:cViewPr varScale="1">
        <p:scale>
          <a:sx n="61" d="100"/>
          <a:sy n="61" d="100"/>
        </p:scale>
        <p:origin x="1002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GV: Ai là</a:t>
            </a:r>
            <a:r>
              <a:rPr lang="en-US" baseline="0"/>
              <a:t> người nói đúng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2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0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nhớ</a:t>
            </a:r>
            <a:r>
              <a:rPr lang="en-US" baseline="0"/>
              <a:t> chỉ trên đĩa cam để phân tích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7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GV nhớ</a:t>
            </a:r>
            <a:r>
              <a:rPr lang="en-US" baseline="0"/>
              <a:t> chỉ trên đĩa cam để phân tích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4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7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8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6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87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18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72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835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42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35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65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8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57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936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04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47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930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792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989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933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431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55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116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03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7575" y="274599"/>
            <a:ext cx="10946691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7575" y="1600470"/>
            <a:ext cx="5417535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35580" y="1600470"/>
            <a:ext cx="5418686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35580" y="3917876"/>
            <a:ext cx="5418686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5032082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04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4" r:id="rId3"/>
    <p:sldLayoutId id="2147483669" r:id="rId4"/>
    <p:sldLayoutId id="2147483682" r:id="rId5"/>
    <p:sldLayoutId id="2147483683" r:id="rId6"/>
    <p:sldLayoutId id="2147483687" r:id="rId7"/>
    <p:sldLayoutId id="214748368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60.png"/><Relationship Id="rId10" Type="http://schemas.openxmlformats.org/officeDocument/2006/relationships/image" Target="../media/image150.png"/><Relationship Id="rId9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1.png"/><Relationship Id="rId4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431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chemeClr val="bg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3872" y="3620707"/>
            <a:ext cx="5180566" cy="2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9570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52868" y="530364"/>
            <a:ext cx="3796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Số?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3248" y="436294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1314744" y="144780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/>
              <a:t>a)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415" y="2323035"/>
            <a:ext cx="10556591" cy="213304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2168595" y="4757709"/>
            <a:ext cx="3714936" cy="545510"/>
            <a:chOff x="1950093" y="3286749"/>
            <a:chExt cx="3714936" cy="54551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40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2191320" y="5386945"/>
            <a:ext cx="2554851" cy="545510"/>
            <a:chOff x="1972818" y="3809969"/>
            <a:chExt cx="2554851" cy="5455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8090543" y="4768854"/>
            <a:ext cx="1990307" cy="545510"/>
            <a:chOff x="1950093" y="3286749"/>
            <a:chExt cx="1990307" cy="54551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48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8113268" y="5398090"/>
            <a:ext cx="2554851" cy="545510"/>
            <a:chOff x="1972818" y="3809969"/>
            <a:chExt cx="2554851" cy="54551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51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4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300436" y="477496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5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986843" y="539149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4163075" y="539149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7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9497755" y="476226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908792" y="540474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10085024" y="540474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67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52868" y="530364"/>
            <a:ext cx="3796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Số?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3248" y="436294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68376" y="160020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52606" y="2901326"/>
            <a:ext cx="7154490" cy="1527434"/>
            <a:chOff x="1202825" y="4714553"/>
            <a:chExt cx="7154490" cy="152743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7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3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4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53008" y="2895600"/>
            <a:ext cx="2304711" cy="1527434"/>
            <a:chOff x="8603227" y="4708827"/>
            <a:chExt cx="2304711" cy="152743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1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732860" y="311746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2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80229" y="311423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3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627598" y="311100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4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74967" y="310777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5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522336" y="3104540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6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93619" y="3114065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7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10001550" y="3127123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8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732860" y="377597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80229" y="377274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0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627598" y="376951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72452" y="3770645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2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10001550" y="375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85119" y="504024"/>
            <a:ext cx="625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Tìm phép nhân thích hợp.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15500" y="409954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1255565"/>
            <a:ext cx="8810625" cy="5286375"/>
          </a:xfrm>
          <a:prstGeom prst="rect">
            <a:avLst/>
          </a:prstGeom>
        </p:spPr>
      </p:pic>
      <p:sp>
        <p:nvSpPr>
          <p:cNvPr id="37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614326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38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944205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39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844785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5097023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41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5076685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6249841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43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946385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6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139903" y="457200"/>
            <a:ext cx="388203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CỦNG CỐ</a:t>
            </a:r>
            <a:endParaRPr lang="vi-VN" sz="4800" dirty="0"/>
          </a:p>
        </p:txBody>
      </p:sp>
      <p:sp>
        <p:nvSpPr>
          <p:cNvPr id="4" name="AutoShape 2" descr="Happy Strawberry Cartoon Transparent PNG &amp; SVG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16819" y="2106464"/>
            <a:ext cx="2935981" cy="2645072"/>
            <a:chOff x="816819" y="2106464"/>
            <a:chExt cx="2935981" cy="2645072"/>
          </a:xfrm>
        </p:grpSpPr>
        <p:pic>
          <p:nvPicPr>
            <p:cNvPr id="1028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66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10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34290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12928" y="2107258"/>
            <a:ext cx="2935981" cy="2645072"/>
            <a:chOff x="816819" y="2106464"/>
            <a:chExt cx="2935981" cy="2645072"/>
          </a:xfrm>
        </p:grpSpPr>
        <p:pic>
          <p:nvPicPr>
            <p:cNvPr id="22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66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10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34290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09037" y="2108052"/>
            <a:ext cx="2935981" cy="2645072"/>
            <a:chOff x="816819" y="2106464"/>
            <a:chExt cx="2935981" cy="2645072"/>
          </a:xfrm>
        </p:grpSpPr>
        <p:pic>
          <p:nvPicPr>
            <p:cNvPr id="27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66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10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34290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34766" y="5445256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A. 3 x 2 = 6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676007" y="5445255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B. 3 x 3 = 9</a:t>
            </a:r>
            <a:endParaRPr lang="vi-VN" sz="4800" dirty="0"/>
          </a:p>
        </p:txBody>
      </p:sp>
      <p:pic>
        <p:nvPicPr>
          <p:cNvPr id="33" name="Picture 3" descr="F:\AAA-PDF-SGK\PNG\Untitled2.png"/>
          <p:cNvPicPr>
            <a:picLocks noChangeAspect="1" noChangeArrowheads="1"/>
          </p:cNvPicPr>
          <p:nvPr/>
        </p:nvPicPr>
        <p:blipFill rotWithShape="1">
          <a:blip r:embed="rId6"/>
          <a:srcRect l="43591" t="12007"/>
          <a:stretch/>
        </p:blipFill>
        <p:spPr bwMode="auto">
          <a:xfrm>
            <a:off x="10894269" y="5255315"/>
            <a:ext cx="1124744" cy="1210878"/>
          </a:xfrm>
          <a:prstGeom prst="rect">
            <a:avLst/>
          </a:prstGeom>
          <a:noFill/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 r="72836" b="41260"/>
          <a:stretch/>
        </p:blipFill>
        <p:spPr>
          <a:xfrm>
            <a:off x="174108" y="5087688"/>
            <a:ext cx="1397623" cy="15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636133" y="-926934"/>
            <a:ext cx="10614317" cy="76324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1420" y="-209869"/>
            <a:ext cx="3510889" cy="27404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50" y="2531403"/>
            <a:ext cx="1167538" cy="11675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03" y="4455432"/>
            <a:ext cx="1167538" cy="11675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24401" y="2195522"/>
            <a:ext cx="1795091" cy="1193079"/>
          </a:xfrm>
          <a:prstGeom prst="rect">
            <a:avLst/>
          </a:prstGeom>
        </p:spPr>
      </p:pic>
      <p:pic>
        <p:nvPicPr>
          <p:cNvPr id="19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3" y="5890325"/>
            <a:ext cx="2191131" cy="8456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06813" y="3569015"/>
            <a:ext cx="8190225" cy="83974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</a:pPr>
            <a:r>
              <a:rPr lang="en-US" sz="4400" b="1" kern="120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37:</a:t>
            </a:r>
          </a:p>
          <a:p>
            <a:pPr algn="ctr" defTabSz="912114">
              <a:buClrTx/>
            </a:pPr>
            <a:r>
              <a:rPr lang="en-US" sz="6600" b="1" kern="120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nhân</a:t>
            </a:r>
          </a:p>
          <a:p>
            <a:pPr algn="ctr" defTabSz="912114">
              <a:buClrTx/>
            </a:pPr>
            <a:r>
              <a:rPr lang="en-US" sz="4800" b="1" kern="1200">
                <a:ln>
                  <a:solidFill>
                    <a:srgbClr val="4F6228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vi-VN" sz="4800" b="1" kern="1200" dirty="0">
              <a:ln>
                <a:solidFill>
                  <a:srgbClr val="4F6228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464236" y="302973"/>
            <a:ext cx="2253277" cy="978235"/>
            <a:chOff x="1468222" y="0"/>
            <a:chExt cx="2258865" cy="9806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</a:pPr>
                <a:endParaRPr lang="vi-VN" sz="1795" b="1" kern="1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</a:pPr>
                <a:endParaRPr lang="vi-VN" sz="1795" b="1" kern="1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68222" y="206880"/>
              <a:ext cx="2258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buClrTx/>
              </a:pPr>
              <a:r>
                <a:rPr lang="vi-VN" sz="3192" b="1" kern="1200" dirty="0">
                  <a:solidFill>
                    <a:srgbClr val="00206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CHỦ </a:t>
              </a:r>
              <a:r>
                <a:rPr lang="vi-VN" sz="3192" b="1" kern="1200">
                  <a:solidFill>
                    <a:srgbClr val="00206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ĐỀ </a:t>
              </a:r>
              <a:r>
                <a:rPr lang="en-US" sz="3192" b="1" kern="1200" dirty="0">
                  <a:solidFill>
                    <a:srgbClr val="00206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lang="vi-VN" sz="3192" b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860766" y="447938"/>
            <a:ext cx="6738325" cy="6447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2114">
              <a:buClrTx/>
            </a:pPr>
            <a:r>
              <a:rPr lang="en-US" sz="3591" b="1" kern="120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PHÉP NHÂN, PHÉP CHIA</a:t>
            </a:r>
            <a:endParaRPr lang="vi-VN" sz="3591" b="1" kern="12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58266" y="1395031"/>
            <a:ext cx="8890407" cy="4553835"/>
            <a:chOff x="1733230" y="1248506"/>
            <a:chExt cx="8912456" cy="4565129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733230" y="1290488"/>
              <a:ext cx="1" cy="45231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746878" y="1248506"/>
              <a:ext cx="8898808" cy="4565129"/>
              <a:chOff x="1746878" y="1248506"/>
              <a:chExt cx="8898808" cy="45651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878" y="2567774"/>
                <a:ext cx="8894502" cy="324586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14"/>
              <a:stretch/>
            </p:blipFill>
            <p:spPr>
              <a:xfrm>
                <a:off x="1751184" y="1248506"/>
                <a:ext cx="8894502" cy="1379045"/>
              </a:xfrm>
              <a:prstGeom prst="rect">
                <a:avLst/>
              </a:prstGeom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6" y="567058"/>
            <a:ext cx="1208558" cy="12085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64365" y="1202262"/>
            <a:ext cx="9355927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40569" y="685800"/>
            <a:ext cx="7753171" cy="614030"/>
          </a:xfrm>
          <a:prstGeom prst="rect">
            <a:avLst/>
          </a:prstGeom>
          <a:noFill/>
        </p:spPr>
        <p:txBody>
          <a:bodyPr wrap="square" lIns="121615" tIns="60807" rIns="121615" bIns="60807" rtlCol="0">
            <a:spAutoFit/>
          </a:bodyPr>
          <a:lstStyle/>
          <a:p>
            <a:pPr defTabSz="912091">
              <a:buClrTx/>
              <a:defRPr/>
            </a:pPr>
            <a:r>
              <a:rPr lang="en-US" sz="3192" b="1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Ghi</a:t>
            </a:r>
            <a:r>
              <a:rPr lang="en-US" sz="3192" b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92" b="1" kern="1200" err="1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vở</a:t>
            </a:r>
            <a:r>
              <a:rPr lang="en-US" sz="3192" b="1" kern="1200">
                <a:solidFill>
                  <a:srgbClr val="00206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92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TOÁN</a:t>
            </a:r>
            <a:endParaRPr lang="en-US" sz="3192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2198" y="1718041"/>
            <a:ext cx="7880267" cy="614030"/>
          </a:xfrm>
          <a:prstGeom prst="rect">
            <a:avLst/>
          </a:prstGeom>
          <a:noFill/>
        </p:spPr>
        <p:txBody>
          <a:bodyPr wrap="square" lIns="121615" tIns="60807" rIns="121615" bIns="60807" rtlCol="0">
            <a:spAutoFit/>
          </a:bodyPr>
          <a:lstStyle/>
          <a:p>
            <a:pPr defTabSz="912091">
              <a:buClrTx/>
            </a:pPr>
            <a:r>
              <a:rPr lang="en-US" sz="3192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192" b="1" kern="1200" smtClean="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Hai </a:t>
            </a:r>
            <a:r>
              <a:rPr lang="en-US" sz="3192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ngày </a:t>
            </a:r>
            <a:r>
              <a:rPr lang="en-US" sz="3192" b="1" kern="1200" smtClean="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15</a:t>
            </a:r>
            <a:r>
              <a:rPr lang="en-US" sz="3192" b="1" kern="1200" smtClean="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err="1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en-US" sz="3192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lang="en-US" sz="3192" b="1" kern="1200" err="1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en-US" sz="3192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smtClean="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2024</a:t>
            </a:r>
            <a:endParaRPr lang="en-US" sz="3192" b="1" kern="1200" dirty="0">
              <a:solidFill>
                <a:srgbClr val="931D7D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6939" y="2378514"/>
            <a:ext cx="2632169" cy="614030"/>
          </a:xfrm>
          <a:prstGeom prst="rect">
            <a:avLst/>
          </a:prstGeom>
          <a:noFill/>
        </p:spPr>
        <p:txBody>
          <a:bodyPr wrap="square" lIns="121615" tIns="60807" rIns="121615" bIns="60807" rtlCol="0">
            <a:spAutoFit/>
          </a:bodyPr>
          <a:lstStyle/>
          <a:p>
            <a:pPr defTabSz="912091">
              <a:buClrTx/>
            </a:pPr>
            <a:r>
              <a:rPr lang="en-US" sz="3192" b="1" kern="1200">
                <a:solidFill>
                  <a:srgbClr val="931D7D"/>
                </a:solidFill>
                <a:latin typeface="HP001 4 hàng" panose="020B0603050302020204" pitchFamily="34" charset="0"/>
                <a:ea typeface="+mn-ea"/>
                <a:cs typeface="+mn-cs"/>
              </a:rPr>
              <a:t>TǨn</a:t>
            </a:r>
            <a:endParaRPr lang="en-US" sz="3192" b="1" kern="1200" dirty="0">
              <a:solidFill>
                <a:srgbClr val="931D7D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1249" y="2881038"/>
            <a:ext cx="8283999" cy="736832"/>
          </a:xfrm>
          <a:prstGeom prst="rect">
            <a:avLst/>
          </a:prstGeom>
          <a:noFill/>
        </p:spPr>
        <p:txBody>
          <a:bodyPr wrap="square" lIns="121610" tIns="60805" rIns="121610" bIns="60805">
            <a:spAutoFit/>
          </a:bodyPr>
          <a:lstStyle/>
          <a:p>
            <a:pPr defTabSz="912114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192" b="1" kern="1200" err="1">
                <a:solidFill>
                  <a:srgbClr val="931D7D"/>
                </a:solidFill>
                <a:latin typeface="HP001 4 hàng" pitchFamily="34" charset="0"/>
                <a:ea typeface="+mn-ea"/>
                <a:cs typeface="Times New Roman" pitchFamily="18" charset="0"/>
              </a:rPr>
              <a:t>Bài</a:t>
            </a:r>
            <a:r>
              <a:rPr lang="en-US" sz="3192" b="1" kern="1200">
                <a:solidFill>
                  <a:srgbClr val="931D7D"/>
                </a:solidFill>
                <a:latin typeface="HP001 4 hàng" pitchFamily="34" charset="0"/>
                <a:ea typeface="+mn-ea"/>
                <a:cs typeface="Times New Roman" pitchFamily="18" charset="0"/>
              </a:rPr>
              <a:t> 37: Phép nhân (tiết 1)</a:t>
            </a:r>
            <a:endParaRPr lang="en-US" sz="3192" b="1" kern="1200" dirty="0">
              <a:solidFill>
                <a:srgbClr val="931D7D"/>
              </a:solidFill>
              <a:latin typeface="HP001 4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8793108" y="483171"/>
            <a:ext cx="3338216" cy="1081969"/>
          </a:xfrm>
          <a:prstGeom prst="cloudCallout">
            <a:avLst>
              <a:gd name="adj1" fmla="val -65373"/>
              <a:gd name="adj2" fmla="val 377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5" tIns="60807" rIns="121615" bIns="60807" rtlCol="0" anchor="ctr"/>
          <a:lstStyle/>
          <a:p>
            <a:pPr algn="ctr" defTabSz="912114">
              <a:buClrTx/>
            </a:pPr>
            <a:r>
              <a:rPr lang="en-US" sz="1995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995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95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995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1995" kern="1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995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 (Tập 2)</a:t>
            </a:r>
            <a:endParaRPr lang="en-US" sz="1995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94992"/>
      </p:ext>
    </p:extLst>
  </p:cSld>
  <p:clrMapOvr>
    <a:masterClrMapping/>
  </p:clrMapOvr>
  <p:transition spd="slow" advTm="7582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10213801" y="343166"/>
            <a:ext cx="2208845" cy="1468074"/>
          </a:xfrm>
          <a:prstGeom prst="rect">
            <a:avLst/>
          </a:prstGeom>
        </p:spPr>
      </p:pic>
      <p:pic>
        <p:nvPicPr>
          <p:cNvPr id="31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E5D4A8"/>
              </a:clrFrom>
              <a:clrTo>
                <a:srgbClr val="E5D4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381000"/>
            <a:ext cx="10455755" cy="6162584"/>
          </a:xfrm>
          <a:prstGeom prst="rect">
            <a:avLst/>
          </a:prstGeom>
        </p:spPr>
      </p:pic>
      <p:sp>
        <p:nvSpPr>
          <p:cNvPr id="3" name="AutoShape 2" descr="Các số đếm từ 1 đến 5"/>
          <p:cNvSpPr>
            <a:spLocks noChangeAspect="1" noChangeArrowheads="1"/>
          </p:cNvSpPr>
          <p:nvPr/>
        </p:nvSpPr>
        <p:spPr bwMode="auto">
          <a:xfrm>
            <a:off x="155190" y="-135622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pPr defTabSz="912114">
              <a:buClrTx/>
            </a:pPr>
            <a:endParaRPr lang="en-US" sz="1795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AutoShape 4" descr="Các số đếm từ 1 đến 5"/>
          <p:cNvSpPr>
            <a:spLocks noChangeAspect="1" noChangeArrowheads="1"/>
          </p:cNvSpPr>
          <p:nvPr/>
        </p:nvSpPr>
        <p:spPr bwMode="auto">
          <a:xfrm>
            <a:off x="307213" y="16401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pPr defTabSz="912114">
              <a:buClrTx/>
            </a:pPr>
            <a:endParaRPr lang="en-US" sz="1795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46847" y="2099166"/>
            <a:ext cx="9138057" cy="1032613"/>
            <a:chOff x="1799771" y="2123318"/>
            <a:chExt cx="9160714" cy="1035174"/>
          </a:xfrm>
        </p:grpSpPr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771" y="2123318"/>
              <a:ext cx="1098134" cy="10351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90290" y="2202019"/>
              <a:ext cx="8170195" cy="956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>
                <a:buClrTx/>
              </a:pPr>
              <a:r>
                <a:rPr lang="en-US" sz="2800" kern="120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Nhận biết được khái niệm ban đầu về phép nhân</a:t>
              </a:r>
            </a:p>
            <a:p>
              <a:pPr defTabSz="912114">
                <a:buClrTx/>
              </a:pPr>
              <a:r>
                <a:rPr lang="en-US" sz="2800" kern="120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( hình thành phép nhân từ tổng các số hạng bằng nhau).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95319" y="3348723"/>
            <a:ext cx="8730464" cy="1040284"/>
            <a:chOff x="1799771" y="3909542"/>
            <a:chExt cx="8752116" cy="1042864"/>
          </a:xfrm>
        </p:grpSpPr>
        <p:pic>
          <p:nvPicPr>
            <p:cNvPr id="1030" name="Picture 6" descr="Dạy trẻ đếm số từ 0 tới 5 bằng tiếng Anh - Mầm no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E5D3AB"/>
                </a:clrFrom>
                <a:clrTo>
                  <a:srgbClr val="E5D3A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4" t="15343" r="4635" b="14920"/>
            <a:stretch/>
          </p:blipFill>
          <p:spPr bwMode="auto">
            <a:xfrm>
              <a:off x="1799771" y="3909542"/>
              <a:ext cx="990519" cy="894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694702" y="3995933"/>
              <a:ext cx="7857185" cy="956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</a:pPr>
              <a:r>
                <a:rPr lang="en-US" sz="2800" kern="120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Nắm được cách đọc, viết phép nhân, cách tính phép nhân đơn giản dựa vào tổng các số hạng bằng nhau.</a:t>
              </a:r>
            </a:p>
          </p:txBody>
        </p:sp>
      </p:grpSp>
      <p:pic>
        <p:nvPicPr>
          <p:cNvPr id="2054" name="Picture 6" descr="Cartoon Number 3 - ClipArt Be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09"/>
              </a:clrFrom>
              <a:clrTo>
                <a:srgbClr val="FFFF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43" y="4421407"/>
            <a:ext cx="1134218" cy="9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18761" y="4623748"/>
            <a:ext cx="7837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en-US" sz="2800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Vận dụng vào giải một số bài toán có liên quan đến phép nhân.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711D5-46CD-423C-B612-A9F1395AFA75}"/>
              </a:ext>
            </a:extLst>
          </p:cNvPr>
          <p:cNvSpPr txBox="1"/>
          <p:nvPr/>
        </p:nvSpPr>
        <p:spPr>
          <a:xfrm>
            <a:off x="55211" y="200825"/>
            <a:ext cx="5327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+mn-lt"/>
              </a:rPr>
              <a:t>YÊU CẦU CẦN ĐẠT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4952" y="1201643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17" y="1180081"/>
            <a:ext cx="7133371" cy="130855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733881" y="259789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a)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926747" y="259789"/>
            <a:ext cx="5048250" cy="4457700"/>
            <a:chOff x="6123333" y="259789"/>
            <a:chExt cx="5048250" cy="44577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470105" y="253739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2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8" y="5341700"/>
            <a:ext cx="705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Đọc là: </a:t>
            </a:r>
            <a:r>
              <a:rPr lang="vi-VN" sz="3200" b="1" dirty="0">
                <a:solidFill>
                  <a:srgbClr val="0070C0"/>
                </a:solidFill>
              </a:rPr>
              <a:t>Hai nhân ba bằng sáu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vi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6044992"/>
                <a:ext cx="4729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/>
                  <a:t>Dấu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/>
                  <a:t>là </a:t>
                </a:r>
                <a:r>
                  <a:rPr lang="vi-VN" sz="3200" b="1" dirty="0"/>
                  <a:t>dấu nhân</a:t>
                </a:r>
                <a:r>
                  <a:rPr lang="vi-VN" sz="3200" dirty="0"/>
                  <a:t>. 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6044992"/>
                <a:ext cx="4729946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322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FFE202C-1629-4F6D-857E-56D4F478CA82}"/>
              </a:ext>
            </a:extLst>
          </p:cNvPr>
          <p:cNvSpPr txBox="1"/>
          <p:nvPr/>
        </p:nvSpPr>
        <p:spPr>
          <a:xfrm>
            <a:off x="2920161" y="2537399"/>
            <a:ext cx="6082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       2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CCF8C4-48E5-4CB7-B4B7-70E450FF67CF}"/>
              </a:ext>
            </a:extLst>
          </p:cNvPr>
          <p:cNvSpPr txBox="1"/>
          <p:nvPr/>
        </p:nvSpPr>
        <p:spPr>
          <a:xfrm>
            <a:off x="7441792" y="2508356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     6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E3DC27-574A-4633-A9EC-27323E152EEF}"/>
              </a:ext>
            </a:extLst>
          </p:cNvPr>
          <p:cNvSpPr txBox="1"/>
          <p:nvPr/>
        </p:nvSpPr>
        <p:spPr>
          <a:xfrm>
            <a:off x="4991299" y="2528074"/>
            <a:ext cx="6082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       2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6286FE-A4A3-48D0-8346-E262F31B1C16}"/>
              </a:ext>
            </a:extLst>
          </p:cNvPr>
          <p:cNvSpPr/>
          <p:nvPr/>
        </p:nvSpPr>
        <p:spPr>
          <a:xfrm>
            <a:off x="933879" y="906120"/>
            <a:ext cx="1899744" cy="1595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325F62-DCF8-427F-8C1B-CD9DF230EDEF}"/>
              </a:ext>
            </a:extLst>
          </p:cNvPr>
          <p:cNvSpPr/>
          <p:nvPr/>
        </p:nvSpPr>
        <p:spPr>
          <a:xfrm>
            <a:off x="3259593" y="893547"/>
            <a:ext cx="1899744" cy="1595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98F8F8-97AA-400B-BF87-29EBB0F4A030}"/>
              </a:ext>
            </a:extLst>
          </p:cNvPr>
          <p:cNvSpPr/>
          <p:nvPr/>
        </p:nvSpPr>
        <p:spPr>
          <a:xfrm>
            <a:off x="5473954" y="942308"/>
            <a:ext cx="1899744" cy="1595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4" grpId="0"/>
      <p:bldP spid="55" grpId="0"/>
      <p:bldP spid="57" grpId="0" animBg="1"/>
      <p:bldP spid="58" grpId="0"/>
      <p:bldP spid="59" grpId="0" animBg="1"/>
      <p:bldP spid="60" grpId="0"/>
      <p:bldP spid="61" grpId="0"/>
      <p:bldP spid="63" grpId="0"/>
      <p:bldP spid="64" grpId="0"/>
      <p:bldP spid="65" grpId="0"/>
      <p:bldP spid="66" grpId="0"/>
      <p:bldP spid="22" grpId="0"/>
      <p:bldP spid="26" grpId="0"/>
      <p:bldP spid="27" grpId="0"/>
      <p:bldP spid="5" grpId="0" animBg="1"/>
      <p:bldP spid="5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650425" y="365923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157250" y="251898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3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143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8322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6494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2880519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2967236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1771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3478830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830" y="4511278"/>
                <a:ext cx="407163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3962409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6494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4451117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4939825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109846" y="5334000"/>
            <a:ext cx="641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/>
              <a:t>Đọc là: </a:t>
            </a:r>
            <a:r>
              <a:rPr lang="vi-VN" sz="3200" b="1" dirty="0">
                <a:solidFill>
                  <a:srgbClr val="0070C0"/>
                </a:solidFill>
              </a:rPr>
              <a:t>Ba nhân hai bằng sáu</a:t>
            </a:r>
            <a:r>
              <a:rPr lang="vi-VN" sz="3200" dirty="0">
                <a:solidFill>
                  <a:srgbClr val="0070C0"/>
                </a:solidFill>
              </a:rPr>
              <a:t>.</a:t>
            </a:r>
            <a:endParaRPr lang="vi-VN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9" y="1143000"/>
            <a:ext cx="5013484" cy="145218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6283973" y="273709"/>
            <a:ext cx="6049821" cy="3038475"/>
            <a:chOff x="5625412" y="415523"/>
            <a:chExt cx="6049821" cy="30384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5DC4CC9-062B-48B5-B1B3-47C670BD19F2}"/>
              </a:ext>
            </a:extLst>
          </p:cNvPr>
          <p:cNvSpPr/>
          <p:nvPr/>
        </p:nvSpPr>
        <p:spPr>
          <a:xfrm>
            <a:off x="1245460" y="892434"/>
            <a:ext cx="2233370" cy="1595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F267D8-0B49-46BD-94F3-67AC3824DA7F}"/>
              </a:ext>
            </a:extLst>
          </p:cNvPr>
          <p:cNvSpPr/>
          <p:nvPr/>
        </p:nvSpPr>
        <p:spPr>
          <a:xfrm>
            <a:off x="3571822" y="892434"/>
            <a:ext cx="2233370" cy="1595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8422-75D9-4D33-935D-F1B2BB2154EB}"/>
              </a:ext>
            </a:extLst>
          </p:cNvPr>
          <p:cNvSpPr txBox="1"/>
          <p:nvPr/>
        </p:nvSpPr>
        <p:spPr>
          <a:xfrm>
            <a:off x="3478830" y="2546042"/>
            <a:ext cx="2324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     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 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9D4C93-4369-48A6-BC91-EF8D84D16E38}"/>
              </a:ext>
            </a:extLst>
          </p:cNvPr>
          <p:cNvSpPr txBox="1"/>
          <p:nvPr/>
        </p:nvSpPr>
        <p:spPr>
          <a:xfrm>
            <a:off x="5625065" y="2555009"/>
            <a:ext cx="6169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    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/>
      <p:bldP spid="9" grpId="0" animBg="1"/>
      <p:bldP spid="10" grpId="0"/>
      <p:bldP spid="11" grpId="0"/>
      <p:bldP spid="13" grpId="0"/>
      <p:bldP spid="14" grpId="0"/>
      <p:bldP spid="15" grpId="0"/>
      <p:bldP spid="20" grpId="0" animBg="1"/>
      <p:bldP spid="20" grpId="1" animBg="1"/>
      <p:bldP spid="22" grpId="0" animBg="1"/>
      <p:bldP spid="22" grpId="1" animBg="1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0" y="874536"/>
            <a:ext cx="7133371" cy="1308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53" y="3529177"/>
            <a:ext cx="5013484" cy="1452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7666038" y="60960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2 + 2 + 2 =</a:t>
            </a:r>
            <a:r>
              <a:rPr lang="en-US" sz="3600">
                <a:solidFill>
                  <a:srgbClr val="002060"/>
                </a:solidFill>
              </a:rPr>
              <a:t> </a:t>
            </a:r>
            <a:r>
              <a:rPr lang="vi-VN" sz="3600">
                <a:solidFill>
                  <a:srgbClr val="002060"/>
                </a:solidFill>
              </a:rPr>
              <a:t>6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7704138" y="1379041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2 x 3 = 6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7818438" y="347024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3 + 3 </a:t>
            </a:r>
            <a:r>
              <a:rPr lang="vi-VN" sz="3600">
                <a:solidFill>
                  <a:srgbClr val="002060"/>
                </a:solidFill>
              </a:rPr>
              <a:t>=</a:t>
            </a:r>
            <a:r>
              <a:rPr lang="en-US" sz="3600">
                <a:solidFill>
                  <a:srgbClr val="002060"/>
                </a:solidFill>
              </a:rPr>
              <a:t> </a:t>
            </a:r>
            <a:r>
              <a:rPr lang="vi-VN" sz="3600">
                <a:solidFill>
                  <a:srgbClr val="002060"/>
                </a:solidFill>
              </a:rPr>
              <a:t>6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7856538" y="423968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3 x 2 = 6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474060" y="19976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980300" y="233414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3878233" y="2420257"/>
                <a:ext cx="4405373" cy="76944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solidFill>
                      <a:srgbClr val="0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</a:rPr>
                  <a:t> 3 = 2 + 2 </a:t>
                </a:r>
                <a:r>
                  <a:rPr lang="vi-VN" sz="4400">
                    <a:solidFill>
                      <a:srgbClr val="000000"/>
                    </a:solidFill>
                  </a:rPr>
                  <a:t>+ 2</a:t>
                </a:r>
                <a:endParaRPr lang="vi-VN" sz="4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33" y="2420257"/>
                <a:ext cx="440537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304514" y="5391461"/>
                <a:ext cx="3603872" cy="76944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4400">
                    <a:solidFill>
                      <a:srgbClr val="00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514" y="5391461"/>
                <a:ext cx="3603872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4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02EC93-1BE2-4658-A191-92914D7F8709}"/>
              </a:ext>
            </a:extLst>
          </p:cNvPr>
          <p:cNvSpPr txBox="1"/>
          <p:nvPr/>
        </p:nvSpPr>
        <p:spPr>
          <a:xfrm>
            <a:off x="679675" y="1295400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Ví dụ: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650276-D8BF-4ACE-95AE-6C36F6ED94EC}"/>
              </a:ext>
            </a:extLst>
          </p:cNvPr>
          <p:cNvSpPr/>
          <p:nvPr/>
        </p:nvSpPr>
        <p:spPr>
          <a:xfrm>
            <a:off x="3118075" y="1469886"/>
            <a:ext cx="5105400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8 x 2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04F26-24EF-437A-99DC-3DF2B40EBD53}"/>
              </a:ext>
            </a:extLst>
          </p:cNvPr>
          <p:cNvSpPr txBox="1"/>
          <p:nvPr/>
        </p:nvSpPr>
        <p:spPr>
          <a:xfrm>
            <a:off x="2347119" y="2819400"/>
            <a:ext cx="6082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10475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8 x 2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BB483-0AB2-45B5-8060-5FD16FFE1FB3}"/>
              </a:ext>
            </a:extLst>
          </p:cNvPr>
          <p:cNvSpPr txBox="1"/>
          <p:nvPr/>
        </p:nvSpPr>
        <p:spPr>
          <a:xfrm>
            <a:off x="6791383" y="2819400"/>
            <a:ext cx="6082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10475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8 + 8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15711-610A-4CF6-ADF0-A5DEF0DDC92E}"/>
              </a:ext>
            </a:extLst>
          </p:cNvPr>
          <p:cNvSpPr txBox="1"/>
          <p:nvPr/>
        </p:nvSpPr>
        <p:spPr>
          <a:xfrm>
            <a:off x="8604475" y="2819400"/>
            <a:ext cx="6429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10475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= 16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A98C8-0EC7-4C05-A7BE-C881E7FBBB56}"/>
              </a:ext>
            </a:extLst>
          </p:cNvPr>
          <p:cNvSpPr txBox="1"/>
          <p:nvPr/>
        </p:nvSpPr>
        <p:spPr>
          <a:xfrm>
            <a:off x="4261075" y="3868341"/>
            <a:ext cx="6429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ea typeface="+mn-ea"/>
                <a:sym typeface="Arial"/>
              </a:rPr>
              <a:t>8 x 2 = 16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5193D3-7D76-482F-BA35-6C605FEB2614}"/>
              </a:ext>
            </a:extLst>
          </p:cNvPr>
          <p:cNvSpPr/>
          <p:nvPr/>
        </p:nvSpPr>
        <p:spPr>
          <a:xfrm>
            <a:off x="4832575" y="2888132"/>
            <a:ext cx="1104900" cy="8545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513</Words>
  <Application>Microsoft Office PowerPoint</Application>
  <PresentationFormat>Custom</PresentationFormat>
  <Paragraphs>125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Times New Roman</vt:lpstr>
      <vt:lpstr>Dosis</vt:lpstr>
      <vt:lpstr>Source Sans Pro</vt:lpstr>
      <vt:lpstr>Cambria Math</vt:lpstr>
      <vt:lpstr>Arial</vt:lpstr>
      <vt:lpstr>Quicksand</vt:lpstr>
      <vt:lpstr>Roboto Condensed Light</vt:lpstr>
      <vt:lpstr>Fira Sans Extra Condensed Medium</vt:lpstr>
      <vt:lpstr>HP001 4 hàng</vt:lpstr>
      <vt:lpstr>黑体</vt:lpstr>
      <vt:lpstr>Titan One</vt:lpstr>
      <vt:lpstr>Bebas Neue</vt:lpstr>
      <vt:lpstr>Pre-K for Christian Schools: God Created Families to Love One Another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18</cp:revision>
  <dcterms:modified xsi:type="dcterms:W3CDTF">2024-01-14T14:39:49Z</dcterms:modified>
</cp:coreProperties>
</file>