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9" r:id="rId3"/>
    <p:sldId id="260" r:id="rId4"/>
    <p:sldId id="261" r:id="rId5"/>
    <p:sldId id="262" r:id="rId6"/>
    <p:sldId id="263" r:id="rId7"/>
    <p:sldId id="264" r:id="rId8"/>
    <p:sldId id="265" r:id="rId9"/>
    <p:sldId id="266" r:id="rId10"/>
    <p:sldId id="267" r:id="rId11"/>
    <p:sldId id="330" r:id="rId12"/>
    <p:sldId id="270" r:id="rId13"/>
    <p:sldId id="271" r:id="rId14"/>
    <p:sldId id="268" r:id="rId15"/>
    <p:sldId id="273" r:id="rId16"/>
  </p:sldIdLst>
  <p:sldSz cx="12192000" cy="6858000"/>
  <p:notesSz cx="6858000" cy="9144000"/>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556" autoAdjust="0"/>
    <p:restoredTop sz="94660"/>
  </p:normalViewPr>
  <p:slideViewPr>
    <p:cSldViewPr snapToGrid="0">
      <p:cViewPr varScale="1">
        <p:scale>
          <a:sx n="77" d="100"/>
          <a:sy n="77" d="100"/>
        </p:scale>
        <p:origin x="475" y="5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SG"/>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SG"/>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5D9D0986-5167-475D-9B1E-362337C7A4FC}" type="slidenum">
              <a:rPr lang="en-SG" smtClean="0"/>
              <a:pPr/>
              <a:t>‹#›</a:t>
            </a:fld>
            <a:endParaRPr lang="en-SG"/>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SG"/>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6B35CA5-8415-4352-A7EF-7D165585AFB0}" type="datetimeFigureOut">
              <a:rPr lang="en-SG" smtClean="0"/>
              <a:pPr/>
              <a:t>27/11/2025</a:t>
            </a:fld>
            <a:endParaRPr lang="en-SG"/>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5D9D0986-5167-475D-9B1E-362337C7A4FC}" type="slidenum">
              <a:rPr lang="en-SG" smtClean="0"/>
              <a:pPr/>
              <a:t>‹#›</a:t>
            </a:fld>
            <a:endParaRPr lang="en-SG"/>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SG"/>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6B35CA5-8415-4352-A7EF-7D165585AFB0}" type="datetimeFigureOut">
              <a:rPr lang="en-SG" smtClean="0"/>
              <a:pPr/>
              <a:t>27/11/2025</a:t>
            </a:fld>
            <a:endParaRPr lang="en-SG"/>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5D9D0986-5167-475D-9B1E-362337C7A4FC}" type="slidenum">
              <a:rPr lang="en-SG" smtClean="0"/>
              <a:pPr/>
              <a:t>‹#›</a:t>
            </a:fld>
            <a:endParaRPr lang="en-SG"/>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SG"/>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5D9D0986-5167-475D-9B1E-362337C7A4FC}" type="slidenum">
              <a:rPr lang="en-SG" smtClean="0"/>
              <a:pPr/>
              <a:t>‹#›</a:t>
            </a:fld>
            <a:endParaRPr lang="en-SG"/>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SG"/>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SG"/>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5D9D0986-5167-475D-9B1E-362337C7A4FC}" type="slidenum">
              <a:rPr lang="en-SG" smtClean="0"/>
              <a:pPr/>
              <a:t>‹#›</a:t>
            </a:fld>
            <a:endParaRPr lang="en-SG"/>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SG"/>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5D9D0986-5167-475D-9B1E-362337C7A4FC}" type="slidenum">
              <a:rPr lang="en-SG" smtClean="0"/>
              <a:pPr/>
              <a:t>‹#›</a:t>
            </a:fld>
            <a:endParaRPr lang="en-SG"/>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SG"/>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16B35CA5-8415-4352-A7EF-7D165585AFB0}" type="datetimeFigureOut">
              <a:rPr lang="en-SG" smtClean="0"/>
              <a:pPr/>
              <a:t>27/11/2025</a:t>
            </a:fld>
            <a:endParaRPr lang="en-SG"/>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5D9D0986-5167-475D-9B1E-362337C7A4FC}" type="slidenum">
              <a:rPr lang="en-SG" smtClean="0"/>
              <a:pPr/>
              <a:t>‹#›</a:t>
            </a:fld>
            <a:endParaRPr lang="en-SG"/>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SG"/>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16B35CA5-8415-4352-A7EF-7D165585AFB0}" type="datetimeFigureOut">
              <a:rPr lang="en-SG" smtClean="0"/>
              <a:pPr/>
              <a:t>27/11/2025</a:t>
            </a:fld>
            <a:endParaRPr lang="en-SG"/>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5D9D0986-5167-475D-9B1E-362337C7A4FC}" type="slidenum">
              <a:rPr lang="en-SG" smtClean="0"/>
              <a:pPr/>
              <a:t>‹#›</a:t>
            </a:fld>
            <a:endParaRPr lang="en-SG"/>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16B35CA5-8415-4352-A7EF-7D165585AFB0}" type="datetimeFigureOut">
              <a:rPr lang="en-SG" smtClean="0"/>
              <a:pPr/>
              <a:t>27/11/2025</a:t>
            </a:fld>
            <a:endParaRPr lang="en-SG"/>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5D9D0986-5167-475D-9B1E-362337C7A4FC}" type="slidenum">
              <a:rPr lang="en-SG" smtClean="0"/>
              <a:pPr/>
              <a:t>‹#›</a:t>
            </a:fld>
            <a:endParaRPr lang="en-SG"/>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SG"/>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16B35CA5-8415-4352-A7EF-7D165585AFB0}" type="datetimeFigureOut">
              <a:rPr lang="en-SG" smtClean="0"/>
              <a:pPr/>
              <a:t>27/11/2025</a:t>
            </a:fld>
            <a:endParaRPr lang="en-SG"/>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5D9D0986-5167-475D-9B1E-362337C7A4FC}" type="slidenum">
              <a:rPr lang="en-SG" smtClean="0"/>
              <a:pPr/>
              <a:t>‹#›</a:t>
            </a:fld>
            <a:endParaRPr lang="en-SG"/>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SG"/>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G"/>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5D9D0986-5167-475D-9B1E-362337C7A4FC}" type="slidenum">
              <a:rPr lang="en-SG" smtClean="0"/>
              <a:pPr/>
              <a:t>‹#›</a:t>
            </a:fld>
            <a:endParaRPr lang="en-SG"/>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511478" y="8204200"/>
            <a:ext cx="1658442" cy="1701800"/>
          </a:xfrm>
          <a:prstGeom prst="rect">
            <a:avLst/>
          </a:prstGeom>
        </p:spPr>
      </p:pic>
      <p:pic>
        <p:nvPicPr>
          <p:cNvPr id="18" name="Picture 6"/>
          <p:cNvPicPr>
            <a:picLocks noChangeAspect="1"/>
          </p:cNvPicPr>
          <p:nvPr userDrawn="1"/>
        </p:nvPicPr>
        <p:blipFill rotWithShape="1">
          <a:blip r:embed="rId15" cstate="email">
            <a:extLst>
              <a:ext uri="{28A0092B-C50C-407E-A947-70E740481C1C}">
                <a14:useLocalDpi xmlns:a14="http://schemas.microsoft.com/office/drawing/2010/main" val="0"/>
              </a:ext>
            </a:extLst>
          </a:blip>
          <a:srcRect t="37667"/>
          <a:stretch>
            <a:fillRect/>
          </a:stretch>
        </p:blipFill>
        <p:spPr>
          <a:xfrm>
            <a:off x="-35258828" y="-14364868"/>
            <a:ext cx="1706580" cy="1808962"/>
          </a:xfrm>
          <a:prstGeom prst="rect">
            <a:avLst/>
          </a:prstGeom>
        </p:spPr>
      </p:pic>
      <p:pic>
        <p:nvPicPr>
          <p:cNvPr id="19" name="Picture 6"/>
          <p:cNvPicPr>
            <a:picLocks noChangeAspect="1"/>
          </p:cNvPicPr>
          <p:nvPr userDrawn="1"/>
        </p:nvPicPr>
        <p:blipFill rotWithShape="1">
          <a:blip r:embed="rId15" cstate="email">
            <a:extLst>
              <a:ext uri="{28A0092B-C50C-407E-A947-70E740481C1C}">
                <a14:useLocalDpi xmlns:a14="http://schemas.microsoft.com/office/drawing/2010/main" val="0"/>
              </a:ext>
            </a:extLst>
          </a:blip>
          <a:srcRect t="37667"/>
          <a:stretch>
            <a:fillRect/>
          </a:stretch>
        </p:blipFill>
        <p:spPr>
          <a:xfrm>
            <a:off x="56181172" y="-14364868"/>
            <a:ext cx="1706580" cy="1808962"/>
          </a:xfrm>
          <a:prstGeom prst="rect">
            <a:avLst/>
          </a:prstGeom>
        </p:spPr>
      </p:pic>
      <p:pic>
        <p:nvPicPr>
          <p:cNvPr id="20" name="Picture 6"/>
          <p:cNvPicPr>
            <a:picLocks noChangeAspect="1"/>
          </p:cNvPicPr>
          <p:nvPr userDrawn="1"/>
        </p:nvPicPr>
        <p:blipFill rotWithShape="1">
          <a:blip r:embed="rId15" cstate="email">
            <a:extLst>
              <a:ext uri="{28A0092B-C50C-407E-A947-70E740481C1C}">
                <a14:useLocalDpi xmlns:a14="http://schemas.microsoft.com/office/drawing/2010/main" val="0"/>
              </a:ext>
            </a:extLst>
          </a:blip>
          <a:srcRect t="37667"/>
          <a:stretch>
            <a:fillRect/>
          </a:stretch>
        </p:blipFill>
        <p:spPr>
          <a:xfrm>
            <a:off x="-35258828" y="25487732"/>
            <a:ext cx="1706580" cy="1808962"/>
          </a:xfrm>
          <a:prstGeom prst="rect">
            <a:avLst/>
          </a:prstGeom>
        </p:spPr>
      </p:pic>
      <p:pic>
        <p:nvPicPr>
          <p:cNvPr id="21" name="Picture 6"/>
          <p:cNvPicPr>
            <a:picLocks noChangeAspect="1"/>
          </p:cNvPicPr>
          <p:nvPr userDrawn="1"/>
        </p:nvPicPr>
        <p:blipFill rotWithShape="1">
          <a:blip r:embed="rId15" cstate="email">
            <a:extLst>
              <a:ext uri="{28A0092B-C50C-407E-A947-70E740481C1C}">
                <a14:useLocalDpi xmlns:a14="http://schemas.microsoft.com/office/drawing/2010/main" val="0"/>
              </a:ext>
            </a:extLst>
          </a:blip>
          <a:srcRect t="37667"/>
          <a:stretch>
            <a:fillRect/>
          </a:stretch>
        </p:blipFill>
        <p:spPr>
          <a:xfrm>
            <a:off x="56181172" y="25487732"/>
            <a:ext cx="1706580" cy="1808962"/>
          </a:xfrm>
          <a:prstGeom prst="rect">
            <a:avLst/>
          </a:prstGeom>
        </p:spPr>
      </p:pic>
      <p:pic>
        <p:nvPicPr>
          <p:cNvPr id="22" name="Picture 6"/>
          <p:cNvPicPr>
            <a:picLocks noChangeAspect="1"/>
          </p:cNvPicPr>
          <p:nvPr userDrawn="1"/>
        </p:nvPicPr>
        <p:blipFill rotWithShape="1">
          <a:blip r:embed="rId15" cstate="email">
            <a:extLst>
              <a:ext uri="{28A0092B-C50C-407E-A947-70E740481C1C}">
                <a14:useLocalDpi xmlns:a14="http://schemas.microsoft.com/office/drawing/2010/main" val="0"/>
              </a:ext>
            </a:extLst>
          </a:blip>
          <a:srcRect t="37667"/>
          <a:stretch>
            <a:fillRect/>
          </a:stretch>
        </p:blipFill>
        <p:spPr>
          <a:xfrm>
            <a:off x="-23219228" y="-6211468"/>
            <a:ext cx="1706580" cy="1808962"/>
          </a:xfrm>
          <a:prstGeom prst="rect">
            <a:avLst/>
          </a:prstGeom>
        </p:spPr>
      </p:pic>
      <p:pic>
        <p:nvPicPr>
          <p:cNvPr id="23" name="Picture 6"/>
          <p:cNvPicPr>
            <a:picLocks noChangeAspect="1"/>
          </p:cNvPicPr>
          <p:nvPr userDrawn="1"/>
        </p:nvPicPr>
        <p:blipFill rotWithShape="1">
          <a:blip r:embed="rId15" cstate="email">
            <a:extLst>
              <a:ext uri="{28A0092B-C50C-407E-A947-70E740481C1C}">
                <a14:useLocalDpi xmlns:a14="http://schemas.microsoft.com/office/drawing/2010/main" val="0"/>
              </a:ext>
            </a:extLst>
          </a:blip>
          <a:srcRect t="37667"/>
          <a:stretch>
            <a:fillRect/>
          </a:stretch>
        </p:blipFill>
        <p:spPr>
          <a:xfrm>
            <a:off x="43531972" y="-5306987"/>
            <a:ext cx="1706580" cy="1808962"/>
          </a:xfrm>
          <a:prstGeom prst="rect">
            <a:avLst/>
          </a:prstGeom>
        </p:spPr>
      </p:pic>
      <p:pic>
        <p:nvPicPr>
          <p:cNvPr id="24" name="Picture 6"/>
          <p:cNvPicPr>
            <a:picLocks noChangeAspect="1"/>
          </p:cNvPicPr>
          <p:nvPr userDrawn="1"/>
        </p:nvPicPr>
        <p:blipFill rotWithShape="1">
          <a:blip r:embed="rId15" cstate="email">
            <a:extLst>
              <a:ext uri="{28A0092B-C50C-407E-A947-70E740481C1C}">
                <a14:useLocalDpi xmlns:a14="http://schemas.microsoft.com/office/drawing/2010/main" val="0"/>
              </a:ext>
            </a:extLst>
          </a:blip>
          <a:srcRect t="37667"/>
          <a:stretch>
            <a:fillRect/>
          </a:stretch>
        </p:blipFill>
        <p:spPr>
          <a:xfrm>
            <a:off x="-23219228" y="19163132"/>
            <a:ext cx="1706580" cy="1808962"/>
          </a:xfrm>
          <a:prstGeom prst="rect">
            <a:avLst/>
          </a:prstGeom>
        </p:spPr>
      </p:pic>
      <p:pic>
        <p:nvPicPr>
          <p:cNvPr id="25" name="Picture 6"/>
          <p:cNvPicPr>
            <a:picLocks noChangeAspect="1"/>
          </p:cNvPicPr>
          <p:nvPr userDrawn="1"/>
        </p:nvPicPr>
        <p:blipFill rotWithShape="1">
          <a:blip r:embed="rId15" cstate="email">
            <a:extLst>
              <a:ext uri="{28A0092B-C50C-407E-A947-70E740481C1C}">
                <a14:useLocalDpi xmlns:a14="http://schemas.microsoft.com/office/drawing/2010/main" val="0"/>
              </a:ext>
            </a:extLst>
          </a:blip>
          <a:srcRect t="37667"/>
          <a:stretch>
            <a:fillRect/>
          </a:stretch>
        </p:blipFill>
        <p:spPr>
          <a:xfrm>
            <a:off x="43531972" y="20067614"/>
            <a:ext cx="1706580" cy="180896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2" cstate="print"/>
          <a:stretch>
            <a:fillRect/>
          </a:stretch>
        </p:blipFill>
        <p:spPr>
          <a:xfrm>
            <a:off x="-122235" y="-235705"/>
            <a:ext cx="1523956" cy="1678399"/>
          </a:xfrm>
          <a:prstGeom prst="rect">
            <a:avLst/>
          </a:prstGeom>
        </p:spPr>
      </p:pic>
      <p:pic>
        <p:nvPicPr>
          <p:cNvPr id="27" name="Picture 26"/>
          <p:cNvPicPr>
            <a:picLocks noChangeAspect="1"/>
          </p:cNvPicPr>
          <p:nvPr/>
        </p:nvPicPr>
        <p:blipFill>
          <a:blip r:embed="rId3"/>
          <a:stretch>
            <a:fillRect/>
          </a:stretch>
        </p:blipFill>
        <p:spPr>
          <a:xfrm>
            <a:off x="5347819" y="4028380"/>
            <a:ext cx="4618663" cy="884100"/>
          </a:xfrm>
          <a:prstGeom prst="rect">
            <a:avLst/>
          </a:prstGeom>
        </p:spPr>
      </p:pic>
      <p:pic>
        <p:nvPicPr>
          <p:cNvPr id="29" name="图片 16"/>
          <p:cNvPicPr>
            <a:picLocks noChangeAspect="1"/>
          </p:cNvPicPr>
          <p:nvPr/>
        </p:nvPicPr>
        <p:blipFill rotWithShape="1">
          <a:blip r:embed="rId4">
            <a:extLst>
              <a:ext uri="{BEBA8EAE-BF5A-486C-A8C5-ECC9F3942E4B}">
                <a14:imgProps xmlns:a14="http://schemas.microsoft.com/office/drawing/2010/main">
                  <a14:imgLayer r:embed="rId5">
                    <a14:imgEffect>
                      <a14:saturation sat="300000"/>
                    </a14:imgEffect>
                  </a14:imgLayer>
                </a14:imgProps>
              </a:ext>
              <a:ext uri="{28A0092B-C50C-407E-A947-70E740481C1C}">
                <a14:useLocalDpi xmlns:a14="http://schemas.microsoft.com/office/drawing/2010/main" val="0"/>
              </a:ext>
            </a:extLst>
          </a:blip>
          <a:srcRect l="65366" t="38883" r="11064" b="5834"/>
          <a:stretch>
            <a:fillRect/>
          </a:stretch>
        </p:blipFill>
        <p:spPr>
          <a:xfrm rot="764364">
            <a:off x="9090901" y="4164036"/>
            <a:ext cx="2707729" cy="2915762"/>
          </a:xfrm>
          <a:custGeom>
            <a:avLst/>
            <a:gdLst>
              <a:gd name="connsiteX0" fmla="*/ 0 w 2758440"/>
              <a:gd name="connsiteY0" fmla="*/ 0 h 3032760"/>
              <a:gd name="connsiteX1" fmla="*/ 1960880 w 2758440"/>
              <a:gd name="connsiteY1" fmla="*/ 0 h 3032760"/>
              <a:gd name="connsiteX2" fmla="*/ 2468880 w 2758440"/>
              <a:gd name="connsiteY2" fmla="*/ 876300 h 3032760"/>
              <a:gd name="connsiteX3" fmla="*/ 2758440 w 2758440"/>
              <a:gd name="connsiteY3" fmla="*/ 1041763 h 3032760"/>
              <a:gd name="connsiteX4" fmla="*/ 2758440 w 2758440"/>
              <a:gd name="connsiteY4" fmla="*/ 3032760 h 3032760"/>
              <a:gd name="connsiteX5" fmla="*/ 0 w 2758440"/>
              <a:gd name="connsiteY5" fmla="*/ 3032760 h 3032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58440" h="3032760">
                <a:moveTo>
                  <a:pt x="0" y="0"/>
                </a:moveTo>
                <a:lnTo>
                  <a:pt x="1960880" y="0"/>
                </a:lnTo>
                <a:lnTo>
                  <a:pt x="2468880" y="876300"/>
                </a:lnTo>
                <a:lnTo>
                  <a:pt x="2758440" y="1041763"/>
                </a:lnTo>
                <a:lnTo>
                  <a:pt x="2758440" y="3032760"/>
                </a:lnTo>
                <a:lnTo>
                  <a:pt x="0" y="3032760"/>
                </a:lnTo>
                <a:close/>
              </a:path>
            </a:pathLst>
          </a:custGeom>
        </p:spPr>
      </p:pic>
      <p:pic>
        <p:nvPicPr>
          <p:cNvPr id="30" name="Picture 29"/>
          <p:cNvPicPr>
            <a:picLocks noChangeAspect="1"/>
          </p:cNvPicPr>
          <p:nvPr/>
        </p:nvPicPr>
        <p:blipFill>
          <a:blip r:embed="rId6"/>
          <a:stretch>
            <a:fillRect/>
          </a:stretch>
        </p:blipFill>
        <p:spPr>
          <a:xfrm>
            <a:off x="-295948" y="215422"/>
            <a:ext cx="12192000" cy="368595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par>
                                <p:cTn id="10" presetID="53" presetClass="entr" presetSubtype="16"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p:cTn id="12" dur="500" fill="hold"/>
                                        <p:tgtEl>
                                          <p:spTgt spid="30"/>
                                        </p:tgtEl>
                                        <p:attrNameLst>
                                          <p:attrName>ppt_w</p:attrName>
                                        </p:attrNameLst>
                                      </p:cBhvr>
                                      <p:tavLst>
                                        <p:tav tm="0">
                                          <p:val>
                                            <p:fltVal val="0"/>
                                          </p:val>
                                        </p:tav>
                                        <p:tav tm="100000">
                                          <p:val>
                                            <p:strVal val="#ppt_w"/>
                                          </p:val>
                                        </p:tav>
                                      </p:tavLst>
                                    </p:anim>
                                    <p:anim calcmode="lin" valueType="num">
                                      <p:cBhvr>
                                        <p:cTn id="13" dur="500" fill="hold"/>
                                        <p:tgtEl>
                                          <p:spTgt spid="30"/>
                                        </p:tgtEl>
                                        <p:attrNameLst>
                                          <p:attrName>ppt_h</p:attrName>
                                        </p:attrNameLst>
                                      </p:cBhvr>
                                      <p:tavLst>
                                        <p:tav tm="0">
                                          <p:val>
                                            <p:fltVal val="0"/>
                                          </p:val>
                                        </p:tav>
                                        <p:tav tm="100000">
                                          <p:val>
                                            <p:strVal val="#ppt_h"/>
                                          </p:val>
                                        </p:tav>
                                      </p:tavLst>
                                    </p:anim>
                                    <p:animEffect transition="in" filter="fade">
                                      <p:cBhvr>
                                        <p:cTn id="1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Rounded Corners 10"/>
          <p:cNvSpPr/>
          <p:nvPr/>
        </p:nvSpPr>
        <p:spPr>
          <a:xfrm>
            <a:off x="215858" y="196193"/>
            <a:ext cx="11760284" cy="6484007"/>
          </a:xfrm>
          <a:prstGeom prst="roundRect">
            <a:avLst/>
          </a:prstGeom>
          <a:solidFill>
            <a:schemeClr val="bg1"/>
          </a:solidFill>
          <a:ln w="76200">
            <a:solidFill>
              <a:srgbClr val="00913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4" name="Picture 3" descr="A couple of kids sitting at desks&#10;&#10;Description automatically generat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3375212"/>
            <a:ext cx="5638800" cy="3482788"/>
          </a:xfrm>
          <a:prstGeom prst="rect">
            <a:avLst/>
          </a:prstGeom>
        </p:spPr>
      </p:pic>
      <p:grpSp>
        <p:nvGrpSpPr>
          <p:cNvPr id="5" name="Group 4"/>
          <p:cNvGrpSpPr/>
          <p:nvPr/>
        </p:nvGrpSpPr>
        <p:grpSpPr>
          <a:xfrm>
            <a:off x="4281305" y="2002790"/>
            <a:ext cx="7449519" cy="1372422"/>
            <a:chOff x="148227" y="571502"/>
            <a:chExt cx="11150063" cy="670833"/>
          </a:xfrm>
        </p:grpSpPr>
        <p:sp>
          <p:nvSpPr>
            <p:cNvPr id="6" name="Rectangle: Rounded Corners 5"/>
            <p:cNvSpPr/>
            <p:nvPr/>
          </p:nvSpPr>
          <p:spPr>
            <a:xfrm>
              <a:off x="312280" y="571502"/>
              <a:ext cx="10716423" cy="670833"/>
            </a:xfrm>
            <a:prstGeom prst="roundRect">
              <a:avLst/>
            </a:prstGeom>
            <a:solidFill>
              <a:srgbClr val="FFF3C5"/>
            </a:solidFill>
            <a:ln w="19050">
              <a:solidFill>
                <a:srgbClr val="FAB234"/>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00" b="1">
                <a:solidFill>
                  <a:schemeClr val="tx1"/>
                </a:solidFill>
              </a:endParaRPr>
            </a:p>
          </p:txBody>
        </p:sp>
        <p:sp>
          <p:nvSpPr>
            <p:cNvPr id="7" name="TextBox 6"/>
            <p:cNvSpPr txBox="1"/>
            <p:nvPr/>
          </p:nvSpPr>
          <p:spPr>
            <a:xfrm>
              <a:off x="148227" y="592336"/>
              <a:ext cx="11150063" cy="646890"/>
            </a:xfrm>
            <a:prstGeom prst="rect">
              <a:avLst/>
            </a:prstGeom>
            <a:noFill/>
          </p:spPr>
          <p:txBody>
            <a:bodyPr wrap="square" rtlCol="0">
              <a:spAutoFit/>
            </a:bodyPr>
            <a:lstStyle/>
            <a:p>
              <a:pPr algn="ctr"/>
              <a:r>
                <a:rPr lang="vi-VN" sz="4000" b="1" dirty="0">
                  <a:latin typeface="Cambria" panose="02040503050406030204" pitchFamily="18" charset="0"/>
                  <a:cs typeface="Calibri" panose="020F0502020204030204" pitchFamily="34" charset="0"/>
                </a:rPr>
                <a:t>Những lợi ích của năng lượng gió đối với con người.</a:t>
              </a:r>
              <a:endParaRPr lang="en-US" sz="4000" b="1" dirty="0">
                <a:latin typeface="Cambria" panose="02040503050406030204" pitchFamily="18" charset="0"/>
                <a:cs typeface="Calibri" panose="020F0502020204030204" pitchFamily="34" charset="0"/>
              </a:endParaRPr>
            </a:p>
          </p:txBody>
        </p:sp>
      </p:grpSp>
      <p:grpSp>
        <p:nvGrpSpPr>
          <p:cNvPr id="8" name="Group 7"/>
          <p:cNvGrpSpPr/>
          <p:nvPr/>
        </p:nvGrpSpPr>
        <p:grpSpPr>
          <a:xfrm>
            <a:off x="4390911" y="438850"/>
            <a:ext cx="6993994" cy="1430190"/>
            <a:chOff x="24477" y="516693"/>
            <a:chExt cx="11538037" cy="684128"/>
          </a:xfrm>
        </p:grpSpPr>
        <p:sp>
          <p:nvSpPr>
            <p:cNvPr id="9" name="Rectangle: Rounded Corners 8"/>
            <p:cNvSpPr/>
            <p:nvPr/>
          </p:nvSpPr>
          <p:spPr>
            <a:xfrm>
              <a:off x="24477" y="516693"/>
              <a:ext cx="11538037" cy="670833"/>
            </a:xfrm>
            <a:prstGeom prst="roundRect">
              <a:avLst/>
            </a:prstGeom>
            <a:solidFill>
              <a:srgbClr val="FFF3C5"/>
            </a:solidFill>
            <a:ln w="19050">
              <a:solidFill>
                <a:srgbClr val="FAB234"/>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00" b="1" dirty="0">
                <a:solidFill>
                  <a:schemeClr val="tx1"/>
                </a:solidFill>
              </a:endParaRPr>
            </a:p>
          </p:txBody>
        </p:sp>
        <p:sp>
          <p:nvSpPr>
            <p:cNvPr id="10" name="TextBox 9"/>
            <p:cNvSpPr txBox="1"/>
            <p:nvPr/>
          </p:nvSpPr>
          <p:spPr>
            <a:xfrm>
              <a:off x="70722" y="567757"/>
              <a:ext cx="11383022" cy="633064"/>
            </a:xfrm>
            <a:prstGeom prst="rect">
              <a:avLst/>
            </a:prstGeom>
            <a:noFill/>
          </p:spPr>
          <p:txBody>
            <a:bodyPr wrap="square" rtlCol="0">
              <a:spAutoFit/>
            </a:bodyPr>
            <a:lstStyle/>
            <a:p>
              <a:pPr algn="ctr"/>
              <a:r>
                <a:rPr lang="vi-VN" sz="4000" b="1" dirty="0">
                  <a:latin typeface="Cambria" panose="02040503050406030204" pitchFamily="18" charset="0"/>
                  <a:cs typeface="Calibri" panose="020F0502020204030204" pitchFamily="34" charset="0"/>
                </a:rPr>
                <a:t>Những việc có sử dụng năng lượng gió mà em biết.</a:t>
              </a:r>
              <a:endParaRPr lang="en-US" sz="4000" b="1" dirty="0">
                <a:latin typeface="Cambria" panose="02040503050406030204" pitchFamily="18" charset="0"/>
                <a:cs typeface="Calibri" panose="020F050202020403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Scale>
                                      <p:cBhvr>
                                        <p:cTn id="7"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8"/>
                                        </p:tgtEl>
                                        <p:attrNameLst>
                                          <p:attrName>ppt_x</p:attrName>
                                          <p:attrName>ppt_y</p:attrName>
                                        </p:attrNameLst>
                                      </p:cBhvr>
                                    </p:animMotion>
                                    <p:animEffect transition="in" filter="fade">
                                      <p:cBhvr>
                                        <p:cTn id="9" dur="1000"/>
                                        <p:tgtEl>
                                          <p:spTgt spid="8"/>
                                        </p:tgtEl>
                                      </p:cBhvr>
                                    </p:animEffect>
                                  </p:childTnLst>
                                </p:cTn>
                              </p:par>
                              <p:par>
                                <p:cTn id="10" presetID="5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Scale>
                                      <p:cBhvr>
                                        <p:cTn id="12"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5"/>
                                        </p:tgtEl>
                                        <p:attrNameLst>
                                          <p:attrName>ppt_x</p:attrName>
                                          <p:attrName>ppt_y</p:attrName>
                                        </p:attrNameLst>
                                      </p:cBhvr>
                                    </p:animMotion>
                                    <p:animEffect transition="in" filter="fade">
                                      <p:cBhvr>
                                        <p:cTn id="1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10"/>
          <p:cNvSpPr/>
          <p:nvPr/>
        </p:nvSpPr>
        <p:spPr>
          <a:xfrm>
            <a:off x="215858" y="196193"/>
            <a:ext cx="11760284" cy="6484007"/>
          </a:xfrm>
          <a:prstGeom prst="roundRect">
            <a:avLst/>
          </a:prstGeom>
          <a:solidFill>
            <a:schemeClr val="bg1"/>
          </a:solidFill>
          <a:ln w="76200">
            <a:solidFill>
              <a:srgbClr val="00913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5" name="Picture 4"/>
          <p:cNvPicPr>
            <a:picLocks noChangeAspect="1"/>
          </p:cNvPicPr>
          <p:nvPr/>
        </p:nvPicPr>
        <p:blipFill>
          <a:blip r:embed="rId2"/>
          <a:stretch>
            <a:fillRect/>
          </a:stretch>
        </p:blipFill>
        <p:spPr>
          <a:xfrm>
            <a:off x="1855952" y="436993"/>
            <a:ext cx="8480095" cy="600240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Rounded Corners 10"/>
          <p:cNvSpPr/>
          <p:nvPr/>
        </p:nvSpPr>
        <p:spPr>
          <a:xfrm>
            <a:off x="215858" y="196193"/>
            <a:ext cx="11760284" cy="6484007"/>
          </a:xfrm>
          <a:prstGeom prst="roundRect">
            <a:avLst/>
          </a:prstGeom>
          <a:solidFill>
            <a:schemeClr val="bg1"/>
          </a:solidFill>
          <a:ln w="76200">
            <a:solidFill>
              <a:srgbClr val="00913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4" name="Picture 3" descr="A couple of kids sitting at desks&#10;&#10;Description automatically generated"/>
          <p:cNvPicPr>
            <a:picLocks noChangeAspect="1"/>
          </p:cNvPicPr>
          <p:nvPr/>
        </p:nvPicPr>
        <p:blipFill>
          <a:blip r:embed="rId2">
            <a:extLst>
              <a:ext uri="{28A0092B-C50C-407E-A947-70E740481C1C}">
                <a14:useLocalDpi xmlns:a14="http://schemas.microsoft.com/office/drawing/2010/main" val="0"/>
              </a:ext>
            </a:extLst>
          </a:blip>
          <a:srcRect t="18334"/>
          <a:stretch>
            <a:fillRect/>
          </a:stretch>
        </p:blipFill>
        <p:spPr>
          <a:xfrm>
            <a:off x="1" y="4013734"/>
            <a:ext cx="5638800" cy="2844265"/>
          </a:xfrm>
          <a:prstGeom prst="rect">
            <a:avLst/>
          </a:prstGeom>
        </p:spPr>
      </p:pic>
      <p:grpSp>
        <p:nvGrpSpPr>
          <p:cNvPr id="8" name="Group 7"/>
          <p:cNvGrpSpPr/>
          <p:nvPr/>
        </p:nvGrpSpPr>
        <p:grpSpPr>
          <a:xfrm>
            <a:off x="4180115" y="360597"/>
            <a:ext cx="7346305" cy="1402396"/>
            <a:chOff x="-556733" y="516693"/>
            <a:chExt cx="12119247" cy="670833"/>
          </a:xfrm>
        </p:grpSpPr>
        <p:sp>
          <p:nvSpPr>
            <p:cNvPr id="9" name="Rectangle: Rounded Corners 8"/>
            <p:cNvSpPr/>
            <p:nvPr/>
          </p:nvSpPr>
          <p:spPr>
            <a:xfrm>
              <a:off x="-556733" y="516693"/>
              <a:ext cx="12119247" cy="670833"/>
            </a:xfrm>
            <a:prstGeom prst="roundRect">
              <a:avLst/>
            </a:prstGeom>
            <a:solidFill>
              <a:srgbClr val="FFF3C5"/>
            </a:solidFill>
            <a:ln w="19050">
              <a:solidFill>
                <a:srgbClr val="FAB234"/>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37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0" name="TextBox 9"/>
            <p:cNvSpPr txBox="1"/>
            <p:nvPr/>
          </p:nvSpPr>
          <p:spPr>
            <a:xfrm>
              <a:off x="-385620" y="557903"/>
              <a:ext cx="11777020" cy="559452"/>
            </a:xfrm>
            <a:prstGeom prst="rect">
              <a:avLst/>
            </a:prstGeom>
            <a:noFill/>
          </p:spPr>
          <p:txBody>
            <a:bodyPr wrap="square" rtlCol="0">
              <a:spAutoFit/>
            </a:bodyPr>
            <a:lstStyle/>
            <a:p>
              <a:pPr algn="just"/>
              <a:r>
                <a:rPr lang="vi-VN" sz="3500" dirty="0">
                  <a:latin typeface="Cambria" panose="02040503050406030204" pitchFamily="18" charset="0"/>
                  <a:ea typeface="Cambria" panose="02040503050406030204" pitchFamily="18" charset="0"/>
                </a:rPr>
                <a:t>Con người còn có thể sử dụng năng lượng gió vào một số việc khác như:</a:t>
              </a:r>
            </a:p>
          </p:txBody>
        </p:sp>
      </p:grpSp>
      <p:pic>
        <p:nvPicPr>
          <p:cNvPr id="2" name="Picture 1"/>
          <p:cNvPicPr>
            <a:picLocks noChangeAspect="1"/>
          </p:cNvPicPr>
          <p:nvPr/>
        </p:nvPicPr>
        <p:blipFill>
          <a:blip r:embed="rId3"/>
          <a:stretch>
            <a:fillRect/>
          </a:stretch>
        </p:blipFill>
        <p:spPr>
          <a:xfrm>
            <a:off x="-1035434" y="2513923"/>
            <a:ext cx="6568031" cy="1382292"/>
          </a:xfrm>
          <a:prstGeom prst="rect">
            <a:avLst/>
          </a:prstGeom>
        </p:spPr>
      </p:pic>
      <p:sp>
        <p:nvSpPr>
          <p:cNvPr id="12" name="TextBox 11"/>
          <p:cNvSpPr txBox="1"/>
          <p:nvPr/>
        </p:nvSpPr>
        <p:spPr>
          <a:xfrm>
            <a:off x="5532597" y="5845835"/>
            <a:ext cx="6082460" cy="523220"/>
          </a:xfrm>
          <a:prstGeom prst="rect">
            <a:avLst/>
          </a:prstGeom>
          <a:noFill/>
        </p:spPr>
        <p:txBody>
          <a:bodyPr wrap="square" rtlCol="0">
            <a:spAutoFit/>
          </a:bodyPr>
          <a:lstStyle/>
          <a:p>
            <a:pPr algn="ctr"/>
            <a:r>
              <a:rPr lang="vi-VN" sz="2800" b="1" dirty="0">
                <a:solidFill>
                  <a:srgbClr val="002060"/>
                </a:solidFill>
                <a:latin typeface="Cambria" panose="02040503050406030204" pitchFamily="18" charset="0"/>
                <a:ea typeface="Cambria" panose="02040503050406030204" pitchFamily="18" charset="0"/>
              </a:rPr>
              <a:t>Làm quay cối xay gió để bơm nước.</a:t>
            </a:r>
            <a:endParaRPr lang="en-SG" sz="2800" b="1" dirty="0">
              <a:solidFill>
                <a:srgbClr val="002060"/>
              </a:solidFill>
              <a:latin typeface="Cambria" panose="02040503050406030204" pitchFamily="18" charset="0"/>
              <a:ea typeface="Cambria" panose="02040503050406030204" pitchFamily="18" charset="0"/>
            </a:endParaRPr>
          </a:p>
        </p:txBody>
      </p:sp>
      <p:pic>
        <p:nvPicPr>
          <p:cNvPr id="14" name="Picture 13" descr="Water mill with a large wheel&#10;&#10;Description automatically generated with medium confidenc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53383" y="1958765"/>
            <a:ext cx="6429750" cy="3674143"/>
          </a:xfrm>
          <a:prstGeom prst="rect">
            <a:avLst/>
          </a:prstGeom>
        </p:spPr>
      </p:pic>
      <p:pic>
        <p:nvPicPr>
          <p:cNvPr id="16" name="Picture 15" descr="A water channel with a windmill in the background&#10;&#10;Description automatically generated"/>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74624" y="1927397"/>
            <a:ext cx="5511214" cy="367414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Scale>
                                      <p:cBhvr>
                                        <p:cTn id="7"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8"/>
                                        </p:tgtEl>
                                        <p:attrNameLst>
                                          <p:attrName>ppt_x</p:attrName>
                                          <p:attrName>ppt_y</p:attrName>
                                        </p:attrNameLst>
                                      </p:cBhvr>
                                    </p:animMotion>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down)">
                                      <p:cBhvr>
                                        <p:cTn id="14" dur="500"/>
                                        <p:tgtEl>
                                          <p:spTgt spid="16"/>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xit" presetSubtype="32" fill="hold" nodeType="clickEffect">
                                  <p:stCondLst>
                                    <p:cond delay="0"/>
                                  </p:stCondLst>
                                  <p:childTnLst>
                                    <p:anim calcmode="lin" valueType="num">
                                      <p:cBhvr>
                                        <p:cTn id="21" dur="500"/>
                                        <p:tgtEl>
                                          <p:spTgt spid="16"/>
                                        </p:tgtEl>
                                        <p:attrNameLst>
                                          <p:attrName>ppt_w</p:attrName>
                                        </p:attrNameLst>
                                      </p:cBhvr>
                                      <p:tavLst>
                                        <p:tav tm="0">
                                          <p:val>
                                            <p:strVal val="ppt_w"/>
                                          </p:val>
                                        </p:tav>
                                        <p:tav tm="100000">
                                          <p:val>
                                            <p:fltVal val="0"/>
                                          </p:val>
                                        </p:tav>
                                      </p:tavLst>
                                    </p:anim>
                                    <p:anim calcmode="lin" valueType="num">
                                      <p:cBhvr>
                                        <p:cTn id="22" dur="500"/>
                                        <p:tgtEl>
                                          <p:spTgt spid="16"/>
                                        </p:tgtEl>
                                        <p:attrNameLst>
                                          <p:attrName>ppt_h</p:attrName>
                                        </p:attrNameLst>
                                      </p:cBhvr>
                                      <p:tavLst>
                                        <p:tav tm="0">
                                          <p:val>
                                            <p:strVal val="ppt_h"/>
                                          </p:val>
                                        </p:tav>
                                        <p:tav tm="100000">
                                          <p:val>
                                            <p:fltVal val="0"/>
                                          </p:val>
                                        </p:tav>
                                      </p:tavLst>
                                    </p:anim>
                                    <p:animEffect transition="out" filter="fade">
                                      <p:cBhvr>
                                        <p:cTn id="23" dur="500"/>
                                        <p:tgtEl>
                                          <p:spTgt spid="16"/>
                                        </p:tgtEl>
                                      </p:cBhvr>
                                    </p:animEffect>
                                    <p:set>
                                      <p:cBhvr>
                                        <p:cTn id="24" dur="1" fill="hold">
                                          <p:stCondLst>
                                            <p:cond delay="499"/>
                                          </p:stCondLst>
                                        </p:cTn>
                                        <p:tgtEl>
                                          <p:spTgt spid="16"/>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down)">
                                      <p:cBhvr>
                                        <p:cTn id="2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Rounded Corners 10"/>
          <p:cNvSpPr/>
          <p:nvPr/>
        </p:nvSpPr>
        <p:spPr>
          <a:xfrm>
            <a:off x="215858" y="196193"/>
            <a:ext cx="11760284" cy="6484007"/>
          </a:xfrm>
          <a:prstGeom prst="roundRect">
            <a:avLst/>
          </a:prstGeom>
          <a:solidFill>
            <a:schemeClr val="bg1"/>
          </a:solidFill>
          <a:ln w="76200">
            <a:solidFill>
              <a:srgbClr val="00913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4" name="Picture 3" descr="A couple of kids sitting at desks&#10;&#10;Description automatically generated"/>
          <p:cNvPicPr>
            <a:picLocks noChangeAspect="1"/>
          </p:cNvPicPr>
          <p:nvPr/>
        </p:nvPicPr>
        <p:blipFill>
          <a:blip r:embed="rId2">
            <a:extLst>
              <a:ext uri="{28A0092B-C50C-407E-A947-70E740481C1C}">
                <a14:useLocalDpi xmlns:a14="http://schemas.microsoft.com/office/drawing/2010/main" val="0"/>
              </a:ext>
            </a:extLst>
          </a:blip>
          <a:srcRect t="18334"/>
          <a:stretch>
            <a:fillRect/>
          </a:stretch>
        </p:blipFill>
        <p:spPr>
          <a:xfrm>
            <a:off x="1" y="4013734"/>
            <a:ext cx="5638800" cy="2844265"/>
          </a:xfrm>
          <a:prstGeom prst="rect">
            <a:avLst/>
          </a:prstGeom>
        </p:spPr>
      </p:pic>
      <p:grpSp>
        <p:nvGrpSpPr>
          <p:cNvPr id="8" name="Group 7"/>
          <p:cNvGrpSpPr/>
          <p:nvPr/>
        </p:nvGrpSpPr>
        <p:grpSpPr>
          <a:xfrm>
            <a:off x="4462164" y="170263"/>
            <a:ext cx="7346305" cy="1402396"/>
            <a:chOff x="-556733" y="516693"/>
            <a:chExt cx="12119247" cy="670833"/>
          </a:xfrm>
        </p:grpSpPr>
        <p:sp>
          <p:nvSpPr>
            <p:cNvPr id="9" name="Rectangle: Rounded Corners 8"/>
            <p:cNvSpPr/>
            <p:nvPr/>
          </p:nvSpPr>
          <p:spPr>
            <a:xfrm>
              <a:off x="-556733" y="516693"/>
              <a:ext cx="12119247" cy="670833"/>
            </a:xfrm>
            <a:prstGeom prst="roundRect">
              <a:avLst/>
            </a:prstGeom>
            <a:solidFill>
              <a:srgbClr val="FFF3C5"/>
            </a:solidFill>
            <a:ln w="19050">
              <a:solidFill>
                <a:srgbClr val="FAB234"/>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37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0" name="TextBox 9"/>
            <p:cNvSpPr txBox="1"/>
            <p:nvPr/>
          </p:nvSpPr>
          <p:spPr>
            <a:xfrm>
              <a:off x="-385620" y="557903"/>
              <a:ext cx="11777020" cy="55945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vi-VN" sz="35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Con người còn có thể sử dụng năng lượng gió vào một số việc khác như:</a:t>
              </a:r>
            </a:p>
          </p:txBody>
        </p:sp>
      </p:grpSp>
      <p:pic>
        <p:nvPicPr>
          <p:cNvPr id="2" name="Picture 1"/>
          <p:cNvPicPr>
            <a:picLocks noChangeAspect="1"/>
          </p:cNvPicPr>
          <p:nvPr/>
        </p:nvPicPr>
        <p:blipFill>
          <a:blip r:embed="rId3"/>
          <a:stretch>
            <a:fillRect/>
          </a:stretch>
        </p:blipFill>
        <p:spPr>
          <a:xfrm>
            <a:off x="-1035434" y="2513923"/>
            <a:ext cx="6568031" cy="1382292"/>
          </a:xfrm>
          <a:prstGeom prst="rect">
            <a:avLst/>
          </a:prstGeom>
        </p:spPr>
      </p:pic>
      <p:sp>
        <p:nvSpPr>
          <p:cNvPr id="12" name="TextBox 11"/>
          <p:cNvSpPr txBox="1"/>
          <p:nvPr/>
        </p:nvSpPr>
        <p:spPr>
          <a:xfrm>
            <a:off x="5580045" y="6056795"/>
            <a:ext cx="6082460" cy="630942"/>
          </a:xfrm>
          <a:prstGeom prst="rect">
            <a:avLst/>
          </a:prstGeom>
          <a:noFill/>
        </p:spPr>
        <p:txBody>
          <a:bodyPr wrap="square" rtlCol="0">
            <a:spAutoFit/>
          </a:bodyPr>
          <a:lstStyle/>
          <a:p>
            <a:pPr lvl="0" algn="ctr"/>
            <a:r>
              <a:rPr kumimoji="0" lang="vi-VN" sz="3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Phơi quần áo</a:t>
            </a:r>
            <a:endParaRPr kumimoji="0" lang="en-SG" sz="3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pic>
        <p:nvPicPr>
          <p:cNvPr id="17" name="Picture 16" descr="Clothes on a rope in a garden&#10;&#10;Description automatically generate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55790" y="1844557"/>
            <a:ext cx="5532596" cy="4338354"/>
          </a:xfrm>
          <a:prstGeom prst="rect">
            <a:avLst/>
          </a:prstGeom>
        </p:spPr>
      </p:pic>
      <p:pic>
        <p:nvPicPr>
          <p:cNvPr id="19" name="Picture 18" descr="A person holding a blue fan&#10;&#10;Description automatically generated"/>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83315" y="1634413"/>
            <a:ext cx="6322269" cy="4214846"/>
          </a:xfrm>
          <a:prstGeom prst="rect">
            <a:avLst/>
          </a:prstGeom>
        </p:spPr>
      </p:pic>
      <p:sp>
        <p:nvSpPr>
          <p:cNvPr id="21" name="TextBox 20"/>
          <p:cNvSpPr txBox="1"/>
          <p:nvPr/>
        </p:nvSpPr>
        <p:spPr>
          <a:xfrm>
            <a:off x="4918719" y="5733839"/>
            <a:ext cx="6889750" cy="1015663"/>
          </a:xfrm>
          <a:prstGeom prst="rect">
            <a:avLst/>
          </a:prstGeom>
          <a:noFill/>
        </p:spPr>
        <p:txBody>
          <a:bodyPr wrap="square">
            <a:spAutoFit/>
          </a:bodyPr>
          <a:lstStyle/>
          <a:p>
            <a:pPr algn="ctr"/>
            <a:r>
              <a:rPr kumimoji="0" lang="vi-VN" sz="3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Làm mát cơ thể vào </a:t>
            </a:r>
          </a:p>
          <a:p>
            <a:pPr algn="ctr"/>
            <a:r>
              <a:rPr kumimoji="0" lang="vi-VN" sz="3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những ngày nắng nóng.</a:t>
            </a:r>
            <a:endParaRPr lang="en-SG" sz="3000" b="1" dirty="0">
              <a:solidFill>
                <a:srgbClr val="002060"/>
              </a:solidFill>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xit" presetSubtype="32" fill="hold" nodeType="clickEffect">
                                  <p:stCondLst>
                                    <p:cond delay="0"/>
                                  </p:stCondLst>
                                  <p:childTnLst>
                                    <p:anim calcmode="lin" valueType="num">
                                      <p:cBhvr>
                                        <p:cTn id="14" dur="500"/>
                                        <p:tgtEl>
                                          <p:spTgt spid="17"/>
                                        </p:tgtEl>
                                        <p:attrNameLst>
                                          <p:attrName>ppt_w</p:attrName>
                                        </p:attrNameLst>
                                      </p:cBhvr>
                                      <p:tavLst>
                                        <p:tav tm="0">
                                          <p:val>
                                            <p:strVal val="ppt_w"/>
                                          </p:val>
                                        </p:tav>
                                        <p:tav tm="100000">
                                          <p:val>
                                            <p:fltVal val="0"/>
                                          </p:val>
                                        </p:tav>
                                      </p:tavLst>
                                    </p:anim>
                                    <p:anim calcmode="lin" valueType="num">
                                      <p:cBhvr>
                                        <p:cTn id="15" dur="500"/>
                                        <p:tgtEl>
                                          <p:spTgt spid="17"/>
                                        </p:tgtEl>
                                        <p:attrNameLst>
                                          <p:attrName>ppt_h</p:attrName>
                                        </p:attrNameLst>
                                      </p:cBhvr>
                                      <p:tavLst>
                                        <p:tav tm="0">
                                          <p:val>
                                            <p:strVal val="ppt_h"/>
                                          </p:val>
                                        </p:tav>
                                        <p:tav tm="100000">
                                          <p:val>
                                            <p:fltVal val="0"/>
                                          </p:val>
                                        </p:tav>
                                      </p:tavLst>
                                    </p:anim>
                                    <p:animEffect transition="out" filter="fade">
                                      <p:cBhvr>
                                        <p:cTn id="16" dur="500"/>
                                        <p:tgtEl>
                                          <p:spTgt spid="17"/>
                                        </p:tgtEl>
                                      </p:cBhvr>
                                    </p:animEffect>
                                    <p:set>
                                      <p:cBhvr>
                                        <p:cTn id="17" dur="1" fill="hold">
                                          <p:stCondLst>
                                            <p:cond delay="499"/>
                                          </p:stCondLst>
                                        </p:cTn>
                                        <p:tgtEl>
                                          <p:spTgt spid="17"/>
                                        </p:tgtEl>
                                        <p:attrNameLst>
                                          <p:attrName>style.visibility</p:attrName>
                                        </p:attrNameLst>
                                      </p:cBhvr>
                                      <p:to>
                                        <p:strVal val="hidden"/>
                                      </p:to>
                                    </p:set>
                                  </p:childTnLst>
                                </p:cTn>
                              </p:par>
                              <p:par>
                                <p:cTn id="18" presetID="53" presetClass="exit" presetSubtype="32" fill="hold" grpId="1" nodeType="withEffect">
                                  <p:stCondLst>
                                    <p:cond delay="0"/>
                                  </p:stCondLst>
                                  <p:childTnLst>
                                    <p:anim calcmode="lin" valueType="num">
                                      <p:cBhvr>
                                        <p:cTn id="19" dur="500"/>
                                        <p:tgtEl>
                                          <p:spTgt spid="12"/>
                                        </p:tgtEl>
                                        <p:attrNameLst>
                                          <p:attrName>ppt_w</p:attrName>
                                        </p:attrNameLst>
                                      </p:cBhvr>
                                      <p:tavLst>
                                        <p:tav tm="0">
                                          <p:val>
                                            <p:strVal val="ppt_w"/>
                                          </p:val>
                                        </p:tav>
                                        <p:tav tm="100000">
                                          <p:val>
                                            <p:fltVal val="0"/>
                                          </p:val>
                                        </p:tav>
                                      </p:tavLst>
                                    </p:anim>
                                    <p:anim calcmode="lin" valueType="num">
                                      <p:cBhvr>
                                        <p:cTn id="20" dur="500"/>
                                        <p:tgtEl>
                                          <p:spTgt spid="12"/>
                                        </p:tgtEl>
                                        <p:attrNameLst>
                                          <p:attrName>ppt_h</p:attrName>
                                        </p:attrNameLst>
                                      </p:cBhvr>
                                      <p:tavLst>
                                        <p:tav tm="0">
                                          <p:val>
                                            <p:strVal val="ppt_h"/>
                                          </p:val>
                                        </p:tav>
                                        <p:tav tm="100000">
                                          <p:val>
                                            <p:fltVal val="0"/>
                                          </p:val>
                                        </p:tav>
                                      </p:tavLst>
                                    </p:anim>
                                    <p:animEffect transition="out" filter="fade">
                                      <p:cBhvr>
                                        <p:cTn id="21" dur="500"/>
                                        <p:tgtEl>
                                          <p:spTgt spid="12"/>
                                        </p:tgtEl>
                                      </p:cBhvr>
                                    </p:animEffect>
                                    <p:set>
                                      <p:cBhvr>
                                        <p:cTn id="22" dur="1" fill="hold">
                                          <p:stCondLst>
                                            <p:cond delay="499"/>
                                          </p:stCondLst>
                                        </p:cTn>
                                        <p:tgtEl>
                                          <p:spTgt spid="1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par>
                                <p:cTn id="30" presetID="53" presetClass="entr" presetSubtype="16" fill="hold" nodeType="with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p:cTn id="32" dur="500" fill="hold"/>
                                        <p:tgtEl>
                                          <p:spTgt spid="19"/>
                                        </p:tgtEl>
                                        <p:attrNameLst>
                                          <p:attrName>ppt_w</p:attrName>
                                        </p:attrNameLst>
                                      </p:cBhvr>
                                      <p:tavLst>
                                        <p:tav tm="0">
                                          <p:val>
                                            <p:fltVal val="0"/>
                                          </p:val>
                                        </p:tav>
                                        <p:tav tm="100000">
                                          <p:val>
                                            <p:strVal val="#ppt_w"/>
                                          </p:val>
                                        </p:tav>
                                      </p:tavLst>
                                    </p:anim>
                                    <p:anim calcmode="lin" valueType="num">
                                      <p:cBhvr>
                                        <p:cTn id="33" dur="500" fill="hold"/>
                                        <p:tgtEl>
                                          <p:spTgt spid="19"/>
                                        </p:tgtEl>
                                        <p:attrNameLst>
                                          <p:attrName>ppt_h</p:attrName>
                                        </p:attrNameLst>
                                      </p:cBhvr>
                                      <p:tavLst>
                                        <p:tav tm="0">
                                          <p:val>
                                            <p:fltVal val="0"/>
                                          </p:val>
                                        </p:tav>
                                        <p:tav tm="100000">
                                          <p:val>
                                            <p:strVal val="#ppt_h"/>
                                          </p:val>
                                        </p:tav>
                                      </p:tavLst>
                                    </p:anim>
                                    <p:animEffect transition="in" filter="fade">
                                      <p:cBhvr>
                                        <p:cTn id="3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p:cNvSpPr/>
          <p:nvPr/>
        </p:nvSpPr>
        <p:spPr>
          <a:xfrm>
            <a:off x="266658" y="288290"/>
            <a:ext cx="11760284" cy="6484007"/>
          </a:xfrm>
          <a:prstGeom prst="roundRect">
            <a:avLst/>
          </a:prstGeom>
          <a:solidFill>
            <a:schemeClr val="bg1"/>
          </a:solidFill>
          <a:ln w="76200">
            <a:solidFill>
              <a:srgbClr val="00913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 name="TextBox 3"/>
          <p:cNvSpPr txBox="1"/>
          <p:nvPr/>
        </p:nvSpPr>
        <p:spPr>
          <a:xfrm>
            <a:off x="552449" y="1245175"/>
            <a:ext cx="11277683" cy="5324535"/>
          </a:xfrm>
          <a:prstGeom prst="rect">
            <a:avLst/>
          </a:prstGeom>
          <a:noFill/>
        </p:spPr>
        <p:txBody>
          <a:bodyPr wrap="square" rtlCol="0">
            <a:spAutoFit/>
          </a:bodyPr>
          <a:lstStyle/>
          <a:p>
            <a:pPr algn="just"/>
            <a:r>
              <a:rPr lang="vi-VN" sz="3400" b="1" dirty="0">
                <a:solidFill>
                  <a:srgbClr val="002060"/>
                </a:solidFill>
                <a:latin typeface="Cambria" panose="02040503050406030204" pitchFamily="18" charset="0"/>
                <a:ea typeface="Cambria" panose="02040503050406030204" pitchFamily="18" charset="0"/>
              </a:rPr>
              <a:t>  + Sạch và tái tạo: Năng lượng gió không tạo ra khí thải và không gây ô nhiễm môi trường, giúp bảo vệ môi trường.</a:t>
            </a:r>
          </a:p>
          <a:p>
            <a:pPr algn="just"/>
            <a:r>
              <a:rPr lang="vi-VN" sz="3400" b="1" dirty="0">
                <a:solidFill>
                  <a:srgbClr val="002060"/>
                </a:solidFill>
                <a:latin typeface="Cambria" panose="02040503050406030204" pitchFamily="18" charset="0"/>
                <a:ea typeface="Cambria" panose="02040503050406030204" pitchFamily="18" charset="0"/>
              </a:rPr>
              <a:t>  + Giảm chi phí điện: Sử dụng năng lượng gió giúp giảm chi phí điện và giảm phụ thuộc vào năng lượng hóa thạch.</a:t>
            </a:r>
          </a:p>
          <a:p>
            <a:pPr algn="just"/>
            <a:r>
              <a:rPr lang="vi-VN" sz="3400" b="1" dirty="0">
                <a:solidFill>
                  <a:srgbClr val="002060"/>
                </a:solidFill>
                <a:latin typeface="Cambria" panose="02040503050406030204" pitchFamily="18" charset="0"/>
                <a:ea typeface="Cambria" panose="02040503050406030204" pitchFamily="18" charset="0"/>
              </a:rPr>
              <a:t>  + Bảo vệ khí hậu: Sử dụng năng lượng gió giúp giảm lượng khí thải carbon, giúp giảm tác động tiêu cực đến biến đổi khí hậu và giảm nguy cơ thiên tai liên quan đến biến đổi khí hậu.</a:t>
            </a:r>
            <a:endParaRPr lang="en-SG" sz="3400" b="1" dirty="0">
              <a:solidFill>
                <a:srgbClr val="002060"/>
              </a:solidFill>
              <a:latin typeface="Cambria" panose="02040503050406030204" pitchFamily="18" charset="0"/>
              <a:ea typeface="Cambria" panose="02040503050406030204" pitchFamily="18" charset="0"/>
            </a:endParaRPr>
          </a:p>
        </p:txBody>
      </p:sp>
      <p:grpSp>
        <p:nvGrpSpPr>
          <p:cNvPr id="3" name="Group 2"/>
          <p:cNvGrpSpPr/>
          <p:nvPr/>
        </p:nvGrpSpPr>
        <p:grpSpPr>
          <a:xfrm>
            <a:off x="0" y="177800"/>
            <a:ext cx="12382583" cy="990599"/>
            <a:chOff x="-465152" y="517495"/>
            <a:chExt cx="15738085" cy="484200"/>
          </a:xfrm>
        </p:grpSpPr>
        <p:sp>
          <p:nvSpPr>
            <p:cNvPr id="5" name="Rectangle: Rounded Corners 4"/>
            <p:cNvSpPr/>
            <p:nvPr/>
          </p:nvSpPr>
          <p:spPr>
            <a:xfrm>
              <a:off x="-336020" y="517495"/>
              <a:ext cx="15366725" cy="484200"/>
            </a:xfrm>
            <a:prstGeom prst="roundRect">
              <a:avLst/>
            </a:prstGeom>
            <a:solidFill>
              <a:srgbClr val="FFF3C5"/>
            </a:solidFill>
            <a:ln w="19050">
              <a:solidFill>
                <a:srgbClr val="FAB234"/>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00" b="1">
                <a:solidFill>
                  <a:schemeClr val="tx1"/>
                </a:solidFill>
              </a:endParaRPr>
            </a:p>
          </p:txBody>
        </p:sp>
        <p:sp>
          <p:nvSpPr>
            <p:cNvPr id="6" name="TextBox 5"/>
            <p:cNvSpPr txBox="1"/>
            <p:nvPr/>
          </p:nvSpPr>
          <p:spPr>
            <a:xfrm>
              <a:off x="-465152" y="571502"/>
              <a:ext cx="15738085" cy="346011"/>
            </a:xfrm>
            <a:prstGeom prst="rect">
              <a:avLst/>
            </a:prstGeom>
            <a:noFill/>
          </p:spPr>
          <p:txBody>
            <a:bodyPr wrap="square" rtlCol="0">
              <a:spAutoFit/>
            </a:bodyPr>
            <a:lstStyle/>
            <a:p>
              <a:pPr algn="ctr"/>
              <a:r>
                <a:rPr lang="vi-VN" sz="4000" b="1" dirty="0">
                  <a:latin typeface="Cambria" panose="02040503050406030204" pitchFamily="18" charset="0"/>
                  <a:cs typeface="Calibri" panose="020F0502020204030204" pitchFamily="34" charset="0"/>
                </a:rPr>
                <a:t>Những lợi ích của năng lượng gió đối với con người.</a:t>
              </a:r>
              <a:endParaRPr lang="en-US" sz="4000" b="1" dirty="0">
                <a:latin typeface="Cambria" panose="02040503050406030204" pitchFamily="18" charset="0"/>
                <a:cs typeface="Calibri" panose="020F050202020403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Scale>
                                      <p:cBhvr>
                                        <p:cTn id="7"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gtEl>
                                        <p:attrNameLst>
                                          <p:attrName>ppt_x</p:attrName>
                                          <p:attrName>ppt_y</p:attrName>
                                        </p:attrNameLst>
                                      </p:cBhvr>
                                    </p:animMotion>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57314" y="1917700"/>
            <a:ext cx="10077372" cy="352871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412941" y="1075740"/>
            <a:ext cx="7169517" cy="4706520"/>
          </a:xfrm>
          <a:prstGeom prst="rect">
            <a:avLst/>
          </a:prstGeom>
        </p:spPr>
      </p:pic>
      <p:pic>
        <p:nvPicPr>
          <p:cNvPr id="6" name="图片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700" y="3810000"/>
            <a:ext cx="4572000" cy="304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0" y="781091"/>
            <a:ext cx="12192000" cy="398678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collage of images of people flying a kite&#10;&#10;Description automatically generat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3200" y="1160144"/>
            <a:ext cx="9727456" cy="5812156"/>
          </a:xfrm>
          <a:prstGeom prst="rect">
            <a:avLst/>
          </a:prstGeom>
        </p:spPr>
      </p:pic>
      <p:sp>
        <p:nvSpPr>
          <p:cNvPr id="12" name="矩形: 圆角 4"/>
          <p:cNvSpPr/>
          <p:nvPr/>
        </p:nvSpPr>
        <p:spPr>
          <a:xfrm>
            <a:off x="381744" y="101600"/>
            <a:ext cx="11200656" cy="1045844"/>
          </a:xfrm>
          <a:prstGeom prst="roundRect">
            <a:avLst/>
          </a:prstGeom>
          <a:gradFill flip="none" rotWithShape="1">
            <a:gsLst>
              <a:gs pos="0">
                <a:srgbClr val="277872">
                  <a:shade val="30000"/>
                  <a:satMod val="115000"/>
                </a:srgbClr>
              </a:gs>
              <a:gs pos="100000">
                <a:srgbClr val="98DD99"/>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SG" sz="3200" b="1" dirty="0">
                <a:latin typeface="Cambria" panose="02040503050406030204" pitchFamily="18" charset="0"/>
                <a:ea typeface="Cambria" panose="02040503050406030204" pitchFamily="18" charset="0"/>
              </a:rPr>
              <a:t>Quan </a:t>
            </a:r>
            <a:r>
              <a:rPr lang="en-SG" sz="3200" b="1" dirty="0" err="1">
                <a:latin typeface="Cambria" panose="02040503050406030204" pitchFamily="18" charset="0"/>
                <a:ea typeface="Cambria" panose="02040503050406030204" pitchFamily="18" charset="0"/>
              </a:rPr>
              <a:t>sát</a:t>
            </a:r>
            <a:r>
              <a:rPr lang="en-SG" sz="3200" b="1" dirty="0">
                <a:latin typeface="Cambria" panose="02040503050406030204" pitchFamily="18" charset="0"/>
                <a:ea typeface="Cambria" panose="02040503050406030204" pitchFamily="18" charset="0"/>
              </a:rPr>
              <a:t> </a:t>
            </a:r>
            <a:r>
              <a:rPr lang="en-SG" sz="3200" b="1" dirty="0" err="1">
                <a:latin typeface="Cambria" panose="02040503050406030204" pitchFamily="18" charset="0"/>
                <a:ea typeface="Cambria" panose="02040503050406030204" pitchFamily="18" charset="0"/>
              </a:rPr>
              <a:t>hình</a:t>
            </a:r>
            <a:r>
              <a:rPr lang="en-SG" sz="3200" b="1" dirty="0">
                <a:latin typeface="Cambria" panose="02040503050406030204" pitchFamily="18" charset="0"/>
                <a:ea typeface="Cambria" panose="02040503050406030204" pitchFamily="18" charset="0"/>
              </a:rPr>
              <a:t> 4 </a:t>
            </a:r>
            <a:r>
              <a:rPr lang="en-SG" sz="3200" b="1" dirty="0" err="1">
                <a:latin typeface="Cambria" panose="02040503050406030204" pitchFamily="18" charset="0"/>
                <a:ea typeface="Cambria" panose="02040503050406030204" pitchFamily="18" charset="0"/>
              </a:rPr>
              <a:t>và</a:t>
            </a:r>
            <a:r>
              <a:rPr lang="en-SG" sz="3200" b="1" dirty="0">
                <a:latin typeface="Cambria" panose="02040503050406030204" pitchFamily="18" charset="0"/>
                <a:ea typeface="Cambria" panose="02040503050406030204" pitchFamily="18" charset="0"/>
              </a:rPr>
              <a:t> </a:t>
            </a:r>
            <a:r>
              <a:rPr lang="en-SG" sz="3200" b="1" dirty="0" err="1">
                <a:latin typeface="Cambria" panose="02040503050406030204" pitchFamily="18" charset="0"/>
                <a:ea typeface="Cambria" panose="02040503050406030204" pitchFamily="18" charset="0"/>
              </a:rPr>
              <a:t>cho</a:t>
            </a:r>
            <a:r>
              <a:rPr lang="en-SG" sz="3200" b="1" dirty="0">
                <a:latin typeface="Cambria" panose="02040503050406030204" pitchFamily="18" charset="0"/>
                <a:ea typeface="Cambria" panose="02040503050406030204" pitchFamily="18" charset="0"/>
              </a:rPr>
              <a:t> </a:t>
            </a:r>
            <a:r>
              <a:rPr lang="en-SG" sz="3200" b="1" dirty="0" err="1">
                <a:latin typeface="Cambria" panose="02040503050406030204" pitchFamily="18" charset="0"/>
                <a:ea typeface="Cambria" panose="02040503050406030204" pitchFamily="18" charset="0"/>
              </a:rPr>
              <a:t>biết</a:t>
            </a:r>
            <a:r>
              <a:rPr lang="en-SG" sz="3200" b="1" dirty="0">
                <a:latin typeface="Cambria" panose="02040503050406030204" pitchFamily="18" charset="0"/>
                <a:ea typeface="Cambria" panose="02040503050406030204" pitchFamily="18" charset="0"/>
              </a:rPr>
              <a:t> con </a:t>
            </a:r>
            <a:r>
              <a:rPr lang="en-SG" sz="3200" b="1" dirty="0" err="1">
                <a:latin typeface="Cambria" panose="02040503050406030204" pitchFamily="18" charset="0"/>
                <a:ea typeface="Cambria" panose="02040503050406030204" pitchFamily="18" charset="0"/>
              </a:rPr>
              <a:t>người</a:t>
            </a:r>
            <a:r>
              <a:rPr lang="en-SG" sz="3200" b="1" dirty="0">
                <a:latin typeface="Cambria" panose="02040503050406030204" pitchFamily="18" charset="0"/>
                <a:ea typeface="Cambria" panose="02040503050406030204" pitchFamily="18" charset="0"/>
              </a:rPr>
              <a:t> </a:t>
            </a:r>
            <a:r>
              <a:rPr lang="en-SG" sz="3200" b="1" dirty="0" err="1">
                <a:latin typeface="Cambria" panose="02040503050406030204" pitchFamily="18" charset="0"/>
                <a:ea typeface="Cambria" panose="02040503050406030204" pitchFamily="18" charset="0"/>
              </a:rPr>
              <a:t>sử</a:t>
            </a:r>
            <a:r>
              <a:rPr lang="en-SG" sz="3200" b="1" dirty="0">
                <a:latin typeface="Cambria" panose="02040503050406030204" pitchFamily="18" charset="0"/>
                <a:ea typeface="Cambria" panose="02040503050406030204" pitchFamily="18" charset="0"/>
              </a:rPr>
              <a:t> </a:t>
            </a:r>
            <a:r>
              <a:rPr lang="en-SG" sz="3200" b="1" dirty="0" err="1">
                <a:latin typeface="Cambria" panose="02040503050406030204" pitchFamily="18" charset="0"/>
                <a:ea typeface="Cambria" panose="02040503050406030204" pitchFamily="18" charset="0"/>
              </a:rPr>
              <a:t>dụng</a:t>
            </a:r>
            <a:r>
              <a:rPr lang="en-SG" sz="3200" b="1" dirty="0">
                <a:latin typeface="Cambria" panose="02040503050406030204" pitchFamily="18" charset="0"/>
                <a:ea typeface="Cambria" panose="02040503050406030204" pitchFamily="18" charset="0"/>
              </a:rPr>
              <a:t> </a:t>
            </a:r>
            <a:r>
              <a:rPr lang="en-SG" sz="3200" b="1" dirty="0" err="1">
                <a:latin typeface="Cambria" panose="02040503050406030204" pitchFamily="18" charset="0"/>
                <a:ea typeface="Cambria" panose="02040503050406030204" pitchFamily="18" charset="0"/>
              </a:rPr>
              <a:t>năng</a:t>
            </a:r>
            <a:r>
              <a:rPr lang="en-SG" sz="3200" b="1" dirty="0">
                <a:latin typeface="Cambria" panose="02040503050406030204" pitchFamily="18" charset="0"/>
                <a:ea typeface="Cambria" panose="02040503050406030204" pitchFamily="18" charset="0"/>
              </a:rPr>
              <a:t> </a:t>
            </a:r>
            <a:r>
              <a:rPr lang="en-SG" sz="3200" b="1" dirty="0" err="1">
                <a:latin typeface="Cambria" panose="02040503050406030204" pitchFamily="18" charset="0"/>
                <a:ea typeface="Cambria" panose="02040503050406030204" pitchFamily="18" charset="0"/>
              </a:rPr>
              <a:t>lượng</a:t>
            </a:r>
            <a:r>
              <a:rPr lang="en-SG" sz="3200" b="1" dirty="0">
                <a:latin typeface="Cambria" panose="02040503050406030204" pitchFamily="18" charset="0"/>
                <a:ea typeface="Cambria" panose="02040503050406030204" pitchFamily="18" charset="0"/>
              </a:rPr>
              <a:t> </a:t>
            </a:r>
            <a:r>
              <a:rPr lang="en-SG" sz="3200" b="1" dirty="0" err="1">
                <a:latin typeface="Cambria" panose="02040503050406030204" pitchFamily="18" charset="0"/>
                <a:ea typeface="Cambria" panose="02040503050406030204" pitchFamily="18" charset="0"/>
              </a:rPr>
              <a:t>gió</a:t>
            </a:r>
            <a:r>
              <a:rPr lang="en-SG" sz="3200" b="1" dirty="0">
                <a:latin typeface="Cambria" panose="02040503050406030204" pitchFamily="18" charset="0"/>
                <a:ea typeface="Cambria" panose="02040503050406030204" pitchFamily="18" charset="0"/>
              </a:rPr>
              <a:t> </a:t>
            </a:r>
            <a:r>
              <a:rPr lang="en-SG" sz="3200" b="1" dirty="0" err="1">
                <a:latin typeface="Cambria" panose="02040503050406030204" pitchFamily="18" charset="0"/>
                <a:ea typeface="Cambria" panose="02040503050406030204" pitchFamily="18" charset="0"/>
              </a:rPr>
              <a:t>vào</a:t>
            </a:r>
            <a:r>
              <a:rPr lang="en-SG" sz="3200" b="1" dirty="0">
                <a:latin typeface="Cambria" panose="02040503050406030204" pitchFamily="18" charset="0"/>
                <a:ea typeface="Cambria" panose="02040503050406030204" pitchFamily="18" charset="0"/>
              </a:rPr>
              <a:t> </a:t>
            </a:r>
            <a:r>
              <a:rPr lang="en-SG" sz="3200" b="1" dirty="0" err="1">
                <a:latin typeface="Cambria" panose="02040503050406030204" pitchFamily="18" charset="0"/>
                <a:ea typeface="Cambria" panose="02040503050406030204" pitchFamily="18" charset="0"/>
              </a:rPr>
              <a:t>những</a:t>
            </a:r>
            <a:r>
              <a:rPr lang="en-SG" sz="3200" b="1" dirty="0">
                <a:latin typeface="Cambria" panose="02040503050406030204" pitchFamily="18" charset="0"/>
                <a:ea typeface="Cambria" panose="02040503050406030204" pitchFamily="18" charset="0"/>
              </a:rPr>
              <a:t> </a:t>
            </a:r>
            <a:r>
              <a:rPr lang="en-SG" sz="3200" b="1" dirty="0" err="1">
                <a:latin typeface="Cambria" panose="02040503050406030204" pitchFamily="18" charset="0"/>
                <a:ea typeface="Cambria" panose="02040503050406030204" pitchFamily="18" charset="0"/>
              </a:rPr>
              <a:t>việc</a:t>
            </a:r>
            <a:r>
              <a:rPr lang="en-SG" sz="3200" b="1" dirty="0">
                <a:latin typeface="Cambria" panose="02040503050406030204" pitchFamily="18" charset="0"/>
                <a:ea typeface="Cambria" panose="02040503050406030204" pitchFamily="18" charset="0"/>
              </a:rPr>
              <a:t> </a:t>
            </a:r>
            <a:r>
              <a:rPr lang="en-SG" sz="3200" b="1" dirty="0" err="1">
                <a:latin typeface="Cambria" panose="02040503050406030204" pitchFamily="18" charset="0"/>
                <a:ea typeface="Cambria" panose="02040503050406030204" pitchFamily="18" charset="0"/>
              </a:rPr>
              <a:t>gì</a:t>
            </a:r>
            <a:r>
              <a:rPr lang="en-SG" sz="3200" b="1" dirty="0">
                <a:latin typeface="Cambria" panose="02040503050406030204" pitchFamily="18" charset="0"/>
                <a:ea typeface="Cambria" panose="02040503050406030204" pitchFamily="18" charset="0"/>
              </a:rPr>
              <a:t> </a:t>
            </a:r>
            <a:r>
              <a:rPr lang="en-SG" sz="3200" b="1" dirty="0" err="1">
                <a:latin typeface="Cambria" panose="02040503050406030204" pitchFamily="18" charset="0"/>
                <a:ea typeface="Cambria" panose="02040503050406030204" pitchFamily="18" charset="0"/>
              </a:rPr>
              <a:t>trong</a:t>
            </a:r>
            <a:r>
              <a:rPr lang="en-SG" sz="3200" b="1" dirty="0">
                <a:latin typeface="Cambria" panose="02040503050406030204" pitchFamily="18" charset="0"/>
                <a:ea typeface="Cambria" panose="02040503050406030204" pitchFamily="18" charset="0"/>
              </a:rPr>
              <a:t> </a:t>
            </a:r>
            <a:r>
              <a:rPr lang="en-SG" sz="3200" b="1" dirty="0" err="1">
                <a:latin typeface="Cambria" panose="02040503050406030204" pitchFamily="18" charset="0"/>
                <a:ea typeface="Cambria" panose="02040503050406030204" pitchFamily="18" charset="0"/>
              </a:rPr>
              <a:t>cuộc</a:t>
            </a:r>
            <a:r>
              <a:rPr lang="en-SG" sz="3200" b="1" dirty="0">
                <a:latin typeface="Cambria" panose="02040503050406030204" pitchFamily="18" charset="0"/>
                <a:ea typeface="Cambria" panose="02040503050406030204" pitchFamily="18" charset="0"/>
              </a:rPr>
              <a:t> </a:t>
            </a:r>
            <a:r>
              <a:rPr lang="vi-VN" sz="3200" b="1" dirty="0">
                <a:latin typeface="Cambria" panose="02040503050406030204" pitchFamily="18" charset="0"/>
                <a:ea typeface="Cambria" panose="02040503050406030204" pitchFamily="18" charset="0"/>
              </a:rPr>
              <a:t>sống.</a:t>
            </a:r>
            <a:endParaRPr lang="en-SG" sz="3200" b="1" dirty="0">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p:cNvSpPr/>
          <p:nvPr/>
        </p:nvSpPr>
        <p:spPr>
          <a:xfrm>
            <a:off x="424543" y="849085"/>
            <a:ext cx="10596779" cy="5595257"/>
          </a:xfrm>
          <a:prstGeom prst="roundRect">
            <a:avLst/>
          </a:prstGeom>
          <a:solidFill>
            <a:schemeClr val="bg1"/>
          </a:solidFill>
          <a:ln w="76200">
            <a:solidFill>
              <a:srgbClr val="00913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kids sitting at a table&#10;&#10;Description automatically generat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9775" y="1023257"/>
            <a:ext cx="8199339" cy="559525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p:cNvSpPr/>
          <p:nvPr/>
        </p:nvSpPr>
        <p:spPr>
          <a:xfrm>
            <a:off x="613140" y="751115"/>
            <a:ext cx="10596779" cy="5910942"/>
          </a:xfrm>
          <a:prstGeom prst="roundRect">
            <a:avLst/>
          </a:prstGeom>
          <a:solidFill>
            <a:schemeClr val="bg1"/>
          </a:solidFill>
          <a:ln w="76200">
            <a:solidFill>
              <a:srgbClr val="00913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3" name="Picture 2" descr="A group of kids sitting at a table&#10;&#10;Description automatically generated"/>
          <p:cNvPicPr>
            <a:picLocks noChangeAspect="1"/>
          </p:cNvPicPr>
          <p:nvPr/>
        </p:nvPicPr>
        <p:blipFill>
          <a:blip r:embed="rId2">
            <a:extLst>
              <a:ext uri="{28A0092B-C50C-407E-A947-70E740481C1C}">
                <a14:useLocalDpi xmlns:a14="http://schemas.microsoft.com/office/drawing/2010/main" val="0"/>
              </a:ext>
            </a:extLst>
          </a:blip>
          <a:srcRect b="21595"/>
          <a:stretch>
            <a:fillRect/>
          </a:stretch>
        </p:blipFill>
        <p:spPr>
          <a:xfrm>
            <a:off x="1818003" y="2371509"/>
            <a:ext cx="8199339" cy="4386943"/>
          </a:xfrm>
          <a:prstGeom prst="rect">
            <a:avLst/>
          </a:prstGeom>
        </p:spPr>
      </p:pic>
      <p:pic>
        <p:nvPicPr>
          <p:cNvPr id="4" name="Picture 3"/>
          <p:cNvPicPr>
            <a:picLocks noChangeAspect="1"/>
          </p:cNvPicPr>
          <p:nvPr/>
        </p:nvPicPr>
        <p:blipFill>
          <a:blip r:embed="rId3"/>
          <a:stretch>
            <a:fillRect/>
          </a:stretch>
        </p:blipFill>
        <p:spPr>
          <a:xfrm>
            <a:off x="852627" y="751115"/>
            <a:ext cx="8998946" cy="189389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圆角 4"/>
          <p:cNvSpPr/>
          <p:nvPr/>
        </p:nvSpPr>
        <p:spPr>
          <a:xfrm>
            <a:off x="904259" y="177800"/>
            <a:ext cx="9727456" cy="627743"/>
          </a:xfrm>
          <a:prstGeom prst="roundRect">
            <a:avLst/>
          </a:prstGeom>
          <a:gradFill flip="none" rotWithShape="1">
            <a:gsLst>
              <a:gs pos="0">
                <a:srgbClr val="277872">
                  <a:shade val="30000"/>
                  <a:satMod val="115000"/>
                </a:srgbClr>
              </a:gs>
              <a:gs pos="100000">
                <a:srgbClr val="98DD99"/>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4000" b="1" dirty="0">
                <a:solidFill>
                  <a:prstClr val="white"/>
                </a:solidFill>
                <a:latin typeface="Cambria" panose="02040503050406030204" pitchFamily="18" charset="0"/>
                <a:ea typeface="Cambria" panose="02040503050406030204" pitchFamily="18" charset="0"/>
              </a:rPr>
              <a:t>Con người sử dụng năng lượng gió vào:</a:t>
            </a:r>
            <a:endParaRPr kumimoji="0" lang="en-SG"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grpSp>
        <p:nvGrpSpPr>
          <p:cNvPr id="4" name="Group 3"/>
          <p:cNvGrpSpPr/>
          <p:nvPr/>
        </p:nvGrpSpPr>
        <p:grpSpPr>
          <a:xfrm>
            <a:off x="8403772" y="5259508"/>
            <a:ext cx="2057400" cy="741603"/>
            <a:chOff x="1757281" y="2622291"/>
            <a:chExt cx="6723433" cy="591346"/>
          </a:xfrm>
        </p:grpSpPr>
        <p:sp>
          <p:nvSpPr>
            <p:cNvPr id="5" name="Rectangle: Rounded Corners 4"/>
            <p:cNvSpPr/>
            <p:nvPr/>
          </p:nvSpPr>
          <p:spPr>
            <a:xfrm>
              <a:off x="1757281" y="2622291"/>
              <a:ext cx="6723433" cy="591346"/>
            </a:xfrm>
            <a:prstGeom prst="roundRect">
              <a:avLst/>
            </a:prstGeom>
            <a:solidFill>
              <a:srgbClr val="FFF3C5"/>
            </a:solidFill>
            <a:ln w="19050">
              <a:solidFill>
                <a:srgbClr val="FAB234"/>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00" b="1" dirty="0">
                <a:solidFill>
                  <a:schemeClr val="tx1"/>
                </a:solidFill>
              </a:endParaRPr>
            </a:p>
          </p:txBody>
        </p:sp>
        <p:sp>
          <p:nvSpPr>
            <p:cNvPr id="6" name="TextBox 5"/>
            <p:cNvSpPr txBox="1"/>
            <p:nvPr/>
          </p:nvSpPr>
          <p:spPr>
            <a:xfrm>
              <a:off x="2563400" y="2671325"/>
              <a:ext cx="5111195" cy="466293"/>
            </a:xfrm>
            <a:prstGeom prst="rect">
              <a:avLst/>
            </a:prstGeom>
            <a:noFill/>
          </p:spPr>
          <p:txBody>
            <a:bodyPr wrap="square" rtlCol="0">
              <a:spAutoFit/>
            </a:bodyPr>
            <a:lstStyle/>
            <a:p>
              <a:pPr algn="ctr"/>
              <a:r>
                <a:rPr lang="vi-VN" sz="3200" b="1" dirty="0">
                  <a:latin typeface="Cambria" panose="02040503050406030204" pitchFamily="18" charset="0"/>
                  <a:ea typeface="Cambria" panose="02040503050406030204" pitchFamily="18" charset="0"/>
                  <a:cs typeface="Calibri" panose="020F0502020204030204" pitchFamily="34" charset="0"/>
                </a:rPr>
                <a:t>R</a:t>
              </a:r>
              <a:r>
                <a:rPr lang="en-US" sz="3200" b="1" dirty="0">
                  <a:latin typeface="Cambria" panose="02040503050406030204" pitchFamily="18" charset="0"/>
                  <a:ea typeface="Cambria" panose="02040503050406030204" pitchFamily="18" charset="0"/>
                  <a:cs typeface="Calibri" panose="020F0502020204030204" pitchFamily="34" charset="0"/>
                </a:rPr>
                <a:t>ê</a:t>
              </a:r>
              <a:r>
                <a:rPr lang="vi-VN" sz="3200" b="1" dirty="0">
                  <a:latin typeface="Cambria" panose="02040503050406030204" pitchFamily="18" charset="0"/>
                  <a:ea typeface="Cambria" panose="02040503050406030204" pitchFamily="18" charset="0"/>
                  <a:cs typeface="Calibri" panose="020F0502020204030204" pitchFamily="34" charset="0"/>
                </a:rPr>
                <a:t> thóc</a:t>
              </a:r>
              <a:endParaRPr lang="en-US" sz="3200" b="1" dirty="0">
                <a:latin typeface="Cambria" panose="02040503050406030204" pitchFamily="18" charset="0"/>
                <a:ea typeface="Cambria" panose="02040503050406030204" pitchFamily="18" charset="0"/>
                <a:cs typeface="Calibri" panose="020F0502020204030204" pitchFamily="34" charset="0"/>
              </a:endParaRPr>
            </a:p>
          </p:txBody>
        </p:sp>
      </p:grpSp>
      <p:pic>
        <p:nvPicPr>
          <p:cNvPr id="7" name="Picture 6" descr="A collage of images of people flying a kite&#10;&#10;Description automatically generated"/>
          <p:cNvPicPr>
            <a:picLocks noChangeAspect="1"/>
          </p:cNvPicPr>
          <p:nvPr/>
        </p:nvPicPr>
        <p:blipFill>
          <a:blip r:embed="rId2">
            <a:extLst>
              <a:ext uri="{28A0092B-C50C-407E-A947-70E740481C1C}">
                <a14:useLocalDpi xmlns:a14="http://schemas.microsoft.com/office/drawing/2010/main" val="0"/>
              </a:ext>
            </a:extLst>
          </a:blip>
          <a:srcRect r="49903" b="50000"/>
          <a:stretch>
            <a:fillRect/>
          </a:stretch>
        </p:blipFill>
        <p:spPr>
          <a:xfrm>
            <a:off x="90338" y="970600"/>
            <a:ext cx="6337783" cy="3779487"/>
          </a:xfrm>
          <a:prstGeom prst="rect">
            <a:avLst/>
          </a:prstGeom>
        </p:spPr>
      </p:pic>
      <p:grpSp>
        <p:nvGrpSpPr>
          <p:cNvPr id="10" name="Group 9"/>
          <p:cNvGrpSpPr/>
          <p:nvPr/>
        </p:nvGrpSpPr>
        <p:grpSpPr>
          <a:xfrm>
            <a:off x="-548582" y="4815599"/>
            <a:ext cx="7136845" cy="1482179"/>
            <a:chOff x="-2427889" y="2118486"/>
            <a:chExt cx="12330404" cy="1355404"/>
          </a:xfrm>
        </p:grpSpPr>
        <p:sp>
          <p:nvSpPr>
            <p:cNvPr id="11" name="Rectangle: Rounded Corners 10"/>
            <p:cNvSpPr/>
            <p:nvPr/>
          </p:nvSpPr>
          <p:spPr>
            <a:xfrm>
              <a:off x="-478199" y="2238302"/>
              <a:ext cx="8439399" cy="905825"/>
            </a:xfrm>
            <a:prstGeom prst="roundRect">
              <a:avLst/>
            </a:prstGeom>
            <a:solidFill>
              <a:srgbClr val="FFF3C5"/>
            </a:solidFill>
            <a:ln w="19050">
              <a:solidFill>
                <a:srgbClr val="FAB234"/>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00" b="1" dirty="0">
                <a:solidFill>
                  <a:schemeClr val="tx1"/>
                </a:solidFill>
              </a:endParaRPr>
            </a:p>
          </p:txBody>
        </p:sp>
        <p:sp>
          <p:nvSpPr>
            <p:cNvPr id="13" name="TextBox 12"/>
            <p:cNvSpPr txBox="1"/>
            <p:nvPr/>
          </p:nvSpPr>
          <p:spPr>
            <a:xfrm>
              <a:off x="-2427889" y="2118486"/>
              <a:ext cx="12330404" cy="1355404"/>
            </a:xfrm>
            <a:prstGeom prst="rect">
              <a:avLst/>
            </a:prstGeom>
            <a:noFill/>
          </p:spPr>
          <p:txBody>
            <a:bodyPr wrap="square" rtlCol="0">
              <a:spAutoFit/>
            </a:bodyPr>
            <a:lstStyle/>
            <a:p>
              <a:pPr algn="ctr"/>
              <a:r>
                <a:rPr lang="vi-VN" sz="3000" b="1" dirty="0">
                  <a:latin typeface="Cambria" panose="02040503050406030204" pitchFamily="18" charset="0"/>
                  <a:ea typeface="Cambria" panose="02040503050406030204" pitchFamily="18" charset="0"/>
                </a:rPr>
                <a:t>G</a:t>
              </a:r>
              <a:r>
                <a:rPr lang="en-SG" sz="3200" b="1" dirty="0" err="1">
                  <a:latin typeface="Cambria" panose="02040503050406030204" pitchFamily="18" charset="0"/>
                  <a:ea typeface="Cambria" panose="02040503050406030204" pitchFamily="18" charset="0"/>
                </a:rPr>
                <a:t>iúp</a:t>
              </a:r>
              <a:r>
                <a:rPr lang="en-SG" sz="3200" b="1" dirty="0">
                  <a:latin typeface="Cambria" panose="02040503050406030204" pitchFamily="18" charset="0"/>
                  <a:ea typeface="Cambria" panose="02040503050406030204" pitchFamily="18" charset="0"/>
                </a:rPr>
                <a:t> </a:t>
              </a:r>
              <a:r>
                <a:rPr lang="en-SG" sz="3200" b="1" dirty="0" err="1">
                  <a:latin typeface="Cambria" panose="02040503050406030204" pitchFamily="18" charset="0"/>
                  <a:ea typeface="Cambria" panose="02040503050406030204" pitchFamily="18" charset="0"/>
                </a:rPr>
                <a:t>thuyền</a:t>
              </a:r>
              <a:r>
                <a:rPr lang="en-SG" sz="3200" b="1" dirty="0">
                  <a:latin typeface="Cambria" panose="02040503050406030204" pitchFamily="18" charset="0"/>
                  <a:ea typeface="Cambria" panose="02040503050406030204" pitchFamily="18" charset="0"/>
                </a:rPr>
                <a:t> </a:t>
              </a:r>
              <a:r>
                <a:rPr lang="en-SG" sz="3200" b="1" dirty="0" err="1">
                  <a:latin typeface="Cambria" panose="02040503050406030204" pitchFamily="18" charset="0"/>
                  <a:ea typeface="Cambria" panose="02040503050406030204" pitchFamily="18" charset="0"/>
                </a:rPr>
                <a:t>buồm</a:t>
              </a:r>
              <a:r>
                <a:rPr lang="en-SG" sz="3200" b="1" dirty="0">
                  <a:latin typeface="Cambria" panose="02040503050406030204" pitchFamily="18" charset="0"/>
                  <a:ea typeface="Cambria" panose="02040503050406030204" pitchFamily="18" charset="0"/>
                </a:rPr>
                <a:t> </a:t>
              </a:r>
              <a:r>
                <a:rPr lang="en-SG" sz="3200" b="1" dirty="0" err="1">
                  <a:latin typeface="Cambria" panose="02040503050406030204" pitchFamily="18" charset="0"/>
                  <a:ea typeface="Cambria" panose="02040503050406030204" pitchFamily="18" charset="0"/>
                </a:rPr>
                <a:t>chạy</a:t>
              </a:r>
              <a:r>
                <a:rPr lang="en-SG" sz="3200" b="1" dirty="0">
                  <a:latin typeface="Cambria" panose="02040503050406030204" pitchFamily="18" charset="0"/>
                  <a:ea typeface="Cambria" panose="02040503050406030204" pitchFamily="18" charset="0"/>
                </a:rPr>
                <a:t> </a:t>
              </a:r>
              <a:endParaRPr lang="vi-VN" sz="3200" b="1" dirty="0">
                <a:latin typeface="Cambria" panose="02040503050406030204" pitchFamily="18" charset="0"/>
                <a:ea typeface="Cambria" panose="02040503050406030204" pitchFamily="18" charset="0"/>
              </a:endParaRPr>
            </a:p>
            <a:p>
              <a:pPr algn="ctr"/>
              <a:r>
                <a:rPr lang="en-SG" sz="3200" b="1" dirty="0" err="1">
                  <a:latin typeface="Cambria" panose="02040503050406030204" pitchFamily="18" charset="0"/>
                  <a:ea typeface="Cambria" panose="02040503050406030204" pitchFamily="18" charset="0"/>
                </a:rPr>
                <a:t>xuôi</a:t>
              </a:r>
              <a:r>
                <a:rPr lang="en-SG" sz="3200" b="1" dirty="0">
                  <a:latin typeface="Cambria" panose="02040503050406030204" pitchFamily="18" charset="0"/>
                  <a:ea typeface="Cambria" panose="02040503050406030204" pitchFamily="18" charset="0"/>
                </a:rPr>
                <a:t> </a:t>
              </a:r>
              <a:r>
                <a:rPr lang="en-SG" sz="3200" b="1" dirty="0" err="1">
                  <a:latin typeface="Cambria" panose="02040503050406030204" pitchFamily="18" charset="0"/>
                  <a:ea typeface="Cambria" panose="02040503050406030204" pitchFamily="18" charset="0"/>
                </a:rPr>
                <a:t>chiều</a:t>
              </a:r>
              <a:r>
                <a:rPr lang="en-SG" sz="3200" b="1" dirty="0">
                  <a:latin typeface="Cambria" panose="02040503050406030204" pitchFamily="18" charset="0"/>
                  <a:ea typeface="Cambria" panose="02040503050406030204" pitchFamily="18" charset="0"/>
                </a:rPr>
                <a:t> </a:t>
              </a:r>
              <a:r>
                <a:rPr lang="vi-VN" sz="3200" b="1" dirty="0">
                  <a:latin typeface="Cambria" panose="02040503050406030204" pitchFamily="18" charset="0"/>
                  <a:ea typeface="Cambria" panose="02040503050406030204" pitchFamily="18" charset="0"/>
                </a:rPr>
                <a:t>gió.</a:t>
              </a:r>
              <a:endParaRPr lang="en-US" sz="3200" b="1" dirty="0">
                <a:latin typeface="Cambria" panose="02040503050406030204" pitchFamily="18" charset="0"/>
                <a:ea typeface="Cambria" panose="02040503050406030204" pitchFamily="18" charset="0"/>
                <a:cs typeface="Calibri" panose="020F0502020204030204" pitchFamily="34" charset="0"/>
              </a:endParaRPr>
            </a:p>
          </p:txBody>
        </p:sp>
      </p:grpSp>
      <p:pic>
        <p:nvPicPr>
          <p:cNvPr id="14" name="Picture 13" descr="A collage of images of people flying a kite&#10;&#10;Description automatically generated"/>
          <p:cNvPicPr>
            <a:picLocks noChangeAspect="1"/>
          </p:cNvPicPr>
          <p:nvPr/>
        </p:nvPicPr>
        <p:blipFill>
          <a:blip r:embed="rId2">
            <a:extLst>
              <a:ext uri="{28A0092B-C50C-407E-A947-70E740481C1C}">
                <a14:useLocalDpi xmlns:a14="http://schemas.microsoft.com/office/drawing/2010/main" val="0"/>
              </a:ext>
            </a:extLst>
          </a:blip>
          <a:srcRect l="49425" b="51599"/>
          <a:stretch>
            <a:fillRect/>
          </a:stretch>
        </p:blipFill>
        <p:spPr>
          <a:xfrm>
            <a:off x="6588263" y="1895252"/>
            <a:ext cx="5513399" cy="324529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par>
                                <p:cTn id="13" presetID="16" presetClass="entr" presetSubtype="21"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par>
                                <p:cTn id="21" presetID="16" presetClass="entr" presetSubtype="21"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Rounded Corners 14"/>
          <p:cNvSpPr/>
          <p:nvPr/>
        </p:nvSpPr>
        <p:spPr>
          <a:xfrm>
            <a:off x="215859" y="849085"/>
            <a:ext cx="11760284" cy="5831115"/>
          </a:xfrm>
          <a:prstGeom prst="roundRect">
            <a:avLst/>
          </a:prstGeom>
          <a:solidFill>
            <a:schemeClr val="bg1"/>
          </a:solidFill>
          <a:ln w="76200">
            <a:solidFill>
              <a:srgbClr val="00913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矩形: 圆角 4"/>
          <p:cNvSpPr/>
          <p:nvPr/>
        </p:nvSpPr>
        <p:spPr>
          <a:xfrm>
            <a:off x="904259" y="177800"/>
            <a:ext cx="9727456" cy="627743"/>
          </a:xfrm>
          <a:prstGeom prst="roundRect">
            <a:avLst/>
          </a:prstGeom>
          <a:gradFill flip="none" rotWithShape="1">
            <a:gsLst>
              <a:gs pos="0">
                <a:srgbClr val="277872">
                  <a:shade val="30000"/>
                  <a:satMod val="115000"/>
                </a:srgbClr>
              </a:gs>
              <a:gs pos="100000">
                <a:srgbClr val="98DD99"/>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Con người sử dụng năng lượng gió vào:</a:t>
            </a:r>
            <a:endParaRPr kumimoji="0" lang="en-SG"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nvGrpSpPr>
          <p:cNvPr id="10" name="Group 9"/>
          <p:cNvGrpSpPr/>
          <p:nvPr/>
        </p:nvGrpSpPr>
        <p:grpSpPr>
          <a:xfrm>
            <a:off x="-251541" y="5013202"/>
            <a:ext cx="7136845" cy="1077218"/>
            <a:chOff x="-2615962" y="2159046"/>
            <a:chExt cx="12330404" cy="985081"/>
          </a:xfrm>
        </p:grpSpPr>
        <p:sp>
          <p:nvSpPr>
            <p:cNvPr id="11" name="Rectangle: Rounded Corners 10"/>
            <p:cNvSpPr/>
            <p:nvPr/>
          </p:nvSpPr>
          <p:spPr>
            <a:xfrm>
              <a:off x="-478199" y="2238302"/>
              <a:ext cx="8439399" cy="905825"/>
            </a:xfrm>
            <a:prstGeom prst="roundRect">
              <a:avLst/>
            </a:prstGeom>
            <a:solidFill>
              <a:srgbClr val="FFF3C5"/>
            </a:solidFill>
            <a:ln w="19050">
              <a:solidFill>
                <a:srgbClr val="FAB234"/>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37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3" name="TextBox 12"/>
            <p:cNvSpPr txBox="1"/>
            <p:nvPr/>
          </p:nvSpPr>
          <p:spPr>
            <a:xfrm>
              <a:off x="-2615962" y="2159046"/>
              <a:ext cx="12330404" cy="98508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quay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tua</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-bin </a:t>
              </a:r>
              <a:endParaRPr kumimoji="0" lang="vi-VN"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của</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máy</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phát</a:t>
              </a:r>
              <a:r>
                <a:rPr kumimoji="0" lang="vi-VN"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 điện</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grpSp>
      <p:pic>
        <p:nvPicPr>
          <p:cNvPr id="2" name="Picture 1" descr="A collage of images of people flying a kite&#10;&#10;Description automatically generated"/>
          <p:cNvPicPr>
            <a:picLocks noChangeAspect="1"/>
          </p:cNvPicPr>
          <p:nvPr/>
        </p:nvPicPr>
        <p:blipFill>
          <a:blip r:embed="rId2">
            <a:extLst>
              <a:ext uri="{28A0092B-C50C-407E-A947-70E740481C1C}">
                <a14:useLocalDpi xmlns:a14="http://schemas.microsoft.com/office/drawing/2010/main" val="0"/>
              </a:ext>
            </a:extLst>
          </a:blip>
          <a:srcRect t="49712" r="49784"/>
          <a:stretch>
            <a:fillRect/>
          </a:stretch>
        </p:blipFill>
        <p:spPr>
          <a:xfrm>
            <a:off x="376811" y="1387772"/>
            <a:ext cx="5880142" cy="3518427"/>
          </a:xfrm>
          <a:prstGeom prst="rect">
            <a:avLst/>
          </a:prstGeom>
        </p:spPr>
      </p:pic>
      <p:pic>
        <p:nvPicPr>
          <p:cNvPr id="8" name="Picture 7" descr="A field of wind turbines&#10;&#10;Description automatically generate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62534" y="1708945"/>
            <a:ext cx="5652655" cy="38862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par>
                                <p:cTn id="11" presetID="22" presetClass="entr" presetSubtype="4"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Rounded Corners 14"/>
          <p:cNvSpPr/>
          <p:nvPr/>
        </p:nvSpPr>
        <p:spPr>
          <a:xfrm>
            <a:off x="215858" y="849085"/>
            <a:ext cx="11760284" cy="5831115"/>
          </a:xfrm>
          <a:prstGeom prst="roundRect">
            <a:avLst/>
          </a:prstGeom>
          <a:solidFill>
            <a:schemeClr val="bg1"/>
          </a:solidFill>
          <a:ln w="76200">
            <a:solidFill>
              <a:srgbClr val="00913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 name="矩形: 圆角 4"/>
          <p:cNvSpPr/>
          <p:nvPr/>
        </p:nvSpPr>
        <p:spPr>
          <a:xfrm>
            <a:off x="904259" y="177800"/>
            <a:ext cx="9727456" cy="627743"/>
          </a:xfrm>
          <a:prstGeom prst="roundRect">
            <a:avLst/>
          </a:prstGeom>
          <a:gradFill flip="none" rotWithShape="1">
            <a:gsLst>
              <a:gs pos="0">
                <a:srgbClr val="277872">
                  <a:shade val="30000"/>
                  <a:satMod val="115000"/>
                </a:srgbClr>
              </a:gs>
              <a:gs pos="100000">
                <a:srgbClr val="98DD99"/>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Con người sử dụng năng lượng gió vào:</a:t>
            </a:r>
            <a:endParaRPr kumimoji="0" lang="en-SG"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nvGrpSpPr>
          <p:cNvPr id="10" name="Group 9"/>
          <p:cNvGrpSpPr/>
          <p:nvPr/>
        </p:nvGrpSpPr>
        <p:grpSpPr>
          <a:xfrm>
            <a:off x="-593858" y="4964389"/>
            <a:ext cx="7298961" cy="888816"/>
            <a:chOff x="-3339039" y="2114407"/>
            <a:chExt cx="12610494" cy="812793"/>
          </a:xfrm>
        </p:grpSpPr>
        <p:sp>
          <p:nvSpPr>
            <p:cNvPr id="11" name="Rectangle: Rounded Corners 10"/>
            <p:cNvSpPr/>
            <p:nvPr/>
          </p:nvSpPr>
          <p:spPr>
            <a:xfrm>
              <a:off x="620925" y="2139136"/>
              <a:ext cx="5059185" cy="788064"/>
            </a:xfrm>
            <a:prstGeom prst="roundRect">
              <a:avLst/>
            </a:prstGeom>
            <a:solidFill>
              <a:srgbClr val="FFF3C5"/>
            </a:solidFill>
            <a:ln w="19050">
              <a:solidFill>
                <a:srgbClr val="FAB234"/>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37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3" name="TextBox 12"/>
            <p:cNvSpPr txBox="1"/>
            <p:nvPr/>
          </p:nvSpPr>
          <p:spPr>
            <a:xfrm>
              <a:off x="-3339039" y="2114407"/>
              <a:ext cx="12610494" cy="7880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 </a:t>
              </a:r>
              <a:r>
                <a:rPr lang="vi-VN" sz="5000" b="1" dirty="0">
                  <a:solidFill>
                    <a:prstClr val="black"/>
                  </a:solidFill>
                  <a:latin typeface="Cambria" panose="02040503050406030204" pitchFamily="18" charset="0"/>
                  <a:ea typeface="Cambria" panose="02040503050406030204" pitchFamily="18" charset="0"/>
                  <a:cs typeface="Calibri" panose="020F0502020204030204" pitchFamily="34" charset="0"/>
                </a:rPr>
                <a:t>T</a:t>
              </a:r>
              <a:r>
                <a:rPr kumimoji="0" lang="en-US" sz="5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hả</a:t>
              </a:r>
              <a:r>
                <a:rPr kumimoji="0" lang="en-US" sz="5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5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diều</a:t>
              </a:r>
              <a:endParaRPr kumimoji="0" lang="en-US" sz="5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grpSp>
      <p:pic>
        <p:nvPicPr>
          <p:cNvPr id="3" name="Picture 2" descr="A collage of images of people flying a kite&#10;&#10;Description automatically generated"/>
          <p:cNvPicPr>
            <a:picLocks noChangeAspect="1"/>
          </p:cNvPicPr>
          <p:nvPr/>
        </p:nvPicPr>
        <p:blipFill>
          <a:blip r:embed="rId2">
            <a:extLst>
              <a:ext uri="{28A0092B-C50C-407E-A947-70E740481C1C}">
                <a14:useLocalDpi xmlns:a14="http://schemas.microsoft.com/office/drawing/2010/main" val="0"/>
              </a:ext>
            </a:extLst>
          </a:blip>
          <a:srcRect l="49202" t="47476" b="-1"/>
          <a:stretch>
            <a:fillRect/>
          </a:stretch>
        </p:blipFill>
        <p:spPr>
          <a:xfrm>
            <a:off x="409876" y="1399415"/>
            <a:ext cx="5814009" cy="3592016"/>
          </a:xfrm>
          <a:prstGeom prst="rect">
            <a:avLst/>
          </a:prstGeom>
        </p:spPr>
      </p:pic>
      <p:pic>
        <p:nvPicPr>
          <p:cNvPr id="5" name="Picture 4" descr="A child holding a kite in a field&#10;&#10;Description automatically generate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06239" y="1686323"/>
            <a:ext cx="5775885" cy="385543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b3d1241e9754906c135cc09ec5ec7752fa15ae7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263</Words>
  <Application>Microsoft Office PowerPoint</Application>
  <PresentationFormat>Widescreen</PresentationFormat>
  <Paragraphs>22</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Aptos</vt:lpstr>
      <vt:lpstr>Arial</vt:lpstr>
      <vt:lpstr>Cambria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Tư Bùi</dc:creator>
  <cp:lastModifiedBy>Administrator</cp:lastModifiedBy>
  <cp:revision>26</cp:revision>
  <dcterms:created xsi:type="dcterms:W3CDTF">2024-09-28T14:11:00Z</dcterms:created>
  <dcterms:modified xsi:type="dcterms:W3CDTF">2025-11-27T05:14:10Z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DFACB7703C2347FDA4EA0D1D6700288B_12</vt:lpwstr>
  </property>
  <property fmtid="{D5CDD505-2E9C-101B-9397-08002B2CF9AE}" pid="3" name="KSOProductBuildVer">
    <vt:lpwstr>1033-12.2.0.18911</vt:lpwstr>
  </property>
</Properties>
</file>