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2"/>
  </p:notesMasterIdLst>
  <p:sldIdLst>
    <p:sldId id="258" r:id="rId4"/>
    <p:sldId id="256" r:id="rId5"/>
    <p:sldId id="2640" r:id="rId6"/>
    <p:sldId id="2636" r:id="rId7"/>
    <p:sldId id="299" r:id="rId8"/>
    <p:sldId id="2645" r:id="rId9"/>
    <p:sldId id="2642" r:id="rId10"/>
    <p:sldId id="30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F0B"/>
    <a:srgbClr val="FF0000"/>
    <a:srgbClr val="FF00FF"/>
    <a:srgbClr val="CC00FF"/>
    <a:srgbClr val="8AFBFF"/>
    <a:srgbClr val="F1625E"/>
    <a:srgbClr val="F1635E"/>
    <a:srgbClr val="0092D0"/>
    <a:srgbClr val="50A29C"/>
    <a:srgbClr val="8042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3" autoAdjust="0"/>
    <p:restoredTop sz="93124" autoAdjust="0"/>
  </p:normalViewPr>
  <p:slideViewPr>
    <p:cSldViewPr snapToGrid="0">
      <p:cViewPr varScale="1">
        <p:scale>
          <a:sx n="66" d="100"/>
          <a:sy n="66"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notesMaster" Target="notesMasters/notes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03231-ECDD-4E9E-B030-15456CE8094C}"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2AC5E-F910-4BCB-BB07-E675E1835FE7}"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22C5AE06-28D5-4F22-973B-2A07B6E547C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0D655-8907-4898-8AD2-B8061F3EF3C2}"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2C5AE06-28D5-4F22-973B-2A07B6E547C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0D655-8907-4898-8AD2-B8061F3EF3C2}"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2C5AE06-28D5-4F22-973B-2A07B6E547C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0D655-8907-4898-8AD2-B8061F3EF3C2}"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22C5AE06-28D5-4F22-973B-2A07B6E547C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0D655-8907-4898-8AD2-B8061F3EF3C2}"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22C5AE06-28D5-4F22-973B-2A07B6E547CE}"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00D655-8907-4898-8AD2-B8061F3EF3C2}"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22C5AE06-28D5-4F22-973B-2A07B6E547CE}"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00D655-8907-4898-8AD2-B8061F3EF3C2}"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5AE06-28D5-4F22-973B-2A07B6E547CE}"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00D655-8907-4898-8AD2-B8061F3EF3C2}"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2C5AE06-28D5-4F22-973B-2A07B6E547C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0D655-8907-4898-8AD2-B8061F3EF3C2}"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2C5AE06-28D5-4F22-973B-2A07B6E547CE}"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00D655-8907-4898-8AD2-B8061F3EF3C2}"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2C5AE06-28D5-4F22-973B-2A07B6E547C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0D655-8907-4898-8AD2-B8061F3EF3C2}"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2C5AE06-28D5-4F22-973B-2A07B6E547CE}"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00D655-8907-4898-8AD2-B8061F3EF3C2}" type="slidenum">
              <a:rPr lang="en-US" smtClean="0"/>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533" y="8552535"/>
            <a:ext cx="1961823" cy="196459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2.pn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9Slide.vn - 2019"/>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endParaRPr lang="en-US" sz="2400">
              <a:solidFill>
                <a:srgbClr val="CFCFCF"/>
              </a:solidFill>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fld>
            <a:endParaRPr lang="en-US"/>
          </a:p>
        </p:txBody>
      </p:sp>
      <p:pic>
        <p:nvPicPr>
          <p:cNvPr id="2050" name="Picture 2" descr="Hình ảnh Nền Gia đình, Gia đình Vector Nền Và Tập Tin Tải về Miễn Phí |  Pngtree"/>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9.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926" t="22002" r="29209" b="15073"/>
          <a:stretch>
            <a:fillRect/>
          </a:stretch>
        </p:blipFill>
        <p:spPr>
          <a:xfrm>
            <a:off x="1951567" y="0"/>
            <a:ext cx="8288866" cy="6539241"/>
          </a:xfrm>
          <a:prstGeom prst="rect">
            <a:avLst/>
          </a:prstGeom>
        </p:spPr>
      </p:pic>
      <p:pic>
        <p:nvPicPr>
          <p:cNvPr id="5" name="Picture 4" descr="A green and red text with white border&#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888" y="2499279"/>
            <a:ext cx="6456224" cy="18594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396082" y="973785"/>
            <a:ext cx="3450635" cy="1176630"/>
          </a:xfrm>
          <a:prstGeom prst="rect">
            <a:avLst/>
          </a:prstGeom>
        </p:spPr>
      </p:pic>
      <p:pic>
        <p:nvPicPr>
          <p:cNvPr id="6" name="Picture 5"/>
          <p:cNvPicPr>
            <a:picLocks noChangeAspect="1"/>
          </p:cNvPicPr>
          <p:nvPr/>
        </p:nvPicPr>
        <p:blipFill>
          <a:blip r:embed="rId3"/>
          <a:stretch>
            <a:fillRect/>
          </a:stretch>
        </p:blipFill>
        <p:spPr>
          <a:xfrm>
            <a:off x="2785730" y="1364329"/>
            <a:ext cx="6771984" cy="3074491"/>
          </a:xfrm>
          <a:prstGeom prst="rect">
            <a:avLst/>
          </a:prstGeom>
        </p:spPr>
      </p:pic>
      <p:pic>
        <p:nvPicPr>
          <p:cNvPr id="3" name="Picture 2"/>
          <p:cNvPicPr>
            <a:picLocks noChangeAspect="1"/>
          </p:cNvPicPr>
          <p:nvPr/>
        </p:nvPicPr>
        <p:blipFill>
          <a:blip r:embed="rId4"/>
          <a:stretch>
            <a:fillRect/>
          </a:stretch>
        </p:blipFill>
        <p:spPr>
          <a:xfrm>
            <a:off x="5294233" y="3392599"/>
            <a:ext cx="1646063" cy="85961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03928" y="482676"/>
            <a:ext cx="10953664" cy="1077218"/>
          </a:xfrm>
          <a:prstGeom prst="rect">
            <a:avLst/>
          </a:prstGeom>
          <a:noFill/>
        </p:spPr>
        <p:txBody>
          <a:bodyPr wrap="square" rtlCol="0">
            <a:spAutoFit/>
          </a:bodyPr>
          <a:lstStyle/>
          <a:p>
            <a:pPr lvl="0" algn="just">
              <a:defRPr/>
            </a:pPr>
            <a:r>
              <a:rPr lang="en-US" sz="3200" b="1" dirty="0">
                <a:solidFill>
                  <a:srgbClr val="002060"/>
                </a:solidFill>
                <a:latin typeface="Cambria" panose="02040503050406030204" pitchFamily="18" charset="0"/>
                <a:ea typeface="Cambria" panose="02040503050406030204" pitchFamily="18" charset="0"/>
              </a:rPr>
              <a:t>6. </a:t>
            </a:r>
            <a:r>
              <a:rPr lang="vi-VN" sz="3200" b="1" dirty="0">
                <a:solidFill>
                  <a:srgbClr val="002060"/>
                </a:solidFill>
                <a:latin typeface="Cambria" panose="02040503050406030204" pitchFamily="18" charset="0"/>
                <a:ea typeface="Cambria" panose="02040503050406030204" pitchFamily="18" charset="0"/>
              </a:rPr>
              <a:t>Em hãy hoàn thành bảng (theo gợi ý dưới đây vào vở) về các nước láng giềng của Việt Nam.</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47952" t="30370" r="33866" b="29670"/>
          <a:stretch>
            <a:fillRect/>
          </a:stretch>
        </p:blipFill>
        <p:spPr>
          <a:xfrm>
            <a:off x="11531657" y="253253"/>
            <a:ext cx="823638" cy="1018233"/>
          </a:xfrm>
          <a:prstGeom prst="rect">
            <a:avLst/>
          </a:prstGeom>
        </p:spPr>
      </p:pic>
      <p:graphicFrame>
        <p:nvGraphicFramePr>
          <p:cNvPr id="9" name="Table 8"/>
          <p:cNvGraphicFramePr>
            <a:graphicFrameLocks noGrp="1"/>
          </p:cNvGraphicFramePr>
          <p:nvPr/>
        </p:nvGraphicFramePr>
        <p:xfrm>
          <a:off x="806302" y="1815240"/>
          <a:ext cx="10515600" cy="3413760"/>
        </p:xfrm>
        <a:graphic>
          <a:graphicData uri="http://schemas.openxmlformats.org/drawingml/2006/table">
            <a:tbl>
              <a:tblPr/>
              <a:tblGrid>
                <a:gridCol w="2628900"/>
                <a:gridCol w="2628900"/>
                <a:gridCol w="2628900"/>
                <a:gridCol w="2628900"/>
              </a:tblGrid>
              <a:tr h="0">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Đặc</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điểm</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b="1" dirty="0">
                          <a:solidFill>
                            <a:srgbClr val="000000"/>
                          </a:solidFill>
                          <a:effectLst/>
                          <a:latin typeface="Cambria" panose="02040503050406030204" pitchFamily="18" charset="0"/>
                          <a:ea typeface="Cambria" panose="02040503050406030204" pitchFamily="18" charset="0"/>
                        </a:rPr>
                        <a:t>Trung </a:t>
                      </a:r>
                      <a:r>
                        <a:rPr lang="en-US" sz="3200" b="1" dirty="0" err="1">
                          <a:solidFill>
                            <a:srgbClr val="000000"/>
                          </a:solidFill>
                          <a:effectLst/>
                          <a:latin typeface="Cambria" panose="02040503050406030204" pitchFamily="18" charset="0"/>
                          <a:ea typeface="Cambria" panose="02040503050406030204" pitchFamily="18" charset="0"/>
                        </a:rPr>
                        <a:t>Quốc</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Lào</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b="1" dirty="0">
                          <a:solidFill>
                            <a:srgbClr val="000000"/>
                          </a:solidFill>
                          <a:effectLst/>
                          <a:latin typeface="Cambria" panose="02040503050406030204" pitchFamily="18" charset="0"/>
                          <a:ea typeface="Cambria" panose="02040503050406030204" pitchFamily="18" charset="0"/>
                        </a:rPr>
                        <a:t>Cam-</a:t>
                      </a:r>
                      <a:r>
                        <a:rPr lang="en-US" sz="3200" b="1" dirty="0" err="1">
                          <a:solidFill>
                            <a:srgbClr val="000000"/>
                          </a:solidFill>
                          <a:effectLst/>
                          <a:latin typeface="Cambria" panose="02040503050406030204" pitchFamily="18" charset="0"/>
                          <a:ea typeface="Cambria" panose="02040503050406030204" pitchFamily="18" charset="0"/>
                        </a:rPr>
                        <a:t>pu</a:t>
                      </a:r>
                      <a:r>
                        <a:rPr lang="en-US" sz="3200" b="1" dirty="0">
                          <a:solidFill>
                            <a:srgbClr val="000000"/>
                          </a:solidFill>
                          <a:effectLst/>
                          <a:latin typeface="Cambria" panose="02040503050406030204" pitchFamily="18" charset="0"/>
                          <a:ea typeface="Cambria" panose="02040503050406030204" pitchFamily="18" charset="0"/>
                        </a:rPr>
                        <a:t>-chia</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r h="0">
                <a:tc>
                  <a:txBody>
                    <a:bodyPr/>
                    <a:lstStyle/>
                    <a:p>
                      <a:pPr algn="just"/>
                      <a:r>
                        <a:rPr lang="en-US" sz="3200" dirty="0" err="1">
                          <a:solidFill>
                            <a:srgbClr val="000000"/>
                          </a:solidFill>
                          <a:effectLst/>
                          <a:latin typeface="Cambria" panose="02040503050406030204" pitchFamily="18" charset="0"/>
                          <a:ea typeface="Cambria" panose="02040503050406030204" pitchFamily="18" charset="0"/>
                        </a:rPr>
                        <a:t>Địa</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hình</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just"/>
                      <a:r>
                        <a:rPr lang="en-US" sz="3200">
                          <a:solidFill>
                            <a:srgbClr val="000000"/>
                          </a:solidFill>
                          <a:effectLst/>
                          <a:latin typeface="Cambria" panose="02040503050406030204" pitchFamily="18" charset="0"/>
                          <a:ea typeface="Cambria" panose="02040503050406030204" pitchFamily="18" charset="0"/>
                        </a:rPr>
                        <a:t>Khí hậu</a:t>
                      </a:r>
                      <a:endParaRPr lang="en-US" sz="320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just"/>
                      <a:r>
                        <a:rPr lang="en-US" sz="3200">
                          <a:solidFill>
                            <a:srgbClr val="000000"/>
                          </a:solidFill>
                          <a:effectLst/>
                          <a:latin typeface="Cambria" panose="02040503050406030204" pitchFamily="18" charset="0"/>
                          <a:ea typeface="Cambria" panose="02040503050406030204" pitchFamily="18" charset="0"/>
                        </a:rPr>
                        <a:t>Số dân</a:t>
                      </a:r>
                      <a:endParaRPr lang="en-US" sz="320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0">
                <a:tc>
                  <a:txBody>
                    <a:bodyPr/>
                    <a:lstStyle/>
                    <a:p>
                      <a:pPr algn="just"/>
                      <a:r>
                        <a:rPr lang="en-US" sz="3200">
                          <a:solidFill>
                            <a:srgbClr val="000000"/>
                          </a:solidFill>
                          <a:effectLst/>
                          <a:latin typeface="Cambria" panose="02040503050406030204" pitchFamily="18" charset="0"/>
                          <a:ea typeface="Cambria" panose="02040503050406030204" pitchFamily="18" charset="0"/>
                        </a:rPr>
                        <a:t>Công trình kiến trúc tiêu biểu</a:t>
                      </a:r>
                      <a:endParaRPr lang="en-US" sz="320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1" name="Rectangle 2"/>
          <p:cNvSpPr>
            <a:spLocks noChangeArrowheads="1"/>
          </p:cNvSpPr>
          <p:nvPr/>
        </p:nvSpPr>
        <p:spPr bwMode="auto">
          <a:xfrm>
            <a:off x="838200" y="2995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47952" t="30370" r="33866" b="29670"/>
          <a:stretch>
            <a:fillRect/>
          </a:stretch>
        </p:blipFill>
        <p:spPr>
          <a:xfrm>
            <a:off x="11279970" y="5733854"/>
            <a:ext cx="823638" cy="1018233"/>
          </a:xfrm>
          <a:prstGeom prst="rect">
            <a:avLst/>
          </a:prstGeom>
        </p:spPr>
      </p:pic>
      <p:graphicFrame>
        <p:nvGraphicFramePr>
          <p:cNvPr id="3" name="Table 2"/>
          <p:cNvGraphicFramePr>
            <a:graphicFrameLocks noGrp="1"/>
          </p:cNvGraphicFramePr>
          <p:nvPr/>
        </p:nvGraphicFramePr>
        <p:xfrm>
          <a:off x="893135" y="610238"/>
          <a:ext cx="10494336" cy="5941677"/>
        </p:xfrm>
        <a:graphic>
          <a:graphicData uri="http://schemas.openxmlformats.org/drawingml/2006/table">
            <a:tbl>
              <a:tblPr firstRow="1" firstCol="1" bandRow="1">
                <a:tableStyleId>{5C22544A-7EE6-4342-B048-85BDC9FD1C3A}</a:tableStyleId>
              </a:tblPr>
              <a:tblGrid>
                <a:gridCol w="1860698"/>
                <a:gridCol w="4531404"/>
                <a:gridCol w="1806002"/>
                <a:gridCol w="2296232"/>
              </a:tblGrid>
              <a:tr h="337589">
                <a:tc>
                  <a:txBody>
                    <a:bodyPr/>
                    <a:lstStyle/>
                    <a:p>
                      <a:pPr marL="0" marR="0" algn="ctr">
                        <a:lnSpc>
                          <a:spcPct val="115000"/>
                        </a:lnSpc>
                        <a:spcBef>
                          <a:spcPts val="0"/>
                        </a:spcBef>
                        <a:spcAft>
                          <a:spcPts val="0"/>
                        </a:spcAft>
                      </a:pPr>
                      <a:r>
                        <a:rPr lang="en-US" sz="2400">
                          <a:effectLst/>
                          <a:latin typeface="Cambria" panose="02040503050406030204" pitchFamily="18" charset="0"/>
                          <a:ea typeface="Cambria" panose="02040503050406030204" pitchFamily="18" charset="0"/>
                        </a:rPr>
                        <a:t>Đặc điểm</a:t>
                      </a:r>
                      <a:endParaRPr lang="en-US" sz="3200">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CF0B"/>
                    </a:solidFill>
                  </a:tcPr>
                </a:tc>
                <a:tc>
                  <a:txBody>
                    <a:bodyPr/>
                    <a:lstStyle/>
                    <a:p>
                      <a:pPr marL="0" marR="0" algn="ctr">
                        <a:lnSpc>
                          <a:spcPct val="115000"/>
                        </a:lnSpc>
                        <a:spcBef>
                          <a:spcPts val="0"/>
                        </a:spcBef>
                        <a:spcAft>
                          <a:spcPts val="0"/>
                        </a:spcAft>
                      </a:pPr>
                      <a:r>
                        <a:rPr lang="en-US" sz="2400">
                          <a:effectLst/>
                          <a:latin typeface="Cambria" panose="02040503050406030204" pitchFamily="18" charset="0"/>
                          <a:ea typeface="Cambria" panose="02040503050406030204" pitchFamily="18" charset="0"/>
                        </a:rPr>
                        <a:t>Trung Quốc</a:t>
                      </a:r>
                      <a:endParaRPr lang="en-US" sz="3200">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CF0B"/>
                    </a:solidFill>
                  </a:tcPr>
                </a:tc>
                <a:tc>
                  <a:txBody>
                    <a:bodyPr/>
                    <a:lstStyle/>
                    <a:p>
                      <a:pPr marL="0" marR="0" algn="ctr">
                        <a:lnSpc>
                          <a:spcPct val="115000"/>
                        </a:lnSpc>
                        <a:spcBef>
                          <a:spcPts val="0"/>
                        </a:spcBef>
                        <a:spcAft>
                          <a:spcPts val="0"/>
                        </a:spcAft>
                      </a:pPr>
                      <a:r>
                        <a:rPr lang="en-US" sz="2400">
                          <a:effectLst/>
                          <a:latin typeface="Cambria" panose="02040503050406030204" pitchFamily="18" charset="0"/>
                          <a:ea typeface="Cambria" panose="02040503050406030204" pitchFamily="18" charset="0"/>
                        </a:rPr>
                        <a:t>Lào</a:t>
                      </a:r>
                      <a:endParaRPr lang="en-US" sz="3200">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CF0B"/>
                    </a:solidFill>
                  </a:tcPr>
                </a:tc>
                <a:tc>
                  <a:txBody>
                    <a:bodyPr/>
                    <a:lstStyle/>
                    <a:p>
                      <a:pPr marL="0" marR="0" algn="ctr">
                        <a:lnSpc>
                          <a:spcPct val="115000"/>
                        </a:lnSpc>
                        <a:spcBef>
                          <a:spcPts val="0"/>
                        </a:spcBef>
                        <a:spcAft>
                          <a:spcPts val="0"/>
                        </a:spcAft>
                      </a:pPr>
                      <a:r>
                        <a:rPr lang="en-US" sz="2400" dirty="0">
                          <a:effectLst/>
                          <a:latin typeface="Cambria" panose="02040503050406030204" pitchFamily="18" charset="0"/>
                          <a:ea typeface="Cambria" panose="02040503050406030204" pitchFamily="18" charset="0"/>
                        </a:rPr>
                        <a:t>Cam-</a:t>
                      </a:r>
                      <a:r>
                        <a:rPr lang="en-US" sz="2400" dirty="0" err="1">
                          <a:effectLst/>
                          <a:latin typeface="Cambria" panose="02040503050406030204" pitchFamily="18" charset="0"/>
                          <a:ea typeface="Cambria" panose="02040503050406030204" pitchFamily="18" charset="0"/>
                        </a:rPr>
                        <a:t>pu</a:t>
                      </a:r>
                      <a:r>
                        <a:rPr lang="en-US" sz="2400" dirty="0">
                          <a:effectLst/>
                          <a:latin typeface="Cambria" panose="02040503050406030204" pitchFamily="18" charset="0"/>
                          <a:ea typeface="Cambria" panose="02040503050406030204" pitchFamily="18" charset="0"/>
                        </a:rPr>
                        <a:t>-chia</a:t>
                      </a:r>
                      <a:endParaRPr lang="en-US" sz="3200" dirty="0">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CF0B"/>
                    </a:solidFill>
                  </a:tcPr>
                </a:tc>
              </a:tr>
              <a:tr h="1790745">
                <a:tc>
                  <a:txBody>
                    <a:bodyPr/>
                    <a:lstStyle/>
                    <a:p>
                      <a:pPr marL="0" marR="0" algn="just">
                        <a:lnSpc>
                          <a:spcPct val="115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Địa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hình</a:t>
                      </a:r>
                      <a:endParaRPr lang="en-US" sz="2800" dirty="0">
                        <a:solidFill>
                          <a:srgbClr val="002060"/>
                        </a:solidFill>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tabLst>
                          <a:tab pos="229870" algn="l"/>
                        </a:tabLst>
                      </a:pPr>
                      <a:r>
                        <a:rPr lang="en-US" sz="2000" dirty="0" err="1">
                          <a:solidFill>
                            <a:srgbClr val="002060"/>
                          </a:solidFill>
                          <a:effectLst/>
                          <a:latin typeface="Cambria" panose="02040503050406030204" pitchFamily="18" charset="0"/>
                          <a:ea typeface="Cambria" panose="02040503050406030204" pitchFamily="18" charset="0"/>
                        </a:rPr>
                        <a:t>Miền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Đông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có</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địa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hình</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chủ</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yếu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là</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núi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thấp</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và</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nhiều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đồng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bằng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châu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thổ</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rộng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lớn</a:t>
                      </a:r>
                      <a:r>
                        <a:rPr lang="en-US" sz="2000" dirty="0">
                          <a:solidFill>
                            <a:srgbClr val="002060"/>
                          </a:solidFill>
                          <a:effectLst/>
                          <a:latin typeface="Cambria" panose="02040503050406030204" pitchFamily="18" charset="0"/>
                          <a:ea typeface="Cambria" panose="02040503050406030204" pitchFamily="18" charset="0"/>
                        </a:rPr>
                        <a:t>.</a:t>
                      </a:r>
                      <a:endParaRPr lang="en-US" sz="2000" dirty="0">
                        <a:solidFill>
                          <a:srgbClr val="002060"/>
                        </a:solidFill>
                        <a:effectLst/>
                        <a:latin typeface="Cambria" panose="02040503050406030204" pitchFamily="18" charset="0"/>
                        <a:ea typeface="Cambria" panose="02040503050406030204" pitchFamily="18" charset="0"/>
                      </a:endParaRPr>
                    </a:p>
                    <a:p>
                      <a:pPr marL="12700" marR="0" algn="just">
                        <a:lnSpc>
                          <a:spcPct val="115000"/>
                        </a:lnSpc>
                        <a:spcBef>
                          <a:spcPts val="0"/>
                        </a:spcBef>
                        <a:spcAft>
                          <a:spcPts val="0"/>
                        </a:spcAft>
                        <a:tabLst>
                          <a:tab pos="236220" algn="l"/>
                        </a:tabLst>
                      </a:pPr>
                      <a:r>
                        <a:rPr lang="en-US" sz="2000" dirty="0" err="1">
                          <a:solidFill>
                            <a:srgbClr val="002060"/>
                          </a:solidFill>
                          <a:effectLst/>
                          <a:latin typeface="Cambria" panose="02040503050406030204" pitchFamily="18" charset="0"/>
                          <a:ea typeface="Cambria" panose="02040503050406030204" pitchFamily="18" charset="0"/>
                        </a:rPr>
                        <a:t>Miền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Tây</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gồm</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các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dãy</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núi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cao</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sơn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nguyên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đổ</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sộ</a:t>
                      </a:r>
                      <a:r>
                        <a:rPr lang="en-US" sz="2000" dirty="0">
                          <a:solidFill>
                            <a:srgbClr val="002060"/>
                          </a:solidFill>
                          <a:effectLst/>
                          <a:latin typeface="Cambria" panose="02040503050406030204" pitchFamily="18" charset="0"/>
                          <a:ea typeface="Cambria" panose="02040503050406030204" pitchFamily="18" charset="0"/>
                        </a:rPr>
                        <a:t> xen </a:t>
                      </a:r>
                      <a:r>
                        <a:rPr lang="en-US" sz="2000" dirty="0" err="1">
                          <a:solidFill>
                            <a:srgbClr val="002060"/>
                          </a:solidFill>
                          <a:effectLst/>
                          <a:latin typeface="Cambria" panose="02040503050406030204" pitchFamily="18" charset="0"/>
                          <a:ea typeface="Cambria" panose="02040503050406030204" pitchFamily="18" charset="0"/>
                        </a:rPr>
                        <a:t>lẫn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các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bổn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địa</a:t>
                      </a:r>
                      <a:r>
                        <a:rPr lang="en-US" sz="2000" dirty="0">
                          <a:solidFill>
                            <a:srgbClr val="002060"/>
                          </a:solidFill>
                          <a:effectLst/>
                          <a:latin typeface="Cambria" panose="02040503050406030204" pitchFamily="18" charset="0"/>
                          <a:ea typeface="Cambria" panose="02040503050406030204" pitchFamily="18" charset="0"/>
                        </a:rPr>
                        <a:t>.</a:t>
                      </a:r>
                      <a:endParaRPr lang="en-US" sz="2000" dirty="0">
                        <a:solidFill>
                          <a:srgbClr val="002060"/>
                        </a:solidFill>
                        <a:effectLst/>
                        <a:latin typeface="Cambria" panose="02040503050406030204" pitchFamily="18" charset="0"/>
                        <a:ea typeface="Cambria" panose="02040503050406030204" pitchFamily="18" charset="0"/>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Chủ yếu là núi và cao nguyên.</a:t>
                      </a:r>
                      <a:endParaRPr lang="en-US" sz="2000">
                        <a:solidFill>
                          <a:srgbClr val="002060"/>
                        </a:solidFill>
                        <a:effectLst/>
                        <a:latin typeface="Cambria" panose="02040503050406030204" pitchFamily="18" charset="0"/>
                        <a:ea typeface="Cambria" panose="02040503050406030204" pitchFamily="18" charset="0"/>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Chủ yếu là đồng bằng.</a:t>
                      </a:r>
                      <a:endParaRPr lang="en-US" sz="2000">
                        <a:solidFill>
                          <a:srgbClr val="002060"/>
                        </a:solidFill>
                        <a:effectLst/>
                        <a:latin typeface="Cambria" panose="02040503050406030204" pitchFamily="18" charset="0"/>
                        <a:ea typeface="Cambria" panose="02040503050406030204" pitchFamily="18" charset="0"/>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275907">
                <a:tc>
                  <a:txBody>
                    <a:bodyPr/>
                    <a:lstStyle/>
                    <a:p>
                      <a:pPr marL="0" marR="0" algn="just">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Khí hậu</a:t>
                      </a:r>
                      <a:endParaRPr lang="en-US" sz="2800">
                        <a:solidFill>
                          <a:srgbClr val="002060"/>
                        </a:solidFill>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marR="0" algn="just">
                        <a:lnSpc>
                          <a:spcPct val="115000"/>
                        </a:lnSpc>
                        <a:spcBef>
                          <a:spcPts val="0"/>
                        </a:spcBef>
                        <a:spcAft>
                          <a:spcPts val="0"/>
                        </a:spcAft>
                        <a:tabLst>
                          <a:tab pos="278765" algn="l"/>
                        </a:tabLst>
                      </a:pPr>
                      <a:r>
                        <a:rPr lang="en-US" sz="2000" dirty="0" err="1">
                          <a:solidFill>
                            <a:srgbClr val="002060"/>
                          </a:solidFill>
                          <a:effectLst/>
                          <a:latin typeface="Cambria" panose="02040503050406030204" pitchFamily="18" charset="0"/>
                          <a:ea typeface="Cambria" panose="02040503050406030204" pitchFamily="18" charset="0"/>
                        </a:rPr>
                        <a:t>Miền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Đông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có</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khí</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hậu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thay</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đổi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theo</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chiều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bắc</a:t>
                      </a:r>
                      <a:r>
                        <a:rPr lang="en-US" sz="2000" dirty="0">
                          <a:solidFill>
                            <a:srgbClr val="002060"/>
                          </a:solidFill>
                          <a:effectLst/>
                          <a:latin typeface="Cambria" panose="02040503050406030204" pitchFamily="18" charset="0"/>
                          <a:ea typeface="Cambria" panose="02040503050406030204" pitchFamily="18" charset="0"/>
                        </a:rPr>
                        <a:t> - </a:t>
                      </a:r>
                      <a:r>
                        <a:rPr lang="en-US" sz="2000" dirty="0" err="1">
                          <a:solidFill>
                            <a:srgbClr val="002060"/>
                          </a:solidFill>
                          <a:effectLst/>
                          <a:latin typeface="Cambria" panose="02040503050406030204" pitchFamily="18" charset="0"/>
                          <a:ea typeface="Cambria" panose="02040503050406030204" pitchFamily="18" charset="0"/>
                        </a:rPr>
                        <a:t>nam</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ồn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đới</a:t>
                      </a:r>
                      <a:r>
                        <a:rPr lang="en-US" sz="2000" dirty="0">
                          <a:solidFill>
                            <a:srgbClr val="002060"/>
                          </a:solidFill>
                          <a:effectLst/>
                          <a:latin typeface="Cambria" panose="02040503050406030204" pitchFamily="18" charset="0"/>
                          <a:ea typeface="Cambria" panose="02040503050406030204" pitchFamily="18" charset="0"/>
                        </a:rPr>
                        <a:t> sang </a:t>
                      </a:r>
                      <a:r>
                        <a:rPr lang="en-US" sz="2000" dirty="0" err="1">
                          <a:solidFill>
                            <a:srgbClr val="002060"/>
                          </a:solidFill>
                          <a:effectLst/>
                          <a:latin typeface="Cambria" panose="02040503050406030204" pitchFamily="18" charset="0"/>
                          <a:ea typeface="Cambria" panose="02040503050406030204" pitchFamily="18" charset="0"/>
                        </a:rPr>
                        <a:t>cận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nhiệt</a:t>
                      </a:r>
                      <a:r>
                        <a:rPr lang="en-US" sz="2000" dirty="0">
                          <a:solidFill>
                            <a:srgbClr val="002060"/>
                          </a:solidFill>
                          <a:effectLst/>
                          <a:latin typeface="Cambria" panose="02040503050406030204" pitchFamily="18" charset="0"/>
                          <a:ea typeface="Cambria" panose="02040503050406030204" pitchFamily="18" charset="0"/>
                        </a:rPr>
                        <a:t>.</a:t>
                      </a:r>
                      <a:endParaRPr lang="en-US" sz="2000" dirty="0">
                        <a:solidFill>
                          <a:srgbClr val="002060"/>
                        </a:solidFill>
                        <a:effectLst/>
                        <a:latin typeface="Cambria" panose="02040503050406030204" pitchFamily="18" charset="0"/>
                        <a:ea typeface="Cambria" panose="02040503050406030204" pitchFamily="18" charset="0"/>
                      </a:endParaRPr>
                    </a:p>
                    <a:p>
                      <a:pPr marL="12700" marR="0" algn="just">
                        <a:lnSpc>
                          <a:spcPct val="115000"/>
                        </a:lnSpc>
                        <a:spcBef>
                          <a:spcPts val="0"/>
                        </a:spcBef>
                        <a:spcAft>
                          <a:spcPts val="0"/>
                        </a:spcAft>
                        <a:tabLst>
                          <a:tab pos="239395" algn="l"/>
                        </a:tabLst>
                      </a:pPr>
                      <a:r>
                        <a:rPr lang="en-US" sz="2000" dirty="0" err="1">
                          <a:solidFill>
                            <a:srgbClr val="002060"/>
                          </a:solidFill>
                          <a:effectLst/>
                          <a:latin typeface="Cambria" panose="02040503050406030204" pitchFamily="18" charset="0"/>
                          <a:ea typeface="Cambria" panose="02040503050406030204" pitchFamily="18" charset="0"/>
                        </a:rPr>
                        <a:t>Miền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Tây</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có</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khí</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hậu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khắc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nghiệt</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mưa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ít</a:t>
                      </a:r>
                      <a:r>
                        <a:rPr lang="en-US" sz="2000" dirty="0">
                          <a:solidFill>
                            <a:srgbClr val="002060"/>
                          </a:solidFill>
                          <a:effectLst/>
                          <a:latin typeface="Cambria" panose="02040503050406030204" pitchFamily="18" charset="0"/>
                          <a:ea typeface="Cambria" panose="02040503050406030204" pitchFamily="18" charset="0"/>
                        </a:rPr>
                        <a:t>.</a:t>
                      </a:r>
                      <a:endParaRPr lang="en-US" sz="2000" dirty="0">
                        <a:solidFill>
                          <a:srgbClr val="002060"/>
                        </a:solidFill>
                        <a:effectLst/>
                        <a:latin typeface="Cambria" panose="02040503050406030204" pitchFamily="18" charset="0"/>
                        <a:ea typeface="Cambria" panose="02040503050406030204" pitchFamily="18" charset="0"/>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Khí hậu nhiệt đói gió mùa.</a:t>
                      </a:r>
                      <a:endParaRPr lang="en-US" sz="2000">
                        <a:solidFill>
                          <a:srgbClr val="002060"/>
                        </a:solidFill>
                        <a:effectLst/>
                        <a:latin typeface="Cambria" panose="02040503050406030204" pitchFamily="18" charset="0"/>
                        <a:ea typeface="Cambria" panose="02040503050406030204" pitchFamily="18" charset="0"/>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Khí hậu cận xích đạo.</a:t>
                      </a:r>
                      <a:endParaRPr lang="en-US" sz="2000">
                        <a:solidFill>
                          <a:srgbClr val="002060"/>
                        </a:solidFill>
                        <a:effectLst/>
                        <a:latin typeface="Cambria" panose="02040503050406030204" pitchFamily="18" charset="0"/>
                        <a:ea typeface="Cambria" panose="02040503050406030204" pitchFamily="18" charset="0"/>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66109">
                <a:tc>
                  <a:txBody>
                    <a:bodyPr/>
                    <a:lstStyle/>
                    <a:p>
                      <a:pPr marL="0" marR="0" algn="just">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Số dân</a:t>
                      </a:r>
                      <a:endParaRPr lang="en-US" sz="2800">
                        <a:solidFill>
                          <a:srgbClr val="002060"/>
                        </a:solidFill>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Hơn 1,4 tỉ người.</a:t>
                      </a:r>
                      <a:endParaRPr lang="en-US" sz="2000">
                        <a:solidFill>
                          <a:srgbClr val="002060"/>
                        </a:solidFill>
                        <a:effectLst/>
                        <a:latin typeface="Cambria" panose="02040503050406030204" pitchFamily="18" charset="0"/>
                        <a:ea typeface="Cambria" panose="02040503050406030204" pitchFamily="18" charset="0"/>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Khoảng</a:t>
                      </a:r>
                      <a:r>
                        <a:rPr lang="en-US" sz="2000" dirty="0">
                          <a:solidFill>
                            <a:srgbClr val="002060"/>
                          </a:solidFill>
                          <a:effectLst/>
                          <a:latin typeface="Cambria" panose="02040503050406030204" pitchFamily="18" charset="0"/>
                          <a:ea typeface="Cambria" panose="02040503050406030204" pitchFamily="18" charset="0"/>
                        </a:rPr>
                        <a:t> 7,5 </a:t>
                      </a:r>
                      <a:r>
                        <a:rPr lang="en-US" sz="2000" dirty="0" err="1">
                          <a:solidFill>
                            <a:srgbClr val="002060"/>
                          </a:solidFill>
                          <a:effectLst/>
                          <a:latin typeface="Cambria" panose="02040503050406030204" pitchFamily="18" charset="0"/>
                          <a:ea typeface="Cambria" panose="02040503050406030204" pitchFamily="18" charset="0"/>
                        </a:rPr>
                        <a:t>triệu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người</a:t>
                      </a:r>
                      <a:r>
                        <a:rPr lang="en-US" sz="2000" dirty="0">
                          <a:solidFill>
                            <a:srgbClr val="002060"/>
                          </a:solidFill>
                          <a:effectLst/>
                          <a:latin typeface="Cambria" panose="02040503050406030204" pitchFamily="18" charset="0"/>
                          <a:ea typeface="Cambria" panose="02040503050406030204" pitchFamily="18" charset="0"/>
                        </a:rPr>
                        <a:t>.</a:t>
                      </a:r>
                      <a:endParaRPr lang="en-US" sz="2000" dirty="0">
                        <a:solidFill>
                          <a:srgbClr val="002060"/>
                        </a:solidFill>
                        <a:effectLst/>
                        <a:latin typeface="Cambria" panose="02040503050406030204" pitchFamily="18" charset="0"/>
                        <a:ea typeface="Cambria" panose="02040503050406030204" pitchFamily="18" charset="0"/>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Khoảng</a:t>
                      </a:r>
                      <a:r>
                        <a:rPr lang="en-US" sz="2000" dirty="0">
                          <a:solidFill>
                            <a:srgbClr val="002060"/>
                          </a:solidFill>
                          <a:effectLst/>
                          <a:latin typeface="Cambria" panose="02040503050406030204" pitchFamily="18" charset="0"/>
                          <a:ea typeface="Cambria" panose="02040503050406030204" pitchFamily="18" charset="0"/>
                        </a:rPr>
                        <a:t> 15,7 </a:t>
                      </a:r>
                      <a:r>
                        <a:rPr lang="en-US" sz="2000" dirty="0" err="1">
                          <a:solidFill>
                            <a:srgbClr val="002060"/>
                          </a:solidFill>
                          <a:effectLst/>
                          <a:latin typeface="Cambria" panose="02040503050406030204" pitchFamily="18" charset="0"/>
                          <a:ea typeface="Cambria" panose="02040503050406030204" pitchFamily="18" charset="0"/>
                        </a:rPr>
                        <a:t>triệu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người</a:t>
                      </a:r>
                      <a:r>
                        <a:rPr lang="en-US" sz="2000" dirty="0">
                          <a:solidFill>
                            <a:srgbClr val="002060"/>
                          </a:solidFill>
                          <a:effectLst/>
                          <a:latin typeface="Cambria" panose="02040503050406030204" pitchFamily="18" charset="0"/>
                          <a:ea typeface="Cambria" panose="02040503050406030204" pitchFamily="18" charset="0"/>
                        </a:rPr>
                        <a:t>.</a:t>
                      </a:r>
                      <a:endParaRPr lang="en-US" sz="2000" dirty="0">
                        <a:solidFill>
                          <a:srgbClr val="002060"/>
                        </a:solidFill>
                        <a:effectLst/>
                        <a:latin typeface="Cambria" panose="02040503050406030204" pitchFamily="18" charset="0"/>
                        <a:ea typeface="Cambria" panose="02040503050406030204" pitchFamily="18" charset="0"/>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42869">
                <a:tc>
                  <a:txBody>
                    <a:bodyPr/>
                    <a:lstStyle/>
                    <a:p>
                      <a:pPr marL="0" marR="0" algn="just">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Công trình kiến trúc tiêu biểu</a:t>
                      </a:r>
                      <a:endParaRPr lang="en-US" sz="2800">
                        <a:solidFill>
                          <a:srgbClr val="002060"/>
                        </a:solidFill>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33680" algn="l"/>
                        </a:tabLst>
                      </a:pPr>
                      <a:r>
                        <a:rPr lang="en-US" sz="2000">
                          <a:solidFill>
                            <a:srgbClr val="002060"/>
                          </a:solidFill>
                          <a:effectLst/>
                          <a:latin typeface="Cambria" panose="02040503050406030204" pitchFamily="18" charset="0"/>
                          <a:ea typeface="Cambria" panose="02040503050406030204" pitchFamily="18" charset="0"/>
                        </a:rPr>
                        <a:t>- Vạn Lý Trường Thành</a:t>
                      </a:r>
                      <a:endParaRPr lang="en-US" sz="200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tabLst>
                          <a:tab pos="242570" algn="l"/>
                        </a:tabLst>
                      </a:pPr>
                      <a:r>
                        <a:rPr lang="en-US" sz="2000">
                          <a:solidFill>
                            <a:srgbClr val="002060"/>
                          </a:solidFill>
                          <a:effectLst/>
                          <a:latin typeface="Cambria" panose="02040503050406030204" pitchFamily="18" charset="0"/>
                          <a:ea typeface="Cambria" panose="02040503050406030204" pitchFamily="18" charset="0"/>
                        </a:rPr>
                        <a:t>- Cố cung Bắc Kinh</a:t>
                      </a:r>
                      <a:endParaRPr lang="en-US" sz="2000">
                        <a:solidFill>
                          <a:srgbClr val="002060"/>
                        </a:solidFill>
                        <a:effectLst/>
                        <a:latin typeface="Cambria" panose="02040503050406030204" pitchFamily="18" charset="0"/>
                        <a:ea typeface="Cambria" panose="02040503050406030204" pitchFamily="18" charset="0"/>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27330" algn="l"/>
                        </a:tabLst>
                      </a:pPr>
                      <a:r>
                        <a:rPr lang="en-US" sz="2000">
                          <a:solidFill>
                            <a:srgbClr val="002060"/>
                          </a:solidFill>
                          <a:effectLst/>
                          <a:latin typeface="Cambria" panose="02040503050406030204" pitchFamily="18" charset="0"/>
                          <a:ea typeface="Cambria" panose="02040503050406030204" pitchFamily="18" charset="0"/>
                        </a:rPr>
                        <a:t>Cánh đồng Chum</a:t>
                      </a:r>
                      <a:endParaRPr lang="en-US" sz="200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tabLst>
                          <a:tab pos="242570" algn="l"/>
                        </a:tabLst>
                      </a:pPr>
                      <a:r>
                        <a:rPr lang="en-US" sz="2000">
                          <a:solidFill>
                            <a:srgbClr val="002060"/>
                          </a:solidFill>
                          <a:effectLst/>
                          <a:latin typeface="Cambria" panose="02040503050406030204" pitchFamily="18" charset="0"/>
                          <a:ea typeface="Cambria" panose="02040503050406030204" pitchFamily="18" charset="0"/>
                        </a:rPr>
                        <a:t>Luông Pha-băng</a:t>
                      </a:r>
                      <a:endParaRPr lang="en-US" sz="200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tabLst>
                          <a:tab pos="242570" algn="l"/>
                        </a:tabLst>
                      </a:pPr>
                      <a:r>
                        <a:rPr lang="en-US" sz="2000">
                          <a:solidFill>
                            <a:srgbClr val="002060"/>
                          </a:solidFill>
                          <a:effectLst/>
                          <a:latin typeface="Cambria" panose="02040503050406030204" pitchFamily="18" charset="0"/>
                          <a:ea typeface="Cambria" panose="02040503050406030204" pitchFamily="18" charset="0"/>
                        </a:rPr>
                        <a:t>That Luổng</a:t>
                      </a:r>
                      <a:endParaRPr lang="en-US" sz="2000">
                        <a:solidFill>
                          <a:srgbClr val="002060"/>
                        </a:solidFill>
                        <a:effectLst/>
                        <a:latin typeface="Cambria" panose="02040503050406030204" pitchFamily="18" charset="0"/>
                        <a:ea typeface="Cambria" panose="02040503050406030204" pitchFamily="18" charset="0"/>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40030" algn="l"/>
                        </a:tabLst>
                      </a:pPr>
                      <a:r>
                        <a:rPr lang="en-US" sz="2000" dirty="0" err="1">
                          <a:solidFill>
                            <a:srgbClr val="002060"/>
                          </a:solidFill>
                          <a:effectLst/>
                          <a:latin typeface="Cambria" panose="02040503050406030204" pitchFamily="18" charset="0"/>
                          <a:ea typeface="Cambria" panose="02040503050406030204" pitchFamily="18" charset="0"/>
                        </a:rPr>
                        <a:t>Ăng</a:t>
                      </a:r>
                      <a:r>
                        <a:rPr lang="en-US" sz="2000" dirty="0">
                          <a:solidFill>
                            <a:srgbClr val="002060"/>
                          </a:solidFill>
                          <a:effectLst/>
                          <a:latin typeface="Cambria" panose="02040503050406030204" pitchFamily="18" charset="0"/>
                          <a:ea typeface="Cambria" panose="02040503050406030204" pitchFamily="18" charset="0"/>
                        </a:rPr>
                        <a:t>-co </a:t>
                      </a:r>
                      <a:r>
                        <a:rPr lang="en-US" sz="2000" dirty="0" err="1">
                          <a:solidFill>
                            <a:srgbClr val="002060"/>
                          </a:solidFill>
                          <a:effectLst/>
                          <a:latin typeface="Cambria" panose="02040503050406030204" pitchFamily="18" charset="0"/>
                          <a:ea typeface="Cambria" panose="02040503050406030204" pitchFamily="18" charset="0"/>
                        </a:rPr>
                        <a:t>Vát</a:t>
                      </a:r>
                      <a:endParaRPr lang="en-US" sz="20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tabLst>
                          <a:tab pos="227330" algn="l"/>
                        </a:tabLst>
                      </a:pPr>
                      <a:r>
                        <a:rPr lang="en-US" sz="2000" dirty="0" err="1">
                          <a:solidFill>
                            <a:srgbClr val="002060"/>
                          </a:solidFill>
                          <a:effectLst/>
                          <a:latin typeface="Cambria" panose="02040503050406030204" pitchFamily="18" charset="0"/>
                          <a:ea typeface="Cambria" panose="02040503050406030204" pitchFamily="18" charset="0"/>
                        </a:rPr>
                        <a:t>Àng</a:t>
                      </a:r>
                      <a:r>
                        <a:rPr lang="en-US" sz="2000" dirty="0">
                          <a:solidFill>
                            <a:srgbClr val="002060"/>
                          </a:solidFill>
                          <a:effectLst/>
                          <a:latin typeface="Cambria" panose="02040503050406030204" pitchFamily="18" charset="0"/>
                          <a:ea typeface="Cambria" panose="02040503050406030204" pitchFamily="18" charset="0"/>
                        </a:rPr>
                        <a:t>-co Thom</a:t>
                      </a:r>
                      <a:endParaRPr lang="en-US" sz="20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tabLst>
                          <a:tab pos="242570" algn="l"/>
                        </a:tabLst>
                      </a:pPr>
                      <a:r>
                        <a:rPr lang="en-US" sz="2000" dirty="0" err="1">
                          <a:solidFill>
                            <a:srgbClr val="002060"/>
                          </a:solidFill>
                          <a:effectLst/>
                          <a:latin typeface="Cambria" panose="02040503050406030204" pitchFamily="18" charset="0"/>
                          <a:ea typeface="Cambria" panose="02040503050406030204" pitchFamily="18" charset="0"/>
                        </a:rPr>
                        <a:t>Đền</a:t>
                      </a:r>
                      <a:r>
                        <a:rPr lang="en-US" sz="2000" dirty="0">
                          <a:solidFill>
                            <a:srgbClr val="002060"/>
                          </a:solidFill>
                          <a:effectLst/>
                          <a:latin typeface="Cambria" panose="02040503050406030204" pitchFamily="18" charset="0"/>
                          <a:ea typeface="Cambria" panose="02040503050406030204" pitchFamily="18" charset="0"/>
                        </a:rPr>
                        <a:t> Bay-on</a:t>
                      </a:r>
                      <a:endParaRPr lang="en-US" sz="2000" dirty="0">
                        <a:solidFill>
                          <a:srgbClr val="002060"/>
                        </a:solidFill>
                        <a:effectLst/>
                        <a:latin typeface="Cambria" panose="02040503050406030204" pitchFamily="18" charset="0"/>
                        <a:ea typeface="Cambria" panose="02040503050406030204" pitchFamily="18" charset="0"/>
                      </a:endParaRP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r="47560"/>
          <a:stretch>
            <a:fillRect/>
          </a:stretch>
        </p:blipFill>
        <p:spPr>
          <a:xfrm>
            <a:off x="0" y="2055813"/>
            <a:ext cx="3744227" cy="4802187"/>
          </a:xfrm>
          <a:prstGeom prst="rect">
            <a:avLst/>
          </a:prstGeom>
        </p:spPr>
      </p:pic>
      <p:sp>
        <p:nvSpPr>
          <p:cNvPr id="10" name="TextBox 9"/>
          <p:cNvSpPr txBox="1"/>
          <p:nvPr/>
        </p:nvSpPr>
        <p:spPr>
          <a:xfrm>
            <a:off x="3338623" y="2307265"/>
            <a:ext cx="6368903" cy="1754326"/>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 7. </a:t>
            </a:r>
            <a:r>
              <a:rPr lang="en-US" sz="3600" dirty="0" err="1">
                <a:latin typeface="Cambria" panose="02040503050406030204" pitchFamily="18" charset="0"/>
                <a:ea typeface="Cambria" panose="02040503050406030204" pitchFamily="18" charset="0"/>
              </a:rPr>
              <a:t>Hãy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đoạn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văn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mô</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về</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điểm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tự</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nhiên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châu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lục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yêu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thích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nhất</a:t>
            </a:r>
            <a:r>
              <a:rPr lang="en-US" sz="3600"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826" y="631531"/>
            <a:ext cx="10953664" cy="5509200"/>
          </a:xfrm>
          <a:prstGeom prst="rect">
            <a:avLst/>
          </a:prstGeom>
          <a:noFill/>
        </p:spPr>
        <p:txBody>
          <a:bodyPr wrap="square" rtlCol="0">
            <a:spAutoFit/>
          </a:bodyPr>
          <a:lstStyle/>
          <a:p>
            <a:pPr lvl="0" algn="just">
              <a:defRPr/>
            </a:pPr>
            <a:r>
              <a:rPr lang="en-US" sz="3200" b="1" dirty="0">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Châu Á là châu lục lớn nhất và đa dạng nhất trên Trái Đất. Nó trải dài từ vùng Bắc Cực lạnh giá đến các đảo nhiệt đới ở xích đạo. Châu lục này có những ngọn núi cao nhất thế giới như dãy Himalaya với đỉnh Everest hùng vĩ, những sa mạc rộng lớn như Gobi, và những khu rừng mưa nhiệt đới phong phú ở Đông Nam Á. Các con sông lớn như Dương Tử và Hằng hà nuôi dưỡng những vùng đồng bằng màu mỡ. Bờ biển dài và đa dạng của châu Á tiếp giáp với nhiều đại dương, tạo nên vô số hòn đảo và vịnh biển đẹp. Sự đa dạng về địa hình và khí hậu đã tạo ra một hệ sinh thái phong phú với nhiều loài động thực vật độc đáo.</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47952" t="30370" r="33866" b="29670"/>
          <a:stretch>
            <a:fillRect/>
          </a:stretch>
        </p:blipFill>
        <p:spPr>
          <a:xfrm>
            <a:off x="11531657" y="253253"/>
            <a:ext cx="823638" cy="1018233"/>
          </a:xfrm>
          <a:prstGeom prst="rect">
            <a:avLst/>
          </a:prstGeom>
        </p:spPr>
      </p:pic>
      <p:sp>
        <p:nvSpPr>
          <p:cNvPr id="11" name="Rectangle 2"/>
          <p:cNvSpPr>
            <a:spLocks noChangeArrowheads="1"/>
          </p:cNvSpPr>
          <p:nvPr/>
        </p:nvSpPr>
        <p:spPr bwMode="auto">
          <a:xfrm>
            <a:off x="838200" y="2995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5926" t="22002" r="29209" b="15073"/>
          <a:stretch>
            <a:fillRect/>
          </a:stretch>
        </p:blipFill>
        <p:spPr>
          <a:xfrm>
            <a:off x="1951567" y="0"/>
            <a:ext cx="8288866" cy="6539241"/>
          </a:xfrm>
          <a:prstGeom prst="rect">
            <a:avLst/>
          </a:prstGeom>
        </p:spPr>
      </p:pic>
      <p:pic>
        <p:nvPicPr>
          <p:cNvPr id="4" name="Picture 3" descr="A close up of a logo&#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501" y="2137144"/>
            <a:ext cx="9424620" cy="27144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1"/>
          <a:stretch>
            <a:fillRect/>
          </a:stretch>
        </p:blipFill>
        <p:spPr>
          <a:xfrm>
            <a:off x="2072000" y="1185735"/>
            <a:ext cx="8218120" cy="344453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alpha val="95000"/>
          </a:schemeClr>
        </a:solidFill>
        <a:ln w="38100">
          <a:solidFill>
            <a:schemeClr val="tx1"/>
          </a:solidFill>
          <a:prstDash val="lgDash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0</TotalTime>
  <Words>1490</Words>
  <Application>WPS Slides</Application>
  <PresentationFormat>Widescreen</PresentationFormat>
  <Paragraphs>73</Paragraphs>
  <Slides>8</Slides>
  <Notes>0</Notes>
  <HiddenSlides>0</HiddenSlides>
  <MMClips>1</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8</vt:i4>
      </vt:variant>
    </vt:vector>
  </HeadingPairs>
  <TitlesOfParts>
    <vt:vector size="22" baseType="lpstr">
      <vt:lpstr>Arial</vt:lpstr>
      <vt:lpstr>SimSun</vt:lpstr>
      <vt:lpstr>Wingdings</vt:lpstr>
      <vt:lpstr>Cambria</vt:lpstr>
      <vt:lpstr>Calibri</vt:lpstr>
      <vt:lpstr>Times New Roman</vt:lpstr>
      <vt:lpstr>Microsoft YaHei</vt:lpstr>
      <vt:lpstr>Arial Unicode MS</vt:lpstr>
      <vt:lpstr>Calibri Light</vt:lpstr>
      <vt:lpstr>Aptos</vt:lpstr>
      <vt:lpstr>Segoe UI</vt:lpstr>
      <vt:lpstr>Calibri</vt:lpstr>
      <vt:lpstr>Office Theme</vt:lpstr>
      <vt:lpstr>2_Custom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9Slide.vn</Company>
  <LinksUpToDate>false</LinksUpToDate>
  <SharedDoc>false</SharedDoc>
  <HyperlinksChanged>false</HyperlinksChanged>
  <AppVersion>14.0000</AppVersion>
  <Manager>9Slide.vn</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dc:description>9Slide.vn</dc:description>
  <dc:subject>9Slide.vn</dc:subject>
  <cp:category>9Slide.vn</cp:category>
  <cp:lastModifiedBy>Bích Đào Cao Thị</cp:lastModifiedBy>
  <cp:revision>198</cp:revision>
  <dcterms:created xsi:type="dcterms:W3CDTF">2023-08-27T05:34:00Z</dcterms:created>
  <dcterms:modified xsi:type="dcterms:W3CDTF">2025-05-14T08:16:46Z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C029D6225F704CE1991AEF9F8BDC2D41_12</vt:lpwstr>
  </property>
  <property fmtid="{D5CDD505-2E9C-101B-9397-08002B2CF9AE}" pid="3" name="KSOProductBuildVer">
    <vt:lpwstr>1033-12.2.0.20795</vt:lpwstr>
  </property>
</Properties>
</file>