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3"/>
    <p:sldId id="264" r:id="rId4"/>
    <p:sldId id="266" r:id="rId5"/>
    <p:sldId id="268" r:id="rId6"/>
    <p:sldId id="270" r:id="rId7"/>
    <p:sldId id="272" r:id="rId8"/>
    <p:sldId id="274" r:id="rId9"/>
    <p:sldId id="282" r:id="rId10"/>
    <p:sldId id="278" r:id="rId11"/>
    <p:sldId id="28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FFFF99"/>
    <a:srgbClr val="00FFCC"/>
    <a:srgbClr val="FF6600"/>
    <a:srgbClr val="66CCFF"/>
    <a:srgbClr val="66FF33"/>
    <a:srgbClr val="93AC2A"/>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2659" autoAdjust="0"/>
  </p:normalViewPr>
  <p:slideViewPr>
    <p:cSldViewPr snapToGrid="0">
      <p:cViewPr varScale="1">
        <p:scale>
          <a:sx n="60" d="100"/>
          <a:sy n="60" d="100"/>
        </p:scale>
        <p:origin x="90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 Type="http://schemas.openxmlformats.org/officeDocument/2006/relationships/theme" Target="theme/theme1.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8517A-6085-434F-A985-1EDEE3C347C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7615E-049B-4327-97F6-0E857175330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fld>
            <a:endParaRPr lang="en-US"/>
          </a:p>
        </p:txBody>
      </p:sp>
      <p:pic>
        <p:nvPicPr>
          <p:cNvPr id="8" name="Picture 7" descr="Calendar&#10;&#10;Description automatically generated"/>
          <p:cNvPicPr>
            <a:picLocks noChangeAspect="1"/>
          </p:cNvPicPr>
          <p:nvPr userDrawn="1"/>
        </p:nvPicPr>
        <p:blipFill rotWithShape="1">
          <a:blip r:embed="rId2">
            <a:extLst>
              <a:ext uri="{28A0092B-C50C-407E-A947-70E740481C1C}">
                <a14:useLocalDpi xmlns:a14="http://schemas.microsoft.com/office/drawing/2010/main" val="0"/>
              </a:ext>
            </a:extLst>
          </a:blip>
          <a:srcRect b="20911"/>
          <a:stretch>
            <a:fillRect/>
          </a:stretch>
        </p:blipFill>
        <p:spPr>
          <a:xfrm>
            <a:off x="0" y="-38715"/>
            <a:ext cx="12192000" cy="6935429"/>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fld>
            <a:endParaRPr lang="en-US"/>
          </a:p>
        </p:txBody>
      </p:sp>
      <p:pic>
        <p:nvPicPr>
          <p:cNvPr id="8" name="Picture 7" descr="A picture containing toy&#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fld>
            <a:endParaRPr lang="en-US"/>
          </a:p>
        </p:txBody>
      </p:sp>
      <p:pic>
        <p:nvPicPr>
          <p:cNvPr id="7" name="Picture 6" descr="A picture containing grass&#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fld>
            <a:endParaRPr lang="en-US"/>
          </a:p>
        </p:txBody>
      </p:sp>
      <p:pic>
        <p:nvPicPr>
          <p:cNvPr id="6" name="Picture 5" descr="A picture containing grass, toy&#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fld>
            <a:endParaRPr lang="en-US"/>
          </a:p>
        </p:txBody>
      </p:sp>
      <p:pic>
        <p:nvPicPr>
          <p:cNvPr id="9" name="Picture 8" descr="A screenshot of a video game&#10;&#10;Description automatically generate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576" y="-4764"/>
            <a:ext cx="12220575" cy="686276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BCA73EA-9665-4DBD-9C59-EFB218C41F28}"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2AC6D1C-74D2-403A-85AD-FFE0B64C6D16}"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microsoft.com/office/2007/relationships/hdphoto" Target="../media/image11.wdp"/><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1472334" y="113403"/>
            <a:ext cx="10139322" cy="5437238"/>
          </a:xfrm>
          <a:prstGeom prst="cloud">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247329" y="844777"/>
            <a:ext cx="6957289" cy="769441"/>
          </a:xfrm>
          <a:prstGeom prst="rect">
            <a:avLst/>
          </a:prstGeom>
          <a:noFill/>
        </p:spPr>
        <p:txBody>
          <a:bodyPr wrap="none" rtlCol="0">
            <a:spAutoFit/>
          </a:bodyPr>
          <a:lstStyle/>
          <a:p>
            <a:r>
              <a:rPr lang="en-US" sz="4400" dirty="0" err="1"/>
              <a:t>Thứ</a:t>
            </a:r>
            <a:r>
              <a:rPr lang="en-US" sz="4400" dirty="0"/>
              <a:t> … </a:t>
            </a:r>
            <a:r>
              <a:rPr lang="en-US" sz="4400" dirty="0" err="1"/>
              <a:t>ngày</a:t>
            </a:r>
            <a:r>
              <a:rPr lang="en-US" sz="4400" dirty="0"/>
              <a:t> … </a:t>
            </a:r>
            <a:r>
              <a:rPr lang="en-US" sz="4400" dirty="0" err="1"/>
              <a:t>tháng</a:t>
            </a:r>
            <a:r>
              <a:rPr lang="en-US" sz="4400" dirty="0"/>
              <a:t> … </a:t>
            </a:r>
            <a:r>
              <a:rPr lang="en-US" sz="4400" dirty="0" err="1"/>
              <a:t>năm</a:t>
            </a:r>
            <a:r>
              <a:rPr lang="en-US" sz="4400" dirty="0"/>
              <a:t> …</a:t>
            </a:r>
            <a:endParaRPr lang="en-US" sz="4400" dirty="0"/>
          </a:p>
        </p:txBody>
      </p:sp>
      <p:pic>
        <p:nvPicPr>
          <p:cNvPr id="3" name="Picture 2"/>
          <p:cNvPicPr>
            <a:picLocks noChangeAspect="1"/>
          </p:cNvPicPr>
          <p:nvPr/>
        </p:nvPicPr>
        <p:blipFill>
          <a:blip r:embed="rId1"/>
          <a:stretch>
            <a:fillRect/>
          </a:stretch>
        </p:blipFill>
        <p:spPr>
          <a:xfrm>
            <a:off x="3388447" y="1943298"/>
            <a:ext cx="6712278" cy="278001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a:off x="1472334" y="113403"/>
            <a:ext cx="10139322" cy="5437238"/>
          </a:xfrm>
          <a:prstGeom prst="cloud">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Engineering drawing&#10;&#10;Description automatically generated"/>
          <p:cNvPicPr>
            <a:picLocks noChangeAspect="1"/>
          </p:cNvPicPr>
          <p:nvPr/>
        </p:nvPicPr>
        <p:blipFill rotWithShape="1">
          <a:blip r:embed="rId1">
            <a:extLst>
              <a:ext uri="{BEBA8EAE-BF5A-486C-A8C5-ECC9F3942E4B}">
                <a14:imgProps xmlns:a14="http://schemas.microsoft.com/office/drawing/2010/main">
                  <a14:imgLayer r:embed="rId2">
                    <a14:imgEffect>
                      <a14:backgroundRemoval t="52932" b="92924" l="5957" r="30647">
                        <a14:foregroundMark x1="16388" y1="54509" x2="18976" y2="57218"/>
                        <a14:foregroundMark x1="19353" y1="72422" x2="20485" y2="68864"/>
                        <a14:foregroundMark x1="17332" y1="52932" x2="17439" y2="52932"/>
                        <a14:foregroundMark x1="14367" y1="68864" x2="17251" y2="74565"/>
                        <a14:foregroundMark x1="17251" y1="74565" x2="17251" y2="74565"/>
                        <a14:foregroundMark x1="19057" y1="68864" x2="20863" y2="70279"/>
                        <a14:foregroundMark x1="21267" y1="67287" x2="17332" y2="70724"/>
                        <a14:foregroundMark x1="13423" y1="70441" x2="14555" y2="71290"/>
                        <a14:foregroundMark x1="14744" y1="72018" x2="16577" y2="72422"/>
                        <a14:foregroundMark x1="17143" y1="67004" x2="14852" y2="72867"/>
                        <a14:foregroundMark x1="5957" y1="71735" x2="7601" y2="73878"/>
                        <a14:foregroundMark x1="15526" y1="87909" x2="16954" y2="87909"/>
                        <a14:foregroundMark x1="20404" y1="92924" x2="20404" y2="91347"/>
                      </a14:backgroundRemoval>
                    </a14:imgEffect>
                  </a14:imgLayer>
                </a14:imgProps>
              </a:ext>
              <a:ext uri="{28A0092B-C50C-407E-A947-70E740481C1C}">
                <a14:useLocalDpi xmlns:a14="http://schemas.microsoft.com/office/drawing/2010/main" val="0"/>
              </a:ext>
            </a:extLst>
          </a:blip>
          <a:srcRect l="4268" t="51703" r="66396" b="3260"/>
          <a:stretch>
            <a:fillRect/>
          </a:stretch>
        </p:blipFill>
        <p:spPr>
          <a:xfrm>
            <a:off x="-76037" y="2444550"/>
            <a:ext cx="4587117" cy="4695231"/>
          </a:xfrm>
          <a:prstGeom prst="rect">
            <a:avLst/>
          </a:prstGeom>
        </p:spPr>
      </p:pic>
      <p:pic>
        <p:nvPicPr>
          <p:cNvPr id="8" name="Picture 9"/>
          <p:cNvPicPr>
            <a:picLocks noChangeAspect="1"/>
          </p:cNvPicPr>
          <p:nvPr/>
        </p:nvPicPr>
        <p:blipFill>
          <a:blip r:embed="rId3"/>
          <a:srcRect/>
          <a:stretch>
            <a:fillRect/>
          </a:stretch>
        </p:blipFill>
        <p:spPr>
          <a:xfrm>
            <a:off x="8272350" y="4021911"/>
            <a:ext cx="3918604" cy="2836089"/>
          </a:xfrm>
          <a:prstGeom prst="rect">
            <a:avLst/>
          </a:prstGeom>
        </p:spPr>
      </p:pic>
      <p:sp>
        <p:nvSpPr>
          <p:cNvPr id="9" name="TextBox 8"/>
          <p:cNvSpPr txBox="1"/>
          <p:nvPr/>
        </p:nvSpPr>
        <p:spPr>
          <a:xfrm>
            <a:off x="3526265" y="909277"/>
            <a:ext cx="629616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0" normalizeH="0" baseline="0" noProof="0">
                <a:ln>
                  <a:noFill/>
                </a:ln>
                <a:solidFill>
                  <a:srgbClr val="00B050"/>
                </a:solidFill>
                <a:effectLst/>
                <a:uLnTx/>
                <a:uFillTx/>
                <a:latin typeface="SVN-Kitten" pitchFamily="50" charset="0"/>
                <a:ea typeface="+mn-ea"/>
                <a:cs typeface="+mn-cs"/>
              </a:rPr>
              <a:t>Xin chào và hẹn gặp lại!</a:t>
            </a:r>
            <a:endParaRPr kumimoji="0" lang="en-US" sz="9600" b="0" i="0" u="none" strike="noStrike" kern="1200" cap="none" spc="0" normalizeH="0" baseline="0" noProof="0">
              <a:ln>
                <a:noFill/>
              </a:ln>
              <a:solidFill>
                <a:srgbClr val="00B050"/>
              </a:solidFill>
              <a:effectLst/>
              <a:uLnTx/>
              <a:uFillTx/>
              <a:latin typeface="SVN-Kitten" pitchFamily="50" charset="0"/>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 calcmode="lin" valueType="num">
                                      <p:cBhvr>
                                        <p:cTn id="21" dur="500" fill="hold"/>
                                        <p:tgtEl>
                                          <p:spTgt spid="5"/>
                                        </p:tgtEl>
                                        <p:attrNameLst>
                                          <p:attrName>style.rotation</p:attrName>
                                        </p:attrNameLst>
                                      </p:cBhvr>
                                      <p:tavLst>
                                        <p:tav tm="0">
                                          <p:val>
                                            <p:fltVal val="360"/>
                                          </p:val>
                                        </p:tav>
                                        <p:tav tm="100000">
                                          <p:val>
                                            <p:fltVal val="0"/>
                                          </p:val>
                                        </p:tav>
                                      </p:tavLst>
                                    </p:anim>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1331635" y="850489"/>
            <a:ext cx="10495767" cy="1754326"/>
          </a:xfrm>
          <a:prstGeom prst="rect">
            <a:avLst/>
          </a:prstGeom>
          <a:noFill/>
        </p:spPr>
        <p:txBody>
          <a:bodyPr wrap="square">
            <a:spAutoFit/>
          </a:bodyPr>
          <a:lstStyle/>
          <a:p>
            <a:pPr algn="ctr"/>
            <a:r>
              <a:rPr lang="vi-VN" sz="5400" dirty="0">
                <a:cs typeface="Arial" panose="020B0604020202020204" pitchFamily="34" charset="0"/>
              </a:rPr>
              <a:t>Hãy nêu một số hiện tượng xói mòn đất.</a:t>
            </a:r>
            <a:endParaRPr lang="en-US" sz="5400" dirty="0">
              <a:latin typeface="Arial" panose="020B0604020202020204" pitchFamily="34" charset="0"/>
              <a:cs typeface="Arial" panose="020B0604020202020204" pitchFamily="34" charset="0"/>
            </a:endParaRPr>
          </a:p>
        </p:txBody>
      </p:sp>
      <p:sp>
        <p:nvSpPr>
          <p:cNvPr id="8" name="Rectangle: Rounded Corners 7"/>
          <p:cNvSpPr/>
          <p:nvPr/>
        </p:nvSpPr>
        <p:spPr>
          <a:xfrm>
            <a:off x="2115879" y="3368888"/>
            <a:ext cx="8548577" cy="245775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FF00FF"/>
                </a:solidFill>
                <a:cs typeface="Arial" panose="020B0604020202020204" pitchFamily="34" charset="0"/>
              </a:rPr>
              <a:t>+ Xói mòn do nước chảy.</a:t>
            </a:r>
            <a:endParaRPr lang="vi-VN" sz="3600">
              <a:solidFill>
                <a:srgbClr val="FF00FF"/>
              </a:solidFill>
              <a:cs typeface="Arial" panose="020B0604020202020204" pitchFamily="34" charset="0"/>
            </a:endParaRPr>
          </a:p>
          <a:p>
            <a:pPr algn="just"/>
            <a:r>
              <a:rPr lang="vi-VN" sz="3600">
                <a:solidFill>
                  <a:srgbClr val="FF00FF"/>
                </a:solidFill>
                <a:cs typeface="Arial" panose="020B0604020202020204" pitchFamily="34" charset="0"/>
              </a:rPr>
              <a:t>+ Xói mòn do độ dốc của ở đất.</a:t>
            </a:r>
            <a:endParaRPr lang="vi-VN" sz="3600">
              <a:solidFill>
                <a:srgbClr val="FF00FF"/>
              </a:solidFill>
              <a:cs typeface="Arial" panose="020B0604020202020204" pitchFamily="34" charset="0"/>
            </a:endParaRPr>
          </a:p>
          <a:p>
            <a:pPr algn="just"/>
            <a:r>
              <a:rPr lang="vi-VN" sz="3600">
                <a:solidFill>
                  <a:srgbClr val="FF00FF"/>
                </a:solidFill>
                <a:cs typeface="Arial" panose="020B0604020202020204" pitchFamily="34" charset="0"/>
              </a:rPr>
              <a:t>+ Xói mòn do gió</a:t>
            </a:r>
            <a:endParaRPr lang="vi-VN" sz="3600">
              <a:solidFill>
                <a:srgbClr val="FF00FF"/>
              </a:solidFill>
              <a:cs typeface="Arial" panose="020B0604020202020204" pitchFamily="34" charset="0"/>
            </a:endParaRPr>
          </a:p>
          <a:p>
            <a:pPr algn="just"/>
            <a:r>
              <a:rPr lang="vi-VN" sz="3600">
                <a:solidFill>
                  <a:srgbClr val="FF00FF"/>
                </a:solidFill>
                <a:cs typeface="Arial" panose="020B0604020202020204" pitchFamily="34" charset="0"/>
              </a:rPr>
              <a:t>+ Xói mòn do con người chặt phá rừng.</a:t>
            </a:r>
            <a:endParaRPr lang="vi-VN" sz="3600" dirty="0">
              <a:solidFill>
                <a:srgbClr val="FF00FF"/>
              </a:solidFill>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1284338" y="818900"/>
            <a:ext cx="10495767" cy="1754326"/>
          </a:xfrm>
          <a:prstGeom prst="rect">
            <a:avLst/>
          </a:prstGeom>
          <a:noFill/>
        </p:spPr>
        <p:txBody>
          <a:bodyPr wrap="square">
            <a:spAutoFit/>
          </a:bodyPr>
          <a:lstStyle/>
          <a:p>
            <a:pPr lvl="0" algn="ctr">
              <a:defRPr/>
            </a:pPr>
            <a:r>
              <a:rPr lang="vi-VN" sz="5400" dirty="0">
                <a:solidFill>
                  <a:prstClr val="black"/>
                </a:solidFill>
                <a:latin typeface="Calibri" panose="020F0502020204030204" pitchFamily="34" charset="0"/>
                <a:cs typeface="Calibri" panose="020F0502020204030204" pitchFamily="34" charset="0"/>
              </a:rPr>
              <a:t>Dựa vào đâu để phân biện được hỗ</a:t>
            </a:r>
            <a:r>
              <a:rPr lang="en-US" sz="5400" dirty="0">
                <a:solidFill>
                  <a:prstClr val="black"/>
                </a:solidFill>
                <a:latin typeface="Calibri" panose="020F0502020204030204" pitchFamily="34" charset="0"/>
                <a:cs typeface="Calibri" panose="020F0502020204030204" pitchFamily="34" charset="0"/>
              </a:rPr>
              <a:t>n</a:t>
            </a:r>
            <a:r>
              <a:rPr lang="vi-VN"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hợp</a:t>
            </a:r>
            <a:r>
              <a:rPr lang="vi-VN" sz="5400" dirty="0">
                <a:solidFill>
                  <a:prstClr val="black"/>
                </a:solidFill>
                <a:latin typeface="Calibri" panose="020F0502020204030204" pitchFamily="34" charset="0"/>
                <a:cs typeface="Calibri" panose="020F0502020204030204" pitchFamily="34" charset="0"/>
              </a:rPr>
              <a:t> hay dung dịch?</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Rectangle 3"/>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347040" y="3809906"/>
            <a:ext cx="11196780" cy="2123658"/>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Hỗn hợp hay dung dịch được phân biệt dựa vào độ hòa tan và phân bố đều của các chất trong đó</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490" y="471947"/>
            <a:ext cx="12280490" cy="2957053"/>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1284338" y="818900"/>
            <a:ext cx="10495767" cy="1446550"/>
          </a:xfrm>
          <a:prstGeom prst="rect">
            <a:avLst/>
          </a:prstGeom>
          <a:noFill/>
        </p:spPr>
        <p:txBody>
          <a:bodyPr wrap="square">
            <a:spAutoFit/>
          </a:bodyPr>
          <a:lstStyle/>
          <a:p>
            <a:pPr lvl="0" algn="ctr">
              <a:defRPr/>
            </a:pPr>
            <a:r>
              <a:rPr lang="vi-VN" sz="4400" dirty="0">
                <a:solidFill>
                  <a:prstClr val="black"/>
                </a:solidFill>
                <a:cs typeface="Arial" panose="020B0604020202020204" pitchFamily="34" charset="0"/>
              </a:rPr>
              <a:t>Vì sao người ta sử dụng cồn là thành phần chính trong nước rửa tay khô?</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304510" y="3937497"/>
            <a:ext cx="11196780" cy="1800493"/>
          </a:xfrm>
          <a:prstGeom prst="rect">
            <a:avLst/>
          </a:prstGeom>
          <a:noFill/>
        </p:spPr>
        <p:txBody>
          <a:bodyPr wrap="square">
            <a:spAutoFit/>
          </a:bodyPr>
          <a:lstStyle/>
          <a:p>
            <a:pPr lvl="0" algn="just">
              <a:defRPr/>
            </a:pPr>
            <a:r>
              <a:rPr lang="vi-VN" sz="3700" dirty="0">
                <a:solidFill>
                  <a:srgbClr val="FF0000"/>
                </a:solidFill>
                <a:cs typeface="Arial" panose="020B0604020202020204" pitchFamily="34" charset="0"/>
              </a:rPr>
              <a:t>Cồn là chất lỏng dễ bay hơi nên nhanh chóng chuyển từ trạng thái lỏng sang trạng thái khí. Vì vậy, tay sẽ nhanh khô khi sử dụng nước rửa tay khô. </a:t>
            </a:r>
            <a:endParaRPr kumimoji="0" lang="en-US" sz="37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animBg="1"/>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490" y="471947"/>
            <a:ext cx="12280490" cy="253706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6" name="TextBox 5"/>
          <p:cNvSpPr txBox="1"/>
          <p:nvPr/>
        </p:nvSpPr>
        <p:spPr>
          <a:xfrm>
            <a:off x="1284338" y="818900"/>
            <a:ext cx="10495767" cy="1446550"/>
          </a:xfrm>
          <a:prstGeom prst="rect">
            <a:avLst/>
          </a:prstGeom>
          <a:noFill/>
        </p:spPr>
        <p:txBody>
          <a:bodyPr wrap="square">
            <a:spAutoFit/>
          </a:bodyPr>
          <a:lstStyle/>
          <a:p>
            <a:pPr lvl="0" algn="just">
              <a:defRPr/>
            </a:pPr>
            <a:r>
              <a:rPr lang="vi-VN" sz="4400" dirty="0">
                <a:solidFill>
                  <a:prstClr val="black"/>
                </a:solidFill>
                <a:cs typeface="Arial" panose="020B0604020202020204" pitchFamily="34" charset="0"/>
              </a:rPr>
              <a:t>Đi chân trần, cắm dây ở quạt vào ổ điện khi dây điện bị hở sẽ gây nguy hiểm gì?</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3"/>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7" name="TextBox 6"/>
          <p:cNvSpPr txBox="1"/>
          <p:nvPr/>
        </p:nvSpPr>
        <p:spPr>
          <a:xfrm>
            <a:off x="293877" y="4128883"/>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Đi chân trần, cắm dây ở quạt vào ổ điện khi dây điện bị hở sẽ dễ bị điện giật.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284338" y="818900"/>
            <a:ext cx="10495767" cy="1754326"/>
          </a:xfrm>
          <a:prstGeom prst="rect">
            <a:avLst/>
          </a:prstGeom>
          <a:noFill/>
        </p:spPr>
        <p:txBody>
          <a:bodyPr wrap="square">
            <a:spAutoFit/>
          </a:bodyPr>
          <a:lstStyle/>
          <a:p>
            <a:pPr lvl="0" algn="ctr">
              <a:defRPr/>
            </a:pPr>
            <a:r>
              <a:rPr lang="it-IT" sz="5400" dirty="0">
                <a:solidFill>
                  <a:prstClr val="black"/>
                </a:solidFill>
                <a:latin typeface="Arial" panose="020B0604020202020204" pitchFamily="34" charset="0"/>
                <a:cs typeface="Arial" panose="020B0604020202020204" pitchFamily="34" charset="0"/>
              </a:rPr>
              <a:t>Sử dụng điện thoại khi đang cắm sạc điện dễ gây ra nguy hiểm gì?</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4" name="Picture 15"/>
          <p:cNvPicPr>
            <a:picLocks noChangeAspect="1"/>
          </p:cNvPicPr>
          <p:nvPr/>
        </p:nvPicPr>
        <p:blipFill>
          <a:blip r:embed="rId1"/>
          <a:srcRect/>
          <a:stretch>
            <a:fillRect/>
          </a:stretch>
        </p:blipFill>
        <p:spPr>
          <a:xfrm>
            <a:off x="153717" y="537710"/>
            <a:ext cx="1203133" cy="2120059"/>
          </a:xfrm>
          <a:prstGeom prst="rect">
            <a:avLst/>
          </a:prstGeom>
        </p:spPr>
      </p:pic>
      <p:sp>
        <p:nvSpPr>
          <p:cNvPr id="3" name="Rectangle 2"/>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293877" y="4128883"/>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Sử dụng điện thoại khi đang cắm sạc điện dễ gây ra chập điện, nổ điện thoại</a:t>
            </a:r>
            <a:r>
              <a:rPr lang="en-US" sz="4400" dirty="0">
                <a:solidFill>
                  <a:srgbClr val="FF0000"/>
                </a:solidFill>
                <a:cs typeface="Arial" panose="020B0604020202020204" pitchFamily="34" charset="0"/>
              </a:rPr>
              <a:t>.</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490" y="471947"/>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284338" y="818900"/>
            <a:ext cx="10495767" cy="1754326"/>
          </a:xfrm>
          <a:prstGeom prst="rect">
            <a:avLst/>
          </a:prstGeom>
          <a:noFill/>
        </p:spPr>
        <p:txBody>
          <a:bodyPr wrap="square">
            <a:spAutoFit/>
          </a:bodyPr>
          <a:lstStyle/>
          <a:p>
            <a:pPr lvl="0" algn="ctr">
              <a:defRPr/>
            </a:pPr>
            <a:r>
              <a:rPr lang="vi-VN" sz="5400" dirty="0">
                <a:solidFill>
                  <a:prstClr val="black"/>
                </a:solidFill>
                <a:cs typeface="Arial" panose="020B0604020202020204" pitchFamily="34" charset="0"/>
              </a:rPr>
              <a:t>Thuyền buồm sử dụng năng lượng nào để di chuyển?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Rectangle 3"/>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293877" y="4128883"/>
            <a:ext cx="11196780" cy="1754326"/>
          </a:xfrm>
          <a:prstGeom prst="rect">
            <a:avLst/>
          </a:prstGeom>
          <a:noFill/>
        </p:spPr>
        <p:txBody>
          <a:bodyPr wrap="square">
            <a:spAutoFit/>
          </a:bodyPr>
          <a:lstStyle/>
          <a:p>
            <a:pPr lvl="0" algn="just">
              <a:defRPr/>
            </a:pPr>
            <a:r>
              <a:rPr lang="vi-VN" sz="5400" dirty="0">
                <a:solidFill>
                  <a:srgbClr val="FF0000"/>
                </a:solidFill>
                <a:cs typeface="Arial" panose="020B0604020202020204" pitchFamily="34" charset="0"/>
              </a:rPr>
              <a:t>Thuyền buồm sử dụng sức gió để di chuyển.</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490" y="471948"/>
            <a:ext cx="12280490" cy="2281886"/>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34"/>
          <p:cNvPicPr>
            <a:picLocks noChangeAspect="1"/>
          </p:cNvPicPr>
          <p:nvPr/>
        </p:nvPicPr>
        <p:blipFill>
          <a:blip r:embed="rId1"/>
          <a:srcRect/>
          <a:stretch>
            <a:fillRect/>
          </a:stretch>
        </p:blipFill>
        <p:spPr>
          <a:xfrm>
            <a:off x="9912944" y="4067502"/>
            <a:ext cx="2063806" cy="2790497"/>
          </a:xfrm>
          <a:prstGeom prst="rect">
            <a:avLst/>
          </a:prstGeom>
        </p:spPr>
      </p:pic>
      <p:pic>
        <p:nvPicPr>
          <p:cNvPr id="8" name="Picture 17"/>
          <p:cNvPicPr>
            <a:picLocks noChangeAspect="1"/>
          </p:cNvPicPr>
          <p:nvPr/>
        </p:nvPicPr>
        <p:blipFill>
          <a:blip r:embed="rId2"/>
          <a:srcRect/>
          <a:stretch>
            <a:fillRect/>
          </a:stretch>
        </p:blipFill>
        <p:spPr>
          <a:xfrm>
            <a:off x="206428" y="580043"/>
            <a:ext cx="1077910" cy="2035393"/>
          </a:xfrm>
          <a:prstGeom prst="rect">
            <a:avLst/>
          </a:prstGeom>
        </p:spPr>
      </p:pic>
      <p:sp>
        <p:nvSpPr>
          <p:cNvPr id="10" name="TextBox 9"/>
          <p:cNvSpPr txBox="1"/>
          <p:nvPr/>
        </p:nvSpPr>
        <p:spPr>
          <a:xfrm>
            <a:off x="1284338" y="818900"/>
            <a:ext cx="10495767" cy="1938992"/>
          </a:xfrm>
          <a:prstGeom prst="rect">
            <a:avLst/>
          </a:prstGeom>
          <a:noFill/>
        </p:spPr>
        <p:txBody>
          <a:bodyPr wrap="square">
            <a:spAutoFit/>
          </a:bodyPr>
          <a:lstStyle/>
          <a:p>
            <a:pPr lvl="0" algn="ctr">
              <a:defRPr/>
            </a:pPr>
            <a:r>
              <a:rPr lang="vi-VN" sz="6000" dirty="0">
                <a:solidFill>
                  <a:prstClr val="black"/>
                </a:solidFill>
                <a:cs typeface="Arial" panose="020B0604020202020204" pitchFamily="34" charset="0"/>
              </a:rPr>
              <a:t>Hạt thường gồm những bộ phận nào?</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11" name="Rectangle 10"/>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3" name="TextBox 12"/>
          <p:cNvSpPr txBox="1"/>
          <p:nvPr/>
        </p:nvSpPr>
        <p:spPr>
          <a:xfrm>
            <a:off x="293877" y="4128883"/>
            <a:ext cx="11196780" cy="1754326"/>
          </a:xfrm>
          <a:prstGeom prst="rect">
            <a:avLst/>
          </a:prstGeom>
          <a:noFill/>
        </p:spPr>
        <p:txBody>
          <a:bodyPr wrap="square">
            <a:spAutoFit/>
          </a:bodyPr>
          <a:lstStyle/>
          <a:p>
            <a:pPr lvl="0" algn="just">
              <a:defRPr/>
            </a:pPr>
            <a:r>
              <a:rPr lang="vi-VN" sz="5400" dirty="0">
                <a:solidFill>
                  <a:srgbClr val="FF0000"/>
                </a:solidFill>
                <a:cs typeface="Arial" panose="020B0604020202020204" pitchFamily="34" charset="0"/>
              </a:rPr>
              <a:t>Hạt thường gồm vỏ hạt, chất dinh dưỡng dự trữ và phôi (mầm cây).</a:t>
            </a:r>
            <a:endParaRPr kumimoji="0" lang="en-US" sz="5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1"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490" y="151723"/>
            <a:ext cx="12280490" cy="2102379"/>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354727" y="392369"/>
            <a:ext cx="10495767" cy="1446550"/>
          </a:xfrm>
          <a:prstGeom prst="rect">
            <a:avLst/>
          </a:prstGeom>
          <a:noFill/>
        </p:spPr>
        <p:txBody>
          <a:bodyPr wrap="square">
            <a:spAutoFit/>
          </a:bodyPr>
          <a:lstStyle/>
          <a:p>
            <a:pPr lvl="0" algn="just">
              <a:defRPr/>
            </a:pPr>
            <a:r>
              <a:rPr lang="vi-VN" sz="4400" dirty="0">
                <a:solidFill>
                  <a:prstClr val="black"/>
                </a:solidFill>
                <a:cs typeface="Arial" panose="020B0604020202020204" pitchFamily="34" charset="0"/>
              </a:rPr>
              <a:t>Nêu tên các giai đoạn phát triển chính của cây đậu mọc lên từ hạt?</a:t>
            </a:r>
            <a:endParaRPr kumimoji="0" lang="en-US" sz="4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Rectangle 2"/>
          <p:cNvSpPr/>
          <p:nvPr/>
        </p:nvSpPr>
        <p:spPr>
          <a:xfrm>
            <a:off x="-88490" y="3763295"/>
            <a:ext cx="12280490" cy="225158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5" name="TextBox 4"/>
          <p:cNvSpPr txBox="1"/>
          <p:nvPr/>
        </p:nvSpPr>
        <p:spPr>
          <a:xfrm>
            <a:off x="187551" y="4065087"/>
            <a:ext cx="11196780" cy="1446550"/>
          </a:xfrm>
          <a:prstGeom prst="rect">
            <a:avLst/>
          </a:prstGeom>
          <a:noFill/>
        </p:spPr>
        <p:txBody>
          <a:bodyPr wrap="square">
            <a:spAutoFit/>
          </a:bodyPr>
          <a:lstStyle/>
          <a:p>
            <a:pPr lvl="0" algn="just">
              <a:defRPr/>
            </a:pPr>
            <a:r>
              <a:rPr lang="vi-VN" sz="4400" dirty="0">
                <a:solidFill>
                  <a:srgbClr val="FF0000"/>
                </a:solidFill>
                <a:cs typeface="Arial" panose="020B0604020202020204" pitchFamily="34" charset="0"/>
              </a:rPr>
              <a:t>Các giai đoạn phát triển chính của cây đậu là: nảy mầm; cây con; cây trưởng thành.</a:t>
            </a:r>
            <a:endParaRPr kumimoji="0" lang="en-US" sz="44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3" grpId="0" animBg="1"/>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1186</Words>
  <Application>WPS Slides</Application>
  <PresentationFormat>Widescreen</PresentationFormat>
  <Paragraphs>39</Paragraphs>
  <Slides>10</Slides>
  <Notes>0</Notes>
  <HiddenSlides>0</HiddenSlides>
  <MMClips>2</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10</vt:i4>
      </vt:variant>
    </vt:vector>
  </HeadingPairs>
  <TitlesOfParts>
    <vt:vector size="21" baseType="lpstr">
      <vt:lpstr>Arial</vt:lpstr>
      <vt:lpstr>SimSun</vt:lpstr>
      <vt:lpstr>Wingdings</vt:lpstr>
      <vt:lpstr>Calibri</vt:lpstr>
      <vt:lpstr>Calibri</vt:lpstr>
      <vt:lpstr>SVN-Kitten</vt:lpstr>
      <vt:lpstr>Segoe Print</vt:lpstr>
      <vt:lpstr>Microsoft YaHei</vt:lpstr>
      <vt:lpstr>Arial Unicode MS</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9Slide.vn</Company>
  <LinksUpToDate>false</LinksUpToDate>
  <SharedDoc>false</SharedDoc>
  <HyperlinksChanged>false</HyperlinksChanged>
  <AppVersion>14.0000</AppVersion>
  <Manager>9Slide.vn</Manager>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creator>huong</dc:creator>
  <dc:description>9Slide.vn</dc:description>
  <dc:subject>9Slide.vn</dc:subject>
  <cp:category>9Slide.vn</cp:category>
  <cp:lastModifiedBy>Bích Đào Cao Thị</cp:lastModifiedBy>
  <cp:revision>17</cp:revision>
  <dcterms:created xsi:type="dcterms:W3CDTF">2022-11-05T17:41:00Z</dcterms:created>
  <dcterms:modified xsi:type="dcterms:W3CDTF">2025-05-14T06:28:39Z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910BBFC9D8DC4B478442C57D7C0EE2CD_12</vt:lpwstr>
  </property>
  <property fmtid="{D5CDD505-2E9C-101B-9397-08002B2CF9AE}" pid="3" name="KSOProductBuildVer">
    <vt:lpwstr>1033-12.2.0.20795</vt:lpwstr>
  </property>
</Properties>
</file>