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
  </p:handoutMasterIdLst>
  <p:sldIdLst>
    <p:sldId id="259" r:id="rId3"/>
    <p:sldId id="257" r:id="rId5"/>
    <p:sldId id="498" r:id="rId6"/>
    <p:sldId id="499" r:id="rId7"/>
    <p:sldId id="11690" r:id="rId8"/>
    <p:sldId id="11691" r:id="rId9"/>
    <p:sldId id="11692"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00FF00"/>
    <a:srgbClr val="FEDEDE"/>
    <a:srgbClr val="FFCCFF"/>
    <a:srgbClr val="FFFFCC"/>
    <a:srgbClr val="D9ACCF"/>
    <a:srgbClr val="FEFEFF"/>
    <a:srgbClr val="855BA2"/>
    <a:srgbClr val="70408B"/>
    <a:srgbClr val="875E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28"/>
      </p:cViewPr>
      <p:guideLst/>
    </p:cSldViewPr>
  </p:slideViewPr>
  <p:notesTextViewPr>
    <p:cViewPr>
      <p:scale>
        <a:sx n="1" d="1"/>
        <a:sy n="1" d="1"/>
      </p:scale>
      <p:origin x="0" y="0"/>
    </p:cViewPr>
  </p:notesTextViewPr>
  <p:notesViewPr>
    <p:cSldViewPr snapToGrid="0">
      <p:cViewPr varScale="1">
        <p:scale>
          <a:sx n="57" d="100"/>
          <a:sy n="57" d="100"/>
        </p:scale>
        <p:origin x="3259" y="3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E49697-56AB-4665-801D-7BEC896D9B79}"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BB35F8-FE39-4CB9-9844-AE02BEAD22ED}"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5E021-7566-4D7F-A62D-4ADB850A8884}"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854EF-8C27-4D76-B755-1794355016F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Hương</a:t>
            </a:r>
            <a:r>
              <a:rPr lang="en-US" dirty="0"/>
              <a:t> </a:t>
            </a:r>
            <a:r>
              <a:rPr lang="en-US" dirty="0" err="1"/>
              <a:t>Thảo</a:t>
            </a:r>
            <a:r>
              <a:rPr lang="en-US" dirty="0"/>
              <a:t> – </a:t>
            </a:r>
            <a:r>
              <a:rPr lang="en-US" dirty="0" err="1"/>
              <a:t>Zalo</a:t>
            </a:r>
            <a:r>
              <a:rPr lang="en-US" dirty="0"/>
              <a:t> 0972115126</a:t>
            </a:r>
            <a:endParaRPr lang="en-US" dirty="0"/>
          </a:p>
          <a:p>
            <a:endParaRPr lang="en-US" dirty="0"/>
          </a:p>
        </p:txBody>
      </p:sp>
      <p:sp>
        <p:nvSpPr>
          <p:cNvPr id="4" name="Slide Number Placeholder 3"/>
          <p:cNvSpPr>
            <a:spLocks noGrp="1"/>
          </p:cNvSpPr>
          <p:nvPr>
            <p:ph type="sldNum" sz="quarter" idx="5"/>
          </p:nvPr>
        </p:nvSpPr>
        <p:spPr/>
        <p:txBody>
          <a:bodyPr/>
          <a:lstStyle/>
          <a:p>
            <a:fld id="{F26854EF-8C27-4D76-B755-1794355016F8}"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endParaRPr lang="en-US" dirty="0"/>
          </a:p>
        </p:txBody>
      </p:sp>
      <p:sp>
        <p:nvSpPr>
          <p:cNvPr id="4" name="Slide Number Placeholder 3"/>
          <p:cNvSpPr>
            <a:spLocks noGrp="1"/>
          </p:cNvSpPr>
          <p:nvPr>
            <p:ph type="sldNum" sz="quarter" idx="5"/>
          </p:nvPr>
        </p:nvSpPr>
        <p:spPr/>
        <p:txBody>
          <a:bodyPr/>
          <a:lstStyle/>
          <a:p>
            <a:fld id="{F26854EF-8C27-4D76-B755-1794355016F8}"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A picture containing painting, drawing, fruit, child art&#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51102" y="1214926"/>
            <a:ext cx="6504996" cy="48345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p:cNvSpPr/>
          <p:nvPr/>
        </p:nvSpPr>
        <p:spPr>
          <a:xfrm>
            <a:off x="3124200" y="579120"/>
            <a:ext cx="7221995" cy="4511040"/>
          </a:xfrm>
          <a:prstGeom prst="roundRect">
            <a:avLst/>
          </a:prstGeom>
          <a:solidFill>
            <a:schemeClr val="bg1">
              <a:alpha val="7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sp>
        <p:nvSpPr>
          <p:cNvPr id="18" name="TextBox 3"/>
          <p:cNvSpPr txBox="1"/>
          <p:nvPr/>
        </p:nvSpPr>
        <p:spPr>
          <a:xfrm>
            <a:off x="3922515" y="663730"/>
            <a:ext cx="5748007" cy="584775"/>
          </a:xfrm>
          <a:prstGeom prst="rect">
            <a:avLst/>
          </a:prstGeom>
          <a:noFill/>
        </p:spPr>
        <p:txBody>
          <a:bodyPr wrap="square" rtlCol="0">
            <a:spAutoFit/>
          </a:bodyPr>
          <a:lstStyle/>
          <a:p>
            <a:pPr algn="ctr"/>
            <a:r>
              <a:rPr lang="en-US" sz="3200" b="1" dirty="0" err="1"/>
              <a:t>Thứ</a:t>
            </a:r>
            <a:r>
              <a:rPr lang="en-US" sz="3200" b="1" dirty="0"/>
              <a:t> … </a:t>
            </a:r>
            <a:r>
              <a:rPr lang="en-US" sz="3200" b="1" dirty="0" err="1"/>
              <a:t>ngày</a:t>
            </a:r>
            <a:r>
              <a:rPr lang="en-US" sz="3200" b="1" dirty="0"/>
              <a:t> … </a:t>
            </a:r>
            <a:r>
              <a:rPr lang="en-US" sz="3200" b="1" dirty="0" err="1"/>
              <a:t>tháng</a:t>
            </a:r>
            <a:r>
              <a:rPr lang="en-US" sz="3200" b="1" dirty="0"/>
              <a:t> … </a:t>
            </a:r>
            <a:r>
              <a:rPr lang="en-US" sz="3200" b="1" dirty="0" err="1"/>
              <a:t>năm</a:t>
            </a:r>
            <a:r>
              <a:rPr lang="en-US" sz="3200" b="1" dirty="0"/>
              <a:t> …</a:t>
            </a:r>
            <a:endParaRPr lang="en-US" sz="3200" b="1" dirty="0"/>
          </a:p>
        </p:txBody>
      </p:sp>
      <p:pic>
        <p:nvPicPr>
          <p:cNvPr id="2" name="Picture 1"/>
          <p:cNvPicPr>
            <a:picLocks noChangeAspect="1"/>
          </p:cNvPicPr>
          <p:nvPr/>
        </p:nvPicPr>
        <p:blipFill>
          <a:blip r:embed="rId1"/>
          <a:stretch>
            <a:fillRect/>
          </a:stretch>
        </p:blipFill>
        <p:spPr>
          <a:xfrm>
            <a:off x="5328802" y="1197826"/>
            <a:ext cx="2712955" cy="865707"/>
          </a:xfrm>
          <a:prstGeom prst="rect">
            <a:avLst/>
          </a:prstGeom>
        </p:spPr>
      </p:pic>
      <p:pic>
        <p:nvPicPr>
          <p:cNvPr id="3" name="Picture 2"/>
          <p:cNvPicPr>
            <a:picLocks noChangeAspect="1"/>
          </p:cNvPicPr>
          <p:nvPr/>
        </p:nvPicPr>
        <p:blipFill>
          <a:blip r:embed="rId2"/>
          <a:stretch>
            <a:fillRect/>
          </a:stretch>
        </p:blipFill>
        <p:spPr>
          <a:xfrm rot="611490">
            <a:off x="4665320" y="1879517"/>
            <a:ext cx="3511600" cy="1920406"/>
          </a:xfrm>
          <a:prstGeom prst="rect">
            <a:avLst/>
          </a:prstGeom>
        </p:spPr>
      </p:pic>
      <p:pic>
        <p:nvPicPr>
          <p:cNvPr id="4" name="Picture 3"/>
          <p:cNvPicPr>
            <a:picLocks noChangeAspect="1"/>
          </p:cNvPicPr>
          <p:nvPr/>
        </p:nvPicPr>
        <p:blipFill>
          <a:blip r:embed="rId3"/>
          <a:stretch>
            <a:fillRect/>
          </a:stretch>
        </p:blipFill>
        <p:spPr>
          <a:xfrm>
            <a:off x="3505200" y="2966443"/>
            <a:ext cx="6290405" cy="222210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een and red text on a black background&#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31128" y="766829"/>
            <a:ext cx="7193903" cy="579170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ainting, drawing, fruit, child ar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152400" y="914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p:cNvGrpSpPr/>
          <p:nvPr/>
        </p:nvGrpSpPr>
        <p:grpSpPr>
          <a:xfrm>
            <a:off x="3379514" y="123375"/>
            <a:ext cx="4969828" cy="1052282"/>
            <a:chOff x="457789" y="2120323"/>
            <a:chExt cx="6162594" cy="1065823"/>
          </a:xfrm>
        </p:grpSpPr>
        <p:sp>
          <p:nvSpPr>
            <p:cNvPr id="8" name="Freeform 3"/>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9" name="TextBox 8"/>
            <p:cNvSpPr txBox="1"/>
            <p:nvPr/>
          </p:nvSpPr>
          <p:spPr>
            <a:xfrm>
              <a:off x="509450" y="2120323"/>
              <a:ext cx="6097870" cy="228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4000" b="1" dirty="0">
                  <a:solidFill>
                    <a:srgbClr val="FF0000"/>
                  </a:solidFill>
                  <a:latin typeface="Cambria" panose="02040503050406030204" pitchFamily="18" charset="0"/>
                  <a:ea typeface="Cambria" panose="02040503050406030204" pitchFamily="18" charset="0"/>
                </a:rPr>
                <a:t>1. </a:t>
              </a:r>
              <a:r>
                <a:rPr lang="en-US" sz="4000" b="1" dirty="0" err="1">
                  <a:solidFill>
                    <a:srgbClr val="FF0000"/>
                  </a:solidFill>
                  <a:latin typeface="Cambria" panose="02040503050406030204" pitchFamily="18" charset="0"/>
                  <a:ea typeface="Cambria" panose="02040503050406030204" pitchFamily="18" charset="0"/>
                </a:rPr>
                <a:t>Thử</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tài</a:t>
              </a:r>
              <a:r>
                <a:rPr lang="en-US" sz="4000" b="1" dirty="0">
                  <a:solidFill>
                    <a:srgbClr val="FF0000"/>
                  </a:solidFill>
                  <a:latin typeface="Cambria" panose="02040503050406030204" pitchFamily="18" charset="0"/>
                  <a:ea typeface="Cambria" panose="02040503050406030204" pitchFamily="18" charset="0"/>
                </a:rPr>
                <a:t> chi </a:t>
              </a:r>
              <a:r>
                <a:rPr lang="en-US" sz="4000" b="1" dirty="0" err="1">
                  <a:solidFill>
                    <a:srgbClr val="FF0000"/>
                  </a:solidFill>
                  <a:latin typeface="Cambria" panose="02040503050406030204" pitchFamily="18" charset="0"/>
                  <a:ea typeface="Cambria" panose="02040503050406030204" pitchFamily="18" charset="0"/>
                </a:rPr>
                <a:t>tiêu</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3" name="TextBox 2"/>
          <p:cNvSpPr txBox="1"/>
          <p:nvPr/>
        </p:nvSpPr>
        <p:spPr>
          <a:xfrm>
            <a:off x="653143" y="1219200"/>
            <a:ext cx="10678886"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Bố mẹ đưa cho em 100 000 đồng để đi chợ mua thức ăn cho một bữa cơm gia đình bốn người. Hãy căn cứ vào số tiền, nhu cầu dinh dưỡng, số lượng thành viên trong gia đình và giá cả thực phẩm để lên thực đơn các loại thực phẩm cần mua theo gợi ý sau:</a:t>
            </a:r>
            <a:endParaRPr lang="en-US" sz="2800" dirty="0">
              <a:latin typeface="Cambria" panose="02040503050406030204" pitchFamily="18" charset="0"/>
              <a:ea typeface="Cambria" panose="02040503050406030204" pitchFamily="18" charset="0"/>
            </a:endParaRPr>
          </a:p>
        </p:txBody>
      </p:sp>
      <p:graphicFrame>
        <p:nvGraphicFramePr>
          <p:cNvPr id="4" name="Table 3"/>
          <p:cNvGraphicFramePr>
            <a:graphicFrameLocks noGrp="1"/>
          </p:cNvGraphicFramePr>
          <p:nvPr/>
        </p:nvGraphicFramePr>
        <p:xfrm>
          <a:off x="1302657" y="3408436"/>
          <a:ext cx="9104088" cy="2219478"/>
        </p:xfrm>
        <a:graphic>
          <a:graphicData uri="http://schemas.openxmlformats.org/drawingml/2006/table">
            <a:tbl>
              <a:tblPr firstRow="1" bandRow="1">
                <a:tableStyleId>{93296810-A885-4BE3-A3E7-6D5BEEA58F35}</a:tableStyleId>
              </a:tblPr>
              <a:tblGrid>
                <a:gridCol w="2276022"/>
                <a:gridCol w="2276022"/>
                <a:gridCol w="2276022"/>
                <a:gridCol w="2276022"/>
              </a:tblGrid>
              <a:tr h="739826">
                <a:tc>
                  <a:txBody>
                    <a:bodyPr/>
                    <a:lstStyle/>
                    <a:p>
                      <a:pPr algn="ctr"/>
                      <a:r>
                        <a:rPr lang="en-US" sz="3200" dirty="0" err="1"/>
                        <a:t>Loại</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Số</a:t>
                      </a:r>
                      <a:r>
                        <a:rPr lang="en-US" sz="3200" dirty="0"/>
                        <a:t> </a:t>
                      </a:r>
                      <a:r>
                        <a:rPr lang="en-US" sz="3200" dirty="0" err="1"/>
                        <a:t>lượng</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Giá</a:t>
                      </a:r>
                      <a:r>
                        <a:rPr lang="en-US" sz="3200" dirty="0"/>
                        <a:t> </a:t>
                      </a:r>
                      <a:r>
                        <a:rPr lang="en-US" sz="3200" dirty="0" err="1"/>
                        <a:t>cả</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Tổng</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982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982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ainting, drawing, fruit, child ar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152400" y="914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nvGraphicFramePr>
        <p:xfrm>
          <a:off x="478970" y="936171"/>
          <a:ext cx="11255830" cy="3976100"/>
        </p:xfrm>
        <a:graphic>
          <a:graphicData uri="http://schemas.openxmlformats.org/drawingml/2006/table">
            <a:tbl>
              <a:tblPr/>
              <a:tblGrid>
                <a:gridCol w="2105646"/>
                <a:gridCol w="2535593"/>
                <a:gridCol w="3549830"/>
                <a:gridCol w="3064761"/>
              </a:tblGrid>
              <a:tr h="750185">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Loại</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Số lượng</a:t>
                      </a:r>
                      <a:endParaRPr lang="vi-VN"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Giá</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cả</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Tổng</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750185">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Rau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2 </a:t>
                      </a:r>
                      <a:r>
                        <a:rPr lang="en-US" sz="3200" dirty="0" err="1">
                          <a:solidFill>
                            <a:srgbClr val="000000"/>
                          </a:solidFill>
                          <a:effectLst/>
                          <a:latin typeface="Cambria" panose="02040503050406030204" pitchFamily="18" charset="0"/>
                          <a:ea typeface="Cambria" panose="02040503050406030204" pitchFamily="18" charset="0"/>
                        </a:rPr>
                        <a:t>bó</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5.000VNĐ/ bó</a:t>
                      </a:r>
                      <a:endParaRPr lang="en-US" sz="32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10.000VNĐ</a:t>
                      </a:r>
                      <a:endParaRPr lang="en-US" sz="32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0185">
                <a:tc>
                  <a:txBody>
                    <a:bodyPr/>
                    <a:lstStyle/>
                    <a:p>
                      <a:pPr algn="ctr"/>
                      <a:r>
                        <a:rPr lang="en-US" sz="3200">
                          <a:solidFill>
                            <a:srgbClr val="000000"/>
                          </a:solidFill>
                          <a:effectLst/>
                          <a:latin typeface="Cambria" panose="02040503050406030204" pitchFamily="18" charset="0"/>
                          <a:ea typeface="Cambria" panose="02040503050406030204" pitchFamily="18" charset="0"/>
                        </a:rPr>
                        <a:t>Thịt</a:t>
                      </a:r>
                      <a:endParaRPr lang="en-US" sz="32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5 lạng</a:t>
                      </a:r>
                      <a:endParaRPr lang="en-US" sz="32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10.000VNĐ</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50.0000VNĐ</a:t>
                      </a:r>
                      <a:endParaRPr lang="en-US" sz="32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0185">
                <a:tc>
                  <a:txBody>
                    <a:bodyPr/>
                    <a:lstStyle/>
                    <a:p>
                      <a:pPr algn="ctr"/>
                      <a:r>
                        <a:rPr lang="en-US" sz="3200">
                          <a:solidFill>
                            <a:srgbClr val="000000"/>
                          </a:solidFill>
                          <a:effectLst/>
                          <a:latin typeface="Cambria" panose="02040503050406030204" pitchFamily="18" charset="0"/>
                          <a:ea typeface="Cambria" panose="02040503050406030204" pitchFamily="18" charset="0"/>
                        </a:rPr>
                        <a:t>Đậu</a:t>
                      </a:r>
                      <a:endParaRPr lang="en-US" sz="32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4 miếng</a:t>
                      </a:r>
                      <a:endParaRPr lang="en-US" sz="32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3.000VNĐ/miếng</a:t>
                      </a:r>
                      <a:endParaRPr lang="en-US" sz="32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12.000VNĐ</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0185">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Tổng</a:t>
                      </a:r>
                      <a:r>
                        <a:rPr lang="en-US" sz="3200" dirty="0">
                          <a:solidFill>
                            <a:srgbClr val="000000"/>
                          </a:solidFill>
                          <a:effectLst/>
                          <a:latin typeface="Cambria" panose="02040503050406030204" pitchFamily="18" charset="0"/>
                          <a:ea typeface="Cambria" panose="02040503050406030204" pitchFamily="18" charset="0"/>
                        </a:rPr>
                        <a:t>: 72.000VNĐ</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ainting, drawing, fruit, child ar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152400" y="914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p:cNvGrpSpPr/>
          <p:nvPr/>
        </p:nvGrpSpPr>
        <p:grpSpPr>
          <a:xfrm>
            <a:off x="2231572" y="330204"/>
            <a:ext cx="7717971" cy="1425247"/>
            <a:chOff x="457789" y="2120323"/>
            <a:chExt cx="6162594" cy="1065823"/>
          </a:xfrm>
        </p:grpSpPr>
        <p:sp>
          <p:nvSpPr>
            <p:cNvPr id="8" name="Freeform 3"/>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9" name="TextBox 8"/>
            <p:cNvSpPr txBox="1"/>
            <p:nvPr/>
          </p:nvSpPr>
          <p:spPr>
            <a:xfrm>
              <a:off x="509450" y="2120323"/>
              <a:ext cx="6097870" cy="9896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Em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lập</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bảng</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theo</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dõi</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chi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tiêu</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cá</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nhân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theo</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gợi</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10" name="Picture 9"/>
          <p:cNvPicPr>
            <a:picLocks noChangeAspect="1"/>
          </p:cNvPicPr>
          <p:nvPr/>
        </p:nvPicPr>
        <p:blipFill>
          <a:blip r:embed="rId2"/>
          <a:stretch>
            <a:fillRect/>
          </a:stretch>
        </p:blipFill>
        <p:spPr>
          <a:xfrm>
            <a:off x="326571" y="2306933"/>
            <a:ext cx="11379654" cy="17507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ainting, drawing, fruit, child ar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152400" y="914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2"/>
          <a:stretch>
            <a:fillRect/>
          </a:stretch>
        </p:blipFill>
        <p:spPr>
          <a:xfrm>
            <a:off x="1212564" y="892629"/>
            <a:ext cx="9153357" cy="448083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0" y="560280"/>
            <a:ext cx="10723793" cy="4182218"/>
          </a:xfrm>
          <a:prstGeom prst="rect">
            <a:avLst/>
          </a:prstGeom>
        </p:spPr>
      </p:pic>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496</Words>
  <Application>WPS Slides</Application>
  <PresentationFormat>Widescreen</PresentationFormat>
  <Paragraphs>50</Paragraphs>
  <Slides>8</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vt:i4>
      </vt:variant>
    </vt:vector>
  </HeadingPairs>
  <TitlesOfParts>
    <vt:vector size="17" baseType="lpstr">
      <vt:lpstr>Arial</vt:lpstr>
      <vt:lpstr>SimSun</vt:lpstr>
      <vt:lpstr>Wingdings</vt:lpstr>
      <vt:lpstr>Calibri</vt:lpstr>
      <vt:lpstr>Cambria</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dc:creator>
  <dc:description>9Slide.vn</dc:description>
  <dc:subject>9Slide.vn</dc:subject>
  <cp:category>9Slide.vn</cp:category>
  <cp:lastModifiedBy>Bích Đào Cao Thị</cp:lastModifiedBy>
  <cp:revision>56</cp:revision>
  <dcterms:created xsi:type="dcterms:W3CDTF">2023-06-25T08:24:00Z</dcterms:created>
  <dcterms:modified xsi:type="dcterms:W3CDTF">2025-05-14T05:08:11Z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718679CC445F45FFA0FB62A20F113BB3_12</vt:lpwstr>
  </property>
  <property fmtid="{D5CDD505-2E9C-101B-9397-08002B2CF9AE}" pid="3" name="KSOProductBuildVer">
    <vt:lpwstr>1033-12.2.0.20795</vt:lpwstr>
  </property>
</Properties>
</file>