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9.svg" ContentType="image/svg+xml"/>
  <Override PartName="/ppt/media/image27.svg" ContentType="image/svg+xml"/>
  <Override PartName="/ppt/media/image3.svg" ContentType="image/svg+xml"/>
  <Override PartName="/ppt/media/image3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701" r:id="rId6"/>
    <p:sldMasterId id="2147483718" r:id="rId7"/>
  </p:sldMasterIdLst>
  <p:notesMasterIdLst>
    <p:notesMasterId r:id="rId20"/>
  </p:notesMasterIdLst>
  <p:sldIdLst>
    <p:sldId id="299" r:id="rId8"/>
    <p:sldId id="300" r:id="rId9"/>
    <p:sldId id="265" r:id="rId10"/>
    <p:sldId id="520" r:id="rId11"/>
    <p:sldId id="521" r:id="rId12"/>
    <p:sldId id="522" r:id="rId13"/>
    <p:sldId id="286" r:id="rId14"/>
    <p:sldId id="523" r:id="rId15"/>
    <p:sldId id="524" r:id="rId16"/>
    <p:sldId id="333" r:id="rId17"/>
    <p:sldId id="526" r:id="rId18"/>
    <p:sldId id="331" r:id="rId19"/>
    <p:sldId id="525" r:id="rId21"/>
    <p:sldId id="41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a:srgbClr val="99FF99"/>
    <a:srgbClr val="99FFCC"/>
    <a:srgbClr val="FABDD5"/>
    <a:srgbClr val="00FFFF"/>
    <a:srgbClr val="FF8391"/>
    <a:srgbClr val="00FF99"/>
    <a:srgbClr val="F1008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60" d="100"/>
          <a:sy n="60" d="100"/>
        </p:scale>
        <p:origin x="9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83AD2-CD00-4048-9D8C-6058D8820D7E}"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88640-6435-4228-A9D8-5D6DC96A9211}"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8"/>
        <p:cNvGrpSpPr/>
        <p:nvPr/>
      </p:nvGrpSpPr>
      <p:grpSpPr>
        <a:xfrm>
          <a:off x="0" y="0"/>
          <a:ext cx="0" cy="0"/>
          <a:chOff x="0" y="0"/>
          <a:chExt cx="0" cy="0"/>
        </a:xfrm>
      </p:grpSpPr>
      <p:sp>
        <p:nvSpPr>
          <p:cNvPr id="1549" name="Google Shape;1549;g1141aa6e17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1141aa6e17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D6DFAAE-A888-445D-8B84-CA7ABB1D50B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D6DFAAE-A888-445D-8B84-CA7ABB1D50B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D6DFAAE-A888-445D-8B84-CA7ABB1D50B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3E79494-2F2B-4BB9-92B1-4D10B79F576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63E79494-2F2B-4BB9-92B1-4D10B79F576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E79494-2F2B-4BB9-92B1-4D10B79F576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63E79494-2F2B-4BB9-92B1-4D10B79F576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63E79494-2F2B-4BB9-92B1-4D10B79F576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3E79494-2F2B-4BB9-92B1-4D10B79F576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79494-2F2B-4BB9-92B1-4D10B79F576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E79494-2F2B-4BB9-92B1-4D10B79F576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E79494-2F2B-4BB9-92B1-4D10B79F576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63E79494-2F2B-4BB9-92B1-4D10B79F576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63E79494-2F2B-4BB9-92B1-4D10B79F576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D35A7B0-6168-4D0E-B8D4-9506A5403F48}" type="slidenum">
              <a:rPr lang="vi-VN" smtClean="0"/>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D6DFAAE-A888-445D-8B84-CA7ABB1D50BF}"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75F4F3-97BF-425F-86F7-2D4B286B4933}"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A61386-6BAD-47E0-AD34-EC78418C17F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5"/>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sp>
        <p:nvSpPr>
          <p:cNvPr id="137" name="Google Shape;137;p8"/>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38;p8"/>
          <p:cNvSpPr txBox="1">
            <a:spLocks noGrp="1"/>
          </p:cNvSpPr>
          <p:nvPr>
            <p:ph type="title"/>
          </p:nvPr>
        </p:nvSpPr>
        <p:spPr>
          <a:xfrm>
            <a:off x="2326200" y="1403600"/>
            <a:ext cx="7539600" cy="405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746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139" name="Google Shape;139;p8"/>
          <p:cNvGrpSpPr/>
          <p:nvPr/>
        </p:nvGrpSpPr>
        <p:grpSpPr>
          <a:xfrm>
            <a:off x="386295" y="361171"/>
            <a:ext cx="11151472" cy="6104555"/>
            <a:chOff x="289721" y="270878"/>
            <a:chExt cx="8363604" cy="4578416"/>
          </a:xfrm>
        </p:grpSpPr>
        <p:grpSp>
          <p:nvGrpSpPr>
            <p:cNvPr id="140" name="Google Shape;140;p8"/>
            <p:cNvGrpSpPr/>
            <p:nvPr/>
          </p:nvGrpSpPr>
          <p:grpSpPr>
            <a:xfrm rot="-1987557">
              <a:off x="425974" y="351153"/>
              <a:ext cx="484992" cy="642897"/>
              <a:chOff x="477400" y="383100"/>
              <a:chExt cx="484975" cy="642875"/>
            </a:xfrm>
          </p:grpSpPr>
          <p:sp>
            <p:nvSpPr>
              <p:cNvPr id="141" name="Google Shape;141;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42;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3" name="Google Shape;143;p8"/>
            <p:cNvGrpSpPr/>
            <p:nvPr/>
          </p:nvGrpSpPr>
          <p:grpSpPr>
            <a:xfrm>
              <a:off x="8208450" y="458063"/>
              <a:ext cx="444875" cy="545100"/>
              <a:chOff x="8331913" y="266838"/>
              <a:chExt cx="444875" cy="545100"/>
            </a:xfrm>
          </p:grpSpPr>
          <p:sp>
            <p:nvSpPr>
              <p:cNvPr id="144" name="Google Shape;144;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45;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6" name="Google Shape;146;p8"/>
            <p:cNvSpPr/>
            <p:nvPr/>
          </p:nvSpPr>
          <p:spPr>
            <a:xfrm>
              <a:off x="5224200" y="37233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47;p8"/>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48;p8"/>
            <p:cNvSpPr/>
            <p:nvPr/>
          </p:nvSpPr>
          <p:spPr>
            <a:xfrm rot="5047582">
              <a:off x="455496" y="1995897"/>
              <a:ext cx="358995" cy="408677"/>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49" name="Google Shape;149;p8"/>
            <p:cNvGrpSpPr/>
            <p:nvPr/>
          </p:nvGrpSpPr>
          <p:grpSpPr>
            <a:xfrm rot="-6152559">
              <a:off x="6180365" y="4542433"/>
              <a:ext cx="280060" cy="279622"/>
              <a:chOff x="1527250" y="3032100"/>
              <a:chExt cx="239825" cy="239450"/>
            </a:xfrm>
          </p:grpSpPr>
          <p:sp>
            <p:nvSpPr>
              <p:cNvPr id="150" name="Google Shape;150;p8"/>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51;p8"/>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52;p8"/>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5">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0"/>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grpSp>
        <p:nvGrpSpPr>
          <p:cNvPr id="183" name="Google Shape;183;p11"/>
          <p:cNvGrpSpPr/>
          <p:nvPr/>
        </p:nvGrpSpPr>
        <p:grpSpPr>
          <a:xfrm>
            <a:off x="445795"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9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8D6DFAAE-A888-445D-8B84-CA7ABB1D50BF}"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matchingName="Title only 3">
  <p:cSld name="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8D6DFAAE-A888-445D-8B84-CA7ABB1D50BF}"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5"/>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sp>
        <p:nvSpPr>
          <p:cNvPr id="137" name="Google Shape;137;p8"/>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38;p8"/>
          <p:cNvSpPr txBox="1">
            <a:spLocks noGrp="1"/>
          </p:cNvSpPr>
          <p:nvPr>
            <p:ph type="title"/>
          </p:nvPr>
        </p:nvSpPr>
        <p:spPr>
          <a:xfrm>
            <a:off x="2326200" y="1403600"/>
            <a:ext cx="7539600" cy="405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746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139" name="Google Shape;139;p8"/>
          <p:cNvGrpSpPr/>
          <p:nvPr/>
        </p:nvGrpSpPr>
        <p:grpSpPr>
          <a:xfrm>
            <a:off x="386295" y="361171"/>
            <a:ext cx="11151472" cy="6104555"/>
            <a:chOff x="289721" y="270878"/>
            <a:chExt cx="8363604" cy="4578416"/>
          </a:xfrm>
        </p:grpSpPr>
        <p:grpSp>
          <p:nvGrpSpPr>
            <p:cNvPr id="140" name="Google Shape;140;p8"/>
            <p:cNvGrpSpPr/>
            <p:nvPr/>
          </p:nvGrpSpPr>
          <p:grpSpPr>
            <a:xfrm rot="-1987557">
              <a:off x="425974" y="351153"/>
              <a:ext cx="484992" cy="642897"/>
              <a:chOff x="477400" y="383100"/>
              <a:chExt cx="484975" cy="642875"/>
            </a:xfrm>
          </p:grpSpPr>
          <p:sp>
            <p:nvSpPr>
              <p:cNvPr id="141" name="Google Shape;141;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42;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3" name="Google Shape;143;p8"/>
            <p:cNvGrpSpPr/>
            <p:nvPr/>
          </p:nvGrpSpPr>
          <p:grpSpPr>
            <a:xfrm>
              <a:off x="8208450" y="458063"/>
              <a:ext cx="444875" cy="545100"/>
              <a:chOff x="8331913" y="266838"/>
              <a:chExt cx="444875" cy="545100"/>
            </a:xfrm>
          </p:grpSpPr>
          <p:sp>
            <p:nvSpPr>
              <p:cNvPr id="144" name="Google Shape;144;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45;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6" name="Google Shape;146;p8"/>
            <p:cNvSpPr/>
            <p:nvPr/>
          </p:nvSpPr>
          <p:spPr>
            <a:xfrm>
              <a:off x="5224200" y="37233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47;p8"/>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48;p8"/>
            <p:cNvSpPr/>
            <p:nvPr/>
          </p:nvSpPr>
          <p:spPr>
            <a:xfrm rot="5047582">
              <a:off x="455496" y="1995897"/>
              <a:ext cx="358995" cy="408677"/>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49" name="Google Shape;149;p8"/>
            <p:cNvGrpSpPr/>
            <p:nvPr/>
          </p:nvGrpSpPr>
          <p:grpSpPr>
            <a:xfrm rot="-6152559">
              <a:off x="6180365" y="4542433"/>
              <a:ext cx="280060" cy="279622"/>
              <a:chOff x="1527250" y="3032100"/>
              <a:chExt cx="239825" cy="239450"/>
            </a:xfrm>
          </p:grpSpPr>
          <p:sp>
            <p:nvSpPr>
              <p:cNvPr id="150" name="Google Shape;150;p8"/>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51;p8"/>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52;p8"/>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5">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0"/>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grpSp>
        <p:nvGrpSpPr>
          <p:cNvPr id="183" name="Google Shape;183;p11"/>
          <p:cNvGrpSpPr/>
          <p:nvPr/>
        </p:nvGrpSpPr>
        <p:grpSpPr>
          <a:xfrm>
            <a:off x="445795"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9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matchingName="Title only 3">
  <p:cSld name="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D6DFAAE-A888-445D-8B84-CA7ABB1D50BF}"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5"/>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sp>
        <p:nvSpPr>
          <p:cNvPr id="137" name="Google Shape;137;p8"/>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38;p8"/>
          <p:cNvSpPr txBox="1">
            <a:spLocks noGrp="1"/>
          </p:cNvSpPr>
          <p:nvPr>
            <p:ph type="title"/>
          </p:nvPr>
        </p:nvSpPr>
        <p:spPr>
          <a:xfrm>
            <a:off x="2326200" y="1403600"/>
            <a:ext cx="7539600" cy="405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746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139" name="Google Shape;139;p8"/>
          <p:cNvGrpSpPr/>
          <p:nvPr/>
        </p:nvGrpSpPr>
        <p:grpSpPr>
          <a:xfrm>
            <a:off x="386295" y="361171"/>
            <a:ext cx="11151472" cy="6104555"/>
            <a:chOff x="289721" y="270878"/>
            <a:chExt cx="8363604" cy="4578416"/>
          </a:xfrm>
        </p:grpSpPr>
        <p:grpSp>
          <p:nvGrpSpPr>
            <p:cNvPr id="140" name="Google Shape;140;p8"/>
            <p:cNvGrpSpPr/>
            <p:nvPr/>
          </p:nvGrpSpPr>
          <p:grpSpPr>
            <a:xfrm rot="-1987557">
              <a:off x="425974" y="351153"/>
              <a:ext cx="484992" cy="642897"/>
              <a:chOff x="477400" y="383100"/>
              <a:chExt cx="484975" cy="642875"/>
            </a:xfrm>
          </p:grpSpPr>
          <p:sp>
            <p:nvSpPr>
              <p:cNvPr id="141" name="Google Shape;141;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42;p8"/>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3" name="Google Shape;143;p8"/>
            <p:cNvGrpSpPr/>
            <p:nvPr/>
          </p:nvGrpSpPr>
          <p:grpSpPr>
            <a:xfrm>
              <a:off x="8208450" y="458063"/>
              <a:ext cx="444875" cy="545100"/>
              <a:chOff x="8331913" y="266838"/>
              <a:chExt cx="444875" cy="545100"/>
            </a:xfrm>
          </p:grpSpPr>
          <p:sp>
            <p:nvSpPr>
              <p:cNvPr id="144" name="Google Shape;144;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45;p8"/>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6" name="Google Shape;146;p8"/>
            <p:cNvSpPr/>
            <p:nvPr/>
          </p:nvSpPr>
          <p:spPr>
            <a:xfrm>
              <a:off x="5224200" y="37233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47;p8"/>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48;p8"/>
            <p:cNvSpPr/>
            <p:nvPr/>
          </p:nvSpPr>
          <p:spPr>
            <a:xfrm rot="5047582">
              <a:off x="455496" y="1995897"/>
              <a:ext cx="358995" cy="408677"/>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49" name="Google Shape;149;p8"/>
            <p:cNvGrpSpPr/>
            <p:nvPr/>
          </p:nvGrpSpPr>
          <p:grpSpPr>
            <a:xfrm rot="-6152559">
              <a:off x="6180365" y="4542433"/>
              <a:ext cx="280060" cy="279622"/>
              <a:chOff x="1527250" y="3032100"/>
              <a:chExt cx="239825" cy="239450"/>
            </a:xfrm>
          </p:grpSpPr>
          <p:sp>
            <p:nvSpPr>
              <p:cNvPr id="150" name="Google Shape;150;p8"/>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51;p8"/>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52;p8"/>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DFAAE-A888-445D-8B84-CA7ABB1D50BF}"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9"/>
        <p:cNvGrpSpPr/>
        <p:nvPr/>
      </p:nvGrpSpPr>
      <p:grpSpPr>
        <a:xfrm>
          <a:off x="0" y="0"/>
          <a:ext cx="0" cy="0"/>
          <a:chOff x="0" y="0"/>
          <a:chExt cx="0" cy="0"/>
        </a:xfrm>
      </p:grpSpPr>
      <p:sp>
        <p:nvSpPr>
          <p:cNvPr id="180" name="Google Shape;180;p11"/>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81;p11"/>
          <p:cNvSpPr txBox="1">
            <a:spLocks noGrp="1"/>
          </p:cNvSpPr>
          <p:nvPr>
            <p:ph type="title" hasCustomPrompt="1"/>
          </p:nvPr>
        </p:nvSpPr>
        <p:spPr>
          <a:xfrm>
            <a:off x="1712000" y="1697400"/>
            <a:ext cx="87680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5">
                <a:solidFill>
                  <a:schemeClr val="accen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2" name="Google Shape;182;p11"/>
          <p:cNvSpPr txBox="1">
            <a:spLocks noGrp="1"/>
          </p:cNvSpPr>
          <p:nvPr>
            <p:ph type="subTitle" idx="1"/>
          </p:nvPr>
        </p:nvSpPr>
        <p:spPr>
          <a:xfrm>
            <a:off x="1712000" y="44978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0"/>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grpSp>
        <p:nvGrpSpPr>
          <p:cNvPr id="183" name="Google Shape;183;p11"/>
          <p:cNvGrpSpPr/>
          <p:nvPr/>
        </p:nvGrpSpPr>
        <p:grpSpPr>
          <a:xfrm>
            <a:off x="445795" y="390287"/>
            <a:ext cx="10994699" cy="6075440"/>
            <a:chOff x="334346" y="292715"/>
            <a:chExt cx="8246024" cy="4556580"/>
          </a:xfrm>
        </p:grpSpPr>
        <p:grpSp>
          <p:nvGrpSpPr>
            <p:cNvPr id="184" name="Google Shape;184;p11"/>
            <p:cNvGrpSpPr/>
            <p:nvPr/>
          </p:nvGrpSpPr>
          <p:grpSpPr>
            <a:xfrm rot="-1987557">
              <a:off x="470599" y="4073328"/>
              <a:ext cx="484992" cy="642897"/>
              <a:chOff x="477400" y="383100"/>
              <a:chExt cx="484975" cy="642875"/>
            </a:xfrm>
          </p:grpSpPr>
          <p:sp>
            <p:nvSpPr>
              <p:cNvPr id="185" name="Google Shape;185;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86;p11"/>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7" name="Google Shape;187;p11"/>
            <p:cNvGrpSpPr/>
            <p:nvPr/>
          </p:nvGrpSpPr>
          <p:grpSpPr>
            <a:xfrm rot="1324746">
              <a:off x="8049340" y="356342"/>
              <a:ext cx="444891" cy="545120"/>
              <a:chOff x="8331913" y="266838"/>
              <a:chExt cx="444875" cy="545100"/>
            </a:xfrm>
          </p:grpSpPr>
          <p:sp>
            <p:nvSpPr>
              <p:cNvPr id="188" name="Google Shape;188;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89;p11"/>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90" name="Google Shape;190;p11"/>
            <p:cNvSpPr/>
            <p:nvPr/>
          </p:nvSpPr>
          <p:spPr>
            <a:xfrm>
              <a:off x="2438925" y="4515188"/>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1;p11"/>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2;p11"/>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93" name="Google Shape;193;p11"/>
            <p:cNvGrpSpPr/>
            <p:nvPr/>
          </p:nvGrpSpPr>
          <p:grpSpPr>
            <a:xfrm rot="-6152559">
              <a:off x="5931815" y="4542433"/>
              <a:ext cx="280060" cy="279622"/>
              <a:chOff x="1527250" y="3032100"/>
              <a:chExt cx="239825" cy="239450"/>
            </a:xfrm>
          </p:grpSpPr>
          <p:sp>
            <p:nvSpPr>
              <p:cNvPr id="194" name="Google Shape;194;p11"/>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5;p11"/>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6;p11"/>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9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5"/>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5">
                <a:solidFill>
                  <a:schemeClr val="accent1"/>
                </a:solidFill>
              </a:defRPr>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5"/>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matchingName="Title only 3">
  <p:cSld name="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matchingName="Title only 3">
  <p:cSld name="1_Title only 3">
    <p:spTree>
      <p:nvGrpSpPr>
        <p:cNvPr id="1" name="Shape 45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452"/>
        <p:cNvGrpSpPr/>
        <p:nvPr/>
      </p:nvGrpSpPr>
      <p:grpSpPr>
        <a:xfrm>
          <a:off x="0" y="0"/>
          <a:ext cx="0" cy="0"/>
          <a:chOff x="0" y="0"/>
          <a:chExt cx="0" cy="0"/>
        </a:xfrm>
      </p:grpSpPr>
      <p:sp>
        <p:nvSpPr>
          <p:cNvPr id="453" name="Google Shape;453;p24"/>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54" name="Google Shape;454;p24"/>
          <p:cNvGrpSpPr/>
          <p:nvPr/>
        </p:nvGrpSpPr>
        <p:grpSpPr>
          <a:xfrm rot="1518416" flipH="1">
            <a:off x="11329001" y="499205"/>
            <a:ext cx="646683" cy="857232"/>
            <a:chOff x="477400" y="383100"/>
            <a:chExt cx="484975" cy="642875"/>
          </a:xfrm>
        </p:grpSpPr>
        <p:sp>
          <p:nvSpPr>
            <p:cNvPr id="455" name="Google Shape;455;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24"/>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24"/>
          <p:cNvGrpSpPr/>
          <p:nvPr/>
        </p:nvGrpSpPr>
        <p:grpSpPr>
          <a:xfrm flipH="1">
            <a:off x="357633" y="448584"/>
            <a:ext cx="593167" cy="726800"/>
            <a:chOff x="8331913" y="266838"/>
            <a:chExt cx="444875" cy="545100"/>
          </a:xfrm>
        </p:grpSpPr>
        <p:sp>
          <p:nvSpPr>
            <p:cNvPr id="458" name="Google Shape;458;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24"/>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0" name="Google Shape;460;p24"/>
          <p:cNvSpPr/>
          <p:nvPr/>
        </p:nvSpPr>
        <p:spPr>
          <a:xfrm rot="3610759">
            <a:off x="11412997" y="5972120"/>
            <a:ext cx="478671" cy="544913"/>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1" name="Google Shape;461;p24"/>
          <p:cNvGrpSpPr/>
          <p:nvPr/>
        </p:nvGrpSpPr>
        <p:grpSpPr>
          <a:xfrm rot="-1203302">
            <a:off x="314433" y="5856350"/>
            <a:ext cx="565825" cy="564921"/>
            <a:chOff x="1527250" y="3032100"/>
            <a:chExt cx="239825" cy="239450"/>
          </a:xfrm>
        </p:grpSpPr>
        <p:sp>
          <p:nvSpPr>
            <p:cNvPr id="462" name="Google Shape;462;p24"/>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24"/>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24"/>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5" name="Google Shape;465;p24"/>
          <p:cNvSpPr/>
          <p:nvPr/>
        </p:nvSpPr>
        <p:spPr>
          <a:xfrm rot="3763356">
            <a:off x="5612910" y="64109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24"/>
          <p:cNvSpPr/>
          <p:nvPr/>
        </p:nvSpPr>
        <p:spPr>
          <a:xfrm rot="-384016">
            <a:off x="256941" y="2508857"/>
            <a:ext cx="217436" cy="411457"/>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67" name="Google Shape;467;p24"/>
          <p:cNvGrpSpPr/>
          <p:nvPr/>
        </p:nvGrpSpPr>
        <p:grpSpPr>
          <a:xfrm rot="-9636935">
            <a:off x="11595847" y="1927198"/>
            <a:ext cx="255725" cy="405697"/>
            <a:chOff x="7707175" y="1074324"/>
            <a:chExt cx="191796" cy="304277"/>
          </a:xfrm>
        </p:grpSpPr>
        <p:sp>
          <p:nvSpPr>
            <p:cNvPr id="468" name="Google Shape;468;p24"/>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9" name="Google Shape;469;p24"/>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0" name="Google Shape;470;p24"/>
          <p:cNvSpPr/>
          <p:nvPr/>
        </p:nvSpPr>
        <p:spPr>
          <a:xfrm rot="3763356">
            <a:off x="8242577" y="15534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D6DFAAE-A888-445D-8B84-CA7ABB1D50BF}"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D6DFAAE-A888-445D-8B84-CA7ABB1D50BF}"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B95BFD3-B3CC-4722-945A-FB6158714306}"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3.sv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8" Type="http://schemas.openxmlformats.org/officeDocument/2006/relationships/theme" Target="../theme/theme4.xml"/><Relationship Id="rId17" Type="http://schemas.openxmlformats.org/officeDocument/2006/relationships/image" Target="../media/image4.png"/><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8" Type="http://schemas.openxmlformats.org/officeDocument/2006/relationships/theme" Target="../theme/theme5.xml"/><Relationship Id="rId17" Type="http://schemas.openxmlformats.org/officeDocument/2006/relationships/image" Target="../media/image4.png"/><Relationship Id="rId16" Type="http://schemas.openxmlformats.org/officeDocument/2006/relationships/slideLayout" Target="../slideLayouts/slideLayout65.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 Type="http://schemas.openxmlformats.org/officeDocument/2006/relationships/slideLayout" Target="../slideLayouts/slideLayout67.xml"/><Relationship Id="rId18" Type="http://schemas.openxmlformats.org/officeDocument/2006/relationships/theme" Target="../theme/theme6.xml"/><Relationship Id="rId17" Type="http://schemas.openxmlformats.org/officeDocument/2006/relationships/image" Target="../media/image4.png"/><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79494-2F2B-4BB9-92B1-4D10B79F576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5A7B0-6168-4D0E-B8D4-9506A5403F48}"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userDrawn="1"/>
        </p:nvSpPr>
        <p:spPr>
          <a:xfrm>
            <a:off x="0" y="1"/>
            <a:ext cx="12192000" cy="6858000"/>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12"/>
            <a:stretch>
              <a:fillRect l="-83720" t="-2137" r="-136920" b="42"/>
            </a:stretch>
          </a:blipFill>
        </p:spPr>
      </p:sp>
      <p:sp>
        <p:nvSpPr>
          <p:cNvPr id="3" name="Freeform 3"/>
          <p:cNvSpPr/>
          <p:nvPr userDrawn="1"/>
        </p:nvSpPr>
        <p:spPr>
          <a:xfrm>
            <a:off x="0" y="4281580"/>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3">
              <a:extLst>
                <a:ext uri="{96DAC541-7B7A-43D3-8B79-37D633B846F1}">
                  <asvg:svgBlip xmlns:asvg="http://schemas.microsoft.com/office/drawing/2016/SVG/main" r:embed="rId14"/>
                </a:ext>
              </a:extLst>
            </a:blip>
            <a:stretch>
              <a:fillRect l="-1075" r="-2150" b="-7984"/>
            </a:stretch>
          </a:blipFill>
        </p:spPr>
      </p:sp>
      <p:sp>
        <p:nvSpPr>
          <p:cNvPr id="4" name="Freeform 3"/>
          <p:cNvSpPr/>
          <p:nvPr userDrawn="1"/>
        </p:nvSpPr>
        <p:spPr>
          <a:xfrm>
            <a:off x="6096000" y="4281579"/>
            <a:ext cx="6096000" cy="2576420"/>
          </a:xfrm>
          <a:custGeom>
            <a:avLst/>
            <a:gdLst/>
            <a:ahLst/>
            <a:cxnLst/>
            <a:rect l="l" t="t" r="r" b="b"/>
            <a:pathLst>
              <a:path w="8642134" h="3629295">
                <a:moveTo>
                  <a:pt x="0" y="0"/>
                </a:moveTo>
                <a:lnTo>
                  <a:pt x="8642134" y="0"/>
                </a:lnTo>
                <a:lnTo>
                  <a:pt x="8642134" y="3629295"/>
                </a:lnTo>
                <a:lnTo>
                  <a:pt x="0" y="3629295"/>
                </a:lnTo>
                <a:lnTo>
                  <a:pt x="0" y="0"/>
                </a:lnTo>
                <a:close/>
              </a:path>
            </a:pathLst>
          </a:custGeom>
          <a:blipFill>
            <a:blip r:embed="rId13">
              <a:extLst>
                <a:ext uri="{96DAC541-7B7A-43D3-8B79-37D633B846F1}">
                  <asvg:svgBlip xmlns:asvg="http://schemas.microsoft.com/office/drawing/2016/SVG/main" r:embed="rId14"/>
                </a:ext>
              </a:extLst>
            </a:blip>
            <a:stretch>
              <a:fillRect l="-1075" r="-2150" b="-7984"/>
            </a:stretch>
          </a:blipFill>
        </p:spPr>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p:cNvPicPr>
            <a:picLocks noChangeAspect="1"/>
          </p:cNvPicPr>
          <p:nvPr userDrawn="1"/>
        </p:nvPicPr>
        <p:blipFill>
          <a:blip r:embed="rId17"/>
          <a:srcRect t="3792" r="610"/>
          <a:stretch>
            <a:fillRect/>
          </a:stretch>
        </p:blipFill>
        <p:spPr>
          <a:xfrm>
            <a:off x="-47656" y="0"/>
            <a:ext cx="12239656" cy="6857999"/>
          </a:xfrm>
          <a:prstGeom prst="rect">
            <a:avLst/>
          </a:prstGeom>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p:cNvPicPr>
            <a:picLocks noChangeAspect="1"/>
          </p:cNvPicPr>
          <p:nvPr userDrawn="1"/>
        </p:nvPicPr>
        <p:blipFill>
          <a:blip r:embed="rId17"/>
          <a:srcRect t="3792" r="610"/>
          <a:stretch>
            <a:fillRect/>
          </a:stretch>
        </p:blipFill>
        <p:spPr>
          <a:xfrm>
            <a:off x="-47656" y="0"/>
            <a:ext cx="12239656" cy="6857999"/>
          </a:xfrm>
          <a:prstGeom prst="rect">
            <a:avLst/>
          </a:prstGeom>
        </p:spPr>
      </p:pic>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p:cNvPicPr>
            <a:picLocks noChangeAspect="1"/>
          </p:cNvPicPr>
          <p:nvPr userDrawn="1"/>
        </p:nvPicPr>
        <p:blipFill>
          <a:blip r:embed="rId17"/>
          <a:srcRect t="3792" r="610"/>
          <a:stretch>
            <a:fillRect/>
          </a:stretch>
        </p:blipFill>
        <p:spPr>
          <a:xfrm>
            <a:off x="-47656" y="0"/>
            <a:ext cx="12239656" cy="6857999"/>
          </a:xfrm>
          <a:prstGeom prst="rect">
            <a:avLst/>
          </a:prstGeom>
        </p:spPr>
      </p:pic>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image" Target="../media/image32.png"/><Relationship Id="rId4" Type="http://schemas.openxmlformats.org/officeDocument/2006/relationships/image" Target="../media/image38.png"/><Relationship Id="rId3" Type="http://schemas.openxmlformats.org/officeDocument/2006/relationships/image" Target="../media/image37.png"/><Relationship Id="rId2" Type="http://schemas.microsoft.com/office/2007/relationships/hdphoto" Target="../media/image36.wdp"/><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7.xml"/><Relationship Id="rId1"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hdphoto" Target="../media/image25.wdp"/><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hdphoto" Target="../media/image25.wdp"/><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hdphoto" Target="../media/image25.wdp"/><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2.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5.png"/><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5414" y="-101600"/>
            <a:ext cx="12181172" cy="6959600"/>
            <a:chOff x="5414" y="-101600"/>
            <a:chExt cx="12181172" cy="6959600"/>
          </a:xfrm>
        </p:grpSpPr>
        <p:sp>
          <p:nvSpPr>
            <p:cNvPr id="2" name="TextBox 10"/>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3"/>
          <a:stretch>
            <a:fillRect/>
          </a:stretch>
        </p:blipFill>
        <p:spPr>
          <a:xfrm>
            <a:off x="6364227" y="3978236"/>
            <a:ext cx="5591469" cy="2743355"/>
          </a:xfrm>
          <a:prstGeom prst="rect">
            <a:avLst/>
          </a:prstGeom>
        </p:spPr>
      </p:pic>
      <p:pic>
        <p:nvPicPr>
          <p:cNvPr id="10" name="Picture 9"/>
          <p:cNvPicPr>
            <a:picLocks noChangeAspect="1"/>
          </p:cNvPicPr>
          <p:nvPr/>
        </p:nvPicPr>
        <p:blipFill>
          <a:blip r:embed="rId4"/>
          <a:stretch>
            <a:fillRect/>
          </a:stretch>
        </p:blipFill>
        <p:spPr>
          <a:xfrm>
            <a:off x="327227" y="4337302"/>
            <a:ext cx="4717231" cy="2380254"/>
          </a:xfrm>
          <a:prstGeom prst="rect">
            <a:avLst/>
          </a:prstGeom>
        </p:spPr>
      </p:pic>
      <p:pic>
        <p:nvPicPr>
          <p:cNvPr id="5" name="Picture 4"/>
          <p:cNvPicPr>
            <a:picLocks noChangeAspect="1"/>
          </p:cNvPicPr>
          <p:nvPr/>
        </p:nvPicPr>
        <p:blipFill>
          <a:blip r:embed="rId5"/>
          <a:stretch>
            <a:fillRect/>
          </a:stretch>
        </p:blipFill>
        <p:spPr>
          <a:xfrm>
            <a:off x="3828236" y="291992"/>
            <a:ext cx="4450466" cy="1127858"/>
          </a:xfrm>
          <a:prstGeom prst="rect">
            <a:avLst/>
          </a:prstGeom>
        </p:spPr>
      </p:pic>
      <p:pic>
        <p:nvPicPr>
          <p:cNvPr id="6" name="Picture 5"/>
          <p:cNvPicPr>
            <a:picLocks noChangeAspect="1"/>
          </p:cNvPicPr>
          <p:nvPr/>
        </p:nvPicPr>
        <p:blipFill>
          <a:blip r:embed="rId6"/>
          <a:stretch>
            <a:fillRect/>
          </a:stretch>
        </p:blipFill>
        <p:spPr>
          <a:xfrm>
            <a:off x="4591645" y="3689584"/>
            <a:ext cx="3029975" cy="1286367"/>
          </a:xfrm>
          <a:prstGeom prst="rect">
            <a:avLst/>
          </a:prstGeom>
        </p:spPr>
      </p:pic>
      <p:pic>
        <p:nvPicPr>
          <p:cNvPr id="7" name="Picture 6"/>
          <p:cNvPicPr>
            <a:picLocks noChangeAspect="1"/>
          </p:cNvPicPr>
          <p:nvPr/>
        </p:nvPicPr>
        <p:blipFill>
          <a:blip r:embed="rId7"/>
          <a:stretch>
            <a:fillRect/>
          </a:stretch>
        </p:blipFill>
        <p:spPr>
          <a:xfrm>
            <a:off x="1861563" y="844812"/>
            <a:ext cx="8657070" cy="362133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board with a wooden stand&#10;&#10;Description automatically generated"/>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1009" y="-624957"/>
            <a:ext cx="8375942" cy="7866102"/>
          </a:xfrm>
          <a:prstGeom prst="rect">
            <a:avLst/>
          </a:prstGeom>
        </p:spPr>
      </p:pic>
      <p:pic>
        <p:nvPicPr>
          <p:cNvPr id="6" name="Picture 5"/>
          <p:cNvPicPr>
            <a:picLocks noChangeAspect="1"/>
          </p:cNvPicPr>
          <p:nvPr/>
        </p:nvPicPr>
        <p:blipFill>
          <a:blip r:embed="rId3"/>
          <a:stretch>
            <a:fillRect/>
          </a:stretch>
        </p:blipFill>
        <p:spPr>
          <a:xfrm>
            <a:off x="149416" y="1353152"/>
            <a:ext cx="6947640" cy="29902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444" y="2806007"/>
            <a:ext cx="8392290" cy="4153298"/>
          </a:xfrm>
          <a:prstGeom prst="rect">
            <a:avLst/>
          </a:prstGeom>
        </p:spPr>
      </p:pic>
      <p:pic>
        <p:nvPicPr>
          <p:cNvPr id="3" name="Picture 2" descr="A round pink label with white text and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031358" y="552893"/>
            <a:ext cx="10494334" cy="5632311"/>
          </a:xfrm>
          <a:prstGeom prst="rect">
            <a:avLst/>
          </a:prstGeom>
          <a:noFill/>
        </p:spPr>
        <p:txBody>
          <a:bodyPr wrap="square" rtlCol="0">
            <a:spAutoFit/>
          </a:bodyPr>
          <a:lstStyle/>
          <a:p>
            <a:pPr lvl="0" algn="just"/>
            <a:r>
              <a:rPr lang="vi-VN" sz="3600" b="1" dirty="0">
                <a:solidFill>
                  <a:srgbClr val="000000"/>
                </a:solidFill>
                <a:latin typeface="Cambria" panose="02040503050406030204" pitchFamily="18" charset="0"/>
                <a:ea typeface="Cambria" panose="02040503050406030204" pitchFamily="18" charset="0"/>
              </a:rPr>
              <a:t>Mỗi người nên làm giảm lượng rác thải hằng ngày ra môi trường bằng cách:</a:t>
            </a:r>
            <a:endParaRPr lang="vi-VN" sz="3600" b="1" dirty="0">
              <a:solidFill>
                <a:srgbClr val="000000"/>
              </a:solidFill>
              <a:latin typeface="Cambria" panose="02040503050406030204" pitchFamily="18" charset="0"/>
              <a:ea typeface="Cambria" panose="02040503050406030204" pitchFamily="18" charset="0"/>
            </a:endParaRPr>
          </a:p>
          <a:p>
            <a:pPr lvl="0" algn="just"/>
            <a:r>
              <a:rPr lang="vi-VN" sz="3600" dirty="0">
                <a:solidFill>
                  <a:srgbClr val="000000"/>
                </a:solidFill>
                <a:latin typeface="Cambria" panose="02040503050406030204" pitchFamily="18" charset="0"/>
                <a:ea typeface="Cambria" panose="02040503050406030204" pitchFamily="18" charset="0"/>
              </a:rPr>
              <a:t>- Hạn chế sử dụng đồ nhựa dùng một lần như hộp cơm, thìa sữa chua, túi nilon,…</a:t>
            </a:r>
            <a:endParaRPr lang="vi-VN" sz="3600" dirty="0">
              <a:solidFill>
                <a:srgbClr val="000000"/>
              </a:solidFill>
              <a:latin typeface="Cambria" panose="02040503050406030204" pitchFamily="18" charset="0"/>
              <a:ea typeface="Cambria" panose="02040503050406030204" pitchFamily="18" charset="0"/>
            </a:endParaRPr>
          </a:p>
          <a:p>
            <a:pPr lvl="0" algn="just"/>
            <a:r>
              <a:rPr lang="vi-VN" sz="3600" dirty="0">
                <a:solidFill>
                  <a:srgbClr val="000000"/>
                </a:solidFill>
                <a:latin typeface="Cambria" panose="02040503050406030204" pitchFamily="18" charset="0"/>
                <a:ea typeface="Cambria" panose="02040503050406030204" pitchFamily="18" charset="0"/>
              </a:rPr>
              <a:t>- Tái sử dụng và tái chế rác thải.</a:t>
            </a:r>
            <a:endParaRPr lang="vi-VN" sz="3600" dirty="0">
              <a:solidFill>
                <a:srgbClr val="000000"/>
              </a:solidFill>
              <a:latin typeface="Cambria" panose="02040503050406030204" pitchFamily="18" charset="0"/>
              <a:ea typeface="Cambria" panose="02040503050406030204" pitchFamily="18" charset="0"/>
            </a:endParaRPr>
          </a:p>
          <a:p>
            <a:pPr lvl="0" algn="just"/>
            <a:r>
              <a:rPr lang="vi-VN" sz="3600" dirty="0">
                <a:solidFill>
                  <a:srgbClr val="000000"/>
                </a:solidFill>
                <a:latin typeface="Cambria" panose="02040503050406030204" pitchFamily="18" charset="0"/>
                <a:ea typeface="Cambria" panose="02040503050406030204" pitchFamily="18" charset="0"/>
              </a:rPr>
              <a:t>- Phân loại rác thải tại nguồn.</a:t>
            </a:r>
            <a:endParaRPr lang="vi-VN" sz="3600" dirty="0">
              <a:solidFill>
                <a:srgbClr val="000000"/>
              </a:solidFill>
              <a:latin typeface="Cambria" panose="02040503050406030204" pitchFamily="18" charset="0"/>
              <a:ea typeface="Cambria" panose="02040503050406030204" pitchFamily="18" charset="0"/>
            </a:endParaRPr>
          </a:p>
          <a:p>
            <a:pPr lvl="0" algn="just"/>
            <a:r>
              <a:rPr lang="vi-VN" sz="3600" dirty="0">
                <a:solidFill>
                  <a:srgbClr val="000000"/>
                </a:solidFill>
                <a:latin typeface="Cambria" panose="02040503050406030204" pitchFamily="18" charset="0"/>
                <a:ea typeface="Cambria" panose="02040503050406030204" pitchFamily="18" charset="0"/>
              </a:rPr>
              <a:t>- Mang theo bình nước cá nhân, hộp cơm thay vì mua chai nước, hoặc đồ ăn sẵn,…</a:t>
            </a:r>
            <a:endParaRPr lang="vi-VN" sz="3600" dirty="0">
              <a:solidFill>
                <a:srgbClr val="000000"/>
              </a:solidFill>
              <a:latin typeface="Cambria" panose="02040503050406030204" pitchFamily="18" charset="0"/>
              <a:ea typeface="Cambria" panose="02040503050406030204" pitchFamily="18" charset="0"/>
            </a:endParaRPr>
          </a:p>
          <a:p>
            <a:pPr lvl="0" algn="just"/>
            <a:r>
              <a:rPr lang="vi-VN" sz="3600" dirty="0">
                <a:solidFill>
                  <a:srgbClr val="000000"/>
                </a:solidFill>
                <a:latin typeface="Cambria" panose="02040503050406030204" pitchFamily="18" charset="0"/>
                <a:ea typeface="Cambria" panose="02040503050406030204" pitchFamily="18" charset="0"/>
              </a:rPr>
              <a:t>- Sử dụng giỏ đi chợ, sử dụng giấy báo gói thực phẩm,…</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pic>
        <p:nvPicPr>
          <p:cNvPr id="10" name="Picture 9"/>
          <p:cNvPicPr>
            <a:picLocks noChangeAspect="1"/>
          </p:cNvPicPr>
          <p:nvPr/>
        </p:nvPicPr>
        <p:blipFill>
          <a:blip r:embed="rId1"/>
          <a:stretch>
            <a:fillRect/>
          </a:stretch>
        </p:blipFill>
        <p:spPr>
          <a:xfrm>
            <a:off x="-424543" y="586739"/>
            <a:ext cx="12801797" cy="6825601"/>
          </a:xfrm>
          <a:prstGeom prst="rect">
            <a:avLst/>
          </a:prstGeom>
        </p:spPr>
      </p:pic>
      <p:sp>
        <p:nvSpPr>
          <p:cNvPr id="6" name="Rectangle: Rounded Corners 5"/>
          <p:cNvSpPr/>
          <p:nvPr/>
        </p:nvSpPr>
        <p:spPr>
          <a:xfrm>
            <a:off x="1212617" y="714095"/>
            <a:ext cx="10178143" cy="27733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5EAD8"/>
              </a:solidFill>
              <a:effectLst/>
              <a:uLnTx/>
              <a:uFillTx/>
              <a:latin typeface="Arial" panose="020B0604020202020204"/>
              <a:ea typeface="+mn-ea"/>
              <a:cs typeface="+mn-cs"/>
            </a:endParaRPr>
          </a:p>
        </p:txBody>
      </p:sp>
      <p:sp>
        <p:nvSpPr>
          <p:cNvPr id="5" name="TextBox 4"/>
          <p:cNvSpPr txBox="1"/>
          <p:nvPr/>
        </p:nvSpPr>
        <p:spPr>
          <a:xfrm>
            <a:off x="1371212" y="834075"/>
            <a:ext cx="9920618" cy="2308324"/>
          </a:xfrm>
          <a:prstGeom prst="rect">
            <a:avLst/>
          </a:prstGeom>
          <a:noFill/>
        </p:spPr>
        <p:txBody>
          <a:bodyPr wrap="square" rtlCol="0">
            <a:spAutoFit/>
          </a:bodyPr>
          <a:lstStyle/>
          <a:p>
            <a:pPr lvl="0" algn="ctr"/>
            <a:r>
              <a:rPr lang="vi-VN" sz="3600" dirty="0">
                <a:solidFill>
                  <a:srgbClr val="FF0000"/>
                </a:solidFill>
                <a:latin typeface="Cambria" panose="02040503050406030204" pitchFamily="18" charset="0"/>
                <a:ea typeface="Cambria" panose="02040503050406030204" pitchFamily="18" charset="0"/>
              </a:rPr>
              <a:t>Cùng động viên cả gia đình, bạn bè thực hiện, người người cùng nhau có ý thức giảm lượng rác thải hằng ngày thì chúng ta sẽ bảo vệ được môi trường và tài nguyên thiên nhiên</a:t>
            </a:r>
            <a:endParaRPr lang="vi-VN" sz="36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244009" y="320844"/>
            <a:ext cx="9781954" cy="1634490"/>
          </a:xfrm>
          <a:prstGeom prst="roundRect">
            <a:avLst/>
          </a:prstGeom>
          <a:solidFill>
            <a:srgbClr val="CCFFCC"/>
          </a:solidFill>
          <a:ln w="57150">
            <a:solidFill>
              <a:srgbClr val="00B050"/>
            </a:solidFill>
          </a:ln>
        </p:spPr>
        <p:txBody>
          <a:bodyPr wrap="square">
            <a:spAutoFit/>
          </a:bodyPr>
          <a:lstStyle/>
          <a:p>
            <a:pPr algn="ctr"/>
            <a:r>
              <a:rPr kumimoji="1" lang="vi-VN" altLang="zh-CN" sz="3000" dirty="0">
                <a:ea typeface="Microsoft YaHei" panose="020B0503020204020204" pitchFamily="34" charset="-122"/>
                <a:cs typeface="HappyZcool-2016" charset="-122"/>
              </a:rPr>
              <a:t>Xây dựng nội dung vận động mọi người cùng sống hoà hợp với thiên nhiên, bảo vệ môi trường và đa dạng sinh học ở địa phương theo gợi ý:</a:t>
            </a:r>
            <a:endParaRPr kumimoji="1" lang="zh-CN" altLang="en-US" sz="3000" dirty="0">
              <a:ea typeface="Microsoft YaHei" panose="020B0503020204020204" pitchFamily="34" charset="-122"/>
              <a:cs typeface="HappyZcool-2016" charset="-122"/>
            </a:endParaRPr>
          </a:p>
        </p:txBody>
      </p:sp>
      <p:graphicFrame>
        <p:nvGraphicFramePr>
          <p:cNvPr id="6" name="Table 5"/>
          <p:cNvGraphicFramePr>
            <a:graphicFrameLocks noGrp="1"/>
          </p:cNvGraphicFramePr>
          <p:nvPr/>
        </p:nvGraphicFramePr>
        <p:xfrm>
          <a:off x="1265274" y="2519916"/>
          <a:ext cx="10015869" cy="3657599"/>
        </p:xfrm>
        <a:graphic>
          <a:graphicData uri="http://schemas.openxmlformats.org/drawingml/2006/table">
            <a:tbl>
              <a:tblPr/>
              <a:tblGrid>
                <a:gridCol w="3338623"/>
                <a:gridCol w="3338623"/>
                <a:gridCol w="3338623"/>
              </a:tblGrid>
              <a:tr h="1219200">
                <a:tc>
                  <a:txBody>
                    <a:bodyPr/>
                    <a:lstStyle/>
                    <a:p>
                      <a:pPr algn="ctr"/>
                      <a:r>
                        <a:rPr lang="en-US" sz="2800" b="1" dirty="0" err="1">
                          <a:solidFill>
                            <a:srgbClr val="000000"/>
                          </a:solidFill>
                          <a:effectLst/>
                        </a:rPr>
                        <a:t>Nội</a:t>
                      </a:r>
                      <a:r>
                        <a:rPr lang="en-US" sz="2800" b="1" dirty="0">
                          <a:solidFill>
                            <a:srgbClr val="000000"/>
                          </a:solidFill>
                          <a:effectLst/>
                        </a:rPr>
                        <a:t> dung </a:t>
                      </a:r>
                      <a:r>
                        <a:rPr lang="en-US" sz="2800" b="1" dirty="0" err="1">
                          <a:solidFill>
                            <a:srgbClr val="000000"/>
                          </a:solidFill>
                          <a:effectLst/>
                        </a:rPr>
                        <a:t>vận</a:t>
                      </a:r>
                      <a:r>
                        <a:rPr lang="en-US" sz="2800" b="1" dirty="0">
                          <a:solidFill>
                            <a:srgbClr val="000000"/>
                          </a:solidFill>
                          <a:effectLst/>
                        </a:rPr>
                        <a:t> </a:t>
                      </a:r>
                      <a:r>
                        <a:rPr lang="en-US" sz="2800" b="1" dirty="0" err="1">
                          <a:solidFill>
                            <a:srgbClr val="000000"/>
                          </a:solidFill>
                          <a:effectLst/>
                        </a:rPr>
                        <a:t>động</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rPr>
                        <a:t>Việc</a:t>
                      </a:r>
                      <a:r>
                        <a:rPr lang="en-US" sz="2800" b="1" dirty="0">
                          <a:solidFill>
                            <a:srgbClr val="000000"/>
                          </a:solidFill>
                          <a:effectLst/>
                        </a:rPr>
                        <a:t> </a:t>
                      </a:r>
                      <a:r>
                        <a:rPr lang="en-US" sz="2800" b="1" dirty="0" err="1">
                          <a:solidFill>
                            <a:srgbClr val="000000"/>
                          </a:solidFill>
                          <a:effectLst/>
                        </a:rPr>
                        <a:t>làm</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rPr>
                        <a:t>Hình</a:t>
                      </a:r>
                      <a:r>
                        <a:rPr lang="en-US" sz="2800" b="1" dirty="0">
                          <a:solidFill>
                            <a:srgbClr val="000000"/>
                          </a:solidFill>
                          <a:effectLst/>
                        </a:rPr>
                        <a:t> </a:t>
                      </a:r>
                      <a:r>
                        <a:rPr lang="en-US" sz="2800" b="1" dirty="0" err="1">
                          <a:solidFill>
                            <a:srgbClr val="000000"/>
                          </a:solidFill>
                          <a:effectLst/>
                        </a:rPr>
                        <a:t>thức</a:t>
                      </a:r>
                      <a:r>
                        <a:rPr lang="en-US" sz="2800" b="1" dirty="0">
                          <a:solidFill>
                            <a:srgbClr val="000000"/>
                          </a:solidFill>
                          <a:effectLst/>
                        </a:rPr>
                        <a:t> </a:t>
                      </a:r>
                      <a:r>
                        <a:rPr lang="en-US" sz="2800" b="1" dirty="0" err="1">
                          <a:solidFill>
                            <a:srgbClr val="000000"/>
                          </a:solidFill>
                          <a:effectLst/>
                        </a:rPr>
                        <a:t>tuyên</a:t>
                      </a:r>
                      <a:r>
                        <a:rPr lang="en-US" sz="2800" b="1" dirty="0">
                          <a:solidFill>
                            <a:srgbClr val="000000"/>
                          </a:solidFill>
                          <a:effectLst/>
                        </a:rPr>
                        <a:t> </a:t>
                      </a:r>
                      <a:r>
                        <a:rPr lang="en-US" sz="2800" b="1" dirty="0" err="1">
                          <a:solidFill>
                            <a:srgbClr val="000000"/>
                          </a:solidFill>
                          <a:effectLst/>
                        </a:rPr>
                        <a:t>truyền</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41714">
                <a:tc>
                  <a:txBody>
                    <a:bodyPr/>
                    <a:lstStyle/>
                    <a:p>
                      <a:pPr algn="ctr"/>
                      <a:r>
                        <a:rPr lang="vi-VN" sz="2800" dirty="0">
                          <a:solidFill>
                            <a:srgbClr val="000000"/>
                          </a:solidFill>
                          <a:effectLst/>
                        </a:rPr>
                        <a:t>Bảo vệ môi trường nước</a:t>
                      </a:r>
                      <a:endParaRPr lang="vi-VN"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rPr>
                        <a:t>Không</a:t>
                      </a:r>
                      <a:r>
                        <a:rPr lang="en-US" sz="2800" dirty="0">
                          <a:solidFill>
                            <a:srgbClr val="000000"/>
                          </a:solidFill>
                          <a:effectLst/>
                        </a:rPr>
                        <a:t> </a:t>
                      </a:r>
                      <a:r>
                        <a:rPr lang="en-US" sz="2800" dirty="0" err="1">
                          <a:solidFill>
                            <a:srgbClr val="000000"/>
                          </a:solidFill>
                          <a:effectLst/>
                        </a:rPr>
                        <a:t>vứt</a:t>
                      </a:r>
                      <a:r>
                        <a:rPr lang="en-US" sz="2800" dirty="0">
                          <a:solidFill>
                            <a:srgbClr val="000000"/>
                          </a:solidFill>
                          <a:effectLst/>
                        </a:rPr>
                        <a:t> </a:t>
                      </a:r>
                      <a:r>
                        <a:rPr lang="en-US" sz="2800" dirty="0" err="1">
                          <a:solidFill>
                            <a:srgbClr val="000000"/>
                          </a:solidFill>
                          <a:effectLst/>
                        </a:rPr>
                        <a:t>rác</a:t>
                      </a:r>
                      <a:r>
                        <a:rPr lang="en-US" sz="2800" dirty="0">
                          <a:solidFill>
                            <a:srgbClr val="000000"/>
                          </a:solidFill>
                          <a:effectLst/>
                        </a:rPr>
                        <a:t>, </a:t>
                      </a:r>
                      <a:r>
                        <a:rPr lang="en-US" sz="2800" dirty="0" err="1">
                          <a:solidFill>
                            <a:srgbClr val="000000"/>
                          </a:solidFill>
                          <a:effectLst/>
                        </a:rPr>
                        <a:t>xả</a:t>
                      </a:r>
                      <a:r>
                        <a:rPr lang="en-US" sz="2800" dirty="0">
                          <a:solidFill>
                            <a:srgbClr val="000000"/>
                          </a:solidFill>
                          <a:effectLst/>
                        </a:rPr>
                        <a:t> </a:t>
                      </a:r>
                      <a:r>
                        <a:rPr lang="en-US" sz="2800" dirty="0" err="1">
                          <a:solidFill>
                            <a:srgbClr val="000000"/>
                          </a:solidFill>
                          <a:effectLst/>
                        </a:rPr>
                        <a:t>chất</a:t>
                      </a:r>
                      <a:r>
                        <a:rPr lang="en-US" sz="2800" dirty="0">
                          <a:solidFill>
                            <a:srgbClr val="000000"/>
                          </a:solidFill>
                          <a:effectLst/>
                        </a:rPr>
                        <a:t> </a:t>
                      </a:r>
                      <a:r>
                        <a:rPr lang="en-US" sz="2800" dirty="0" err="1">
                          <a:solidFill>
                            <a:srgbClr val="000000"/>
                          </a:solidFill>
                          <a:effectLst/>
                        </a:rPr>
                        <a:t>thải</a:t>
                      </a:r>
                      <a:r>
                        <a:rPr lang="en-US" sz="2800" dirty="0">
                          <a:solidFill>
                            <a:srgbClr val="000000"/>
                          </a:solidFill>
                          <a:effectLst/>
                        </a:rPr>
                        <a:t> </a:t>
                      </a:r>
                      <a:r>
                        <a:rPr lang="en-US" sz="2800" dirty="0" err="1">
                          <a:solidFill>
                            <a:srgbClr val="000000"/>
                          </a:solidFill>
                          <a:effectLst/>
                        </a:rPr>
                        <a:t>xuống</a:t>
                      </a:r>
                      <a:r>
                        <a:rPr lang="en-US" sz="2800" dirty="0">
                          <a:solidFill>
                            <a:srgbClr val="000000"/>
                          </a:solidFill>
                          <a:effectLst/>
                        </a:rPr>
                        <a:t> </a:t>
                      </a:r>
                      <a:r>
                        <a:rPr lang="en-US" sz="2800" dirty="0" err="1">
                          <a:solidFill>
                            <a:srgbClr val="000000"/>
                          </a:solidFill>
                          <a:effectLst/>
                        </a:rPr>
                        <a:t>sông</a:t>
                      </a:r>
                      <a:r>
                        <a:rPr lang="en-US" sz="2800" dirty="0">
                          <a:solidFill>
                            <a:srgbClr val="000000"/>
                          </a:solidFill>
                          <a:effectLst/>
                        </a:rPr>
                        <a:t>, </a:t>
                      </a:r>
                      <a:r>
                        <a:rPr lang="en-US" sz="2800" dirty="0" err="1">
                          <a:solidFill>
                            <a:srgbClr val="000000"/>
                          </a:solidFill>
                          <a:effectLst/>
                        </a:rPr>
                        <a:t>hồ</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rPr>
                        <a:t>Đóng vai, vẽ tranh,…</a:t>
                      </a:r>
                      <a:endParaRPr lang="en-US" sz="280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6685">
                <a:tc>
                  <a:txBody>
                    <a:bodyPr/>
                    <a:lstStyle/>
                    <a:p>
                      <a:pPr algn="ctr"/>
                      <a:r>
                        <a:rPr lang="en-US" sz="2800">
                          <a:solidFill>
                            <a:srgbClr val="000000"/>
                          </a:solidFill>
                          <a:effectLst/>
                        </a:rPr>
                        <a:t>?</a:t>
                      </a:r>
                      <a:endParaRPr lang="en-US" sz="280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rPr>
                        <a:t>?</a:t>
                      </a:r>
                      <a:endParaRPr lang="en-US" sz="280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rPr>
                        <a:t>?</a:t>
                      </a:r>
                      <a:endParaRPr lang="en-US" sz="2800" dirty="0">
                        <a:solidFill>
                          <a:srgbClr val="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141514" y="32399"/>
            <a:ext cx="12801797" cy="6825601"/>
          </a:xfrm>
          <a:prstGeom prst="rect">
            <a:avLst/>
          </a:prstGeom>
        </p:spPr>
      </p:pic>
      <p:pic>
        <p:nvPicPr>
          <p:cNvPr id="5" name="Picture 4"/>
          <p:cNvPicPr>
            <a:picLocks noChangeAspect="1"/>
          </p:cNvPicPr>
          <p:nvPr/>
        </p:nvPicPr>
        <p:blipFill>
          <a:blip r:embed="rId2"/>
          <a:stretch>
            <a:fillRect/>
          </a:stretch>
        </p:blipFill>
        <p:spPr>
          <a:xfrm>
            <a:off x="166624" y="-250637"/>
            <a:ext cx="11412701" cy="4170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vi-VN"/>
          </a:p>
        </p:txBody>
      </p:sp>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1" y="1451184"/>
            <a:ext cx="4316753" cy="5518576"/>
          </a:xfrm>
          <a:prstGeom prst="rect">
            <a:avLst/>
          </a:prstGeom>
        </p:spPr>
      </p:pic>
      <p:pic>
        <p:nvPicPr>
          <p:cNvPr id="6" name="Picture 5" descr="A neon colored word on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664" y="1860697"/>
            <a:ext cx="6785211" cy="2306498"/>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vi-VN"/>
          </a:p>
        </p:txBody>
      </p:sp>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10160" y="0"/>
            <a:ext cx="12192000" cy="6858000"/>
          </a:xfrm>
        </p:spPr>
      </p:pic>
      <p:grpSp>
        <p:nvGrpSpPr>
          <p:cNvPr id="24" name="Group 23"/>
          <p:cNvGrpSpPr/>
          <p:nvPr/>
        </p:nvGrpSpPr>
        <p:grpSpPr>
          <a:xfrm>
            <a:off x="1321944" y="770962"/>
            <a:ext cx="9548111" cy="4980069"/>
            <a:chOff x="1321944" y="770962"/>
            <a:chExt cx="9548111" cy="4980069"/>
          </a:xfrm>
        </p:grpSpPr>
        <p:pic>
          <p:nvPicPr>
            <p:cNvPr id="23" name="Graphic 2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1944" y="770962"/>
              <a:ext cx="9548111" cy="4980069"/>
            </a:xfrm>
            <a:prstGeom prst="rect">
              <a:avLst/>
            </a:prstGeom>
          </p:spPr>
        </p:pic>
        <p:sp>
          <p:nvSpPr>
            <p:cNvPr id="13" name="TextBox 12"/>
            <p:cNvSpPr txBox="1"/>
            <p:nvPr/>
          </p:nvSpPr>
          <p:spPr>
            <a:xfrm>
              <a:off x="1971114" y="1677606"/>
              <a:ext cx="8298945" cy="3231654"/>
            </a:xfrm>
            <a:prstGeom prst="rect">
              <a:avLst/>
            </a:prstGeom>
            <a:noFill/>
          </p:spPr>
          <p:txBody>
            <a:bodyPr wrap="square" rtlCol="0">
              <a:spAutoFit/>
            </a:bodyPr>
            <a:lstStyle/>
            <a:p>
              <a:pPr algn="just" rtl="0">
                <a:spcBef>
                  <a:spcPts val="0"/>
                </a:spcBef>
                <a:spcAft>
                  <a:spcPts val="500"/>
                </a:spcAft>
              </a:pPr>
              <a:r>
                <a:rPr lang="en-US" sz="3400" b="0" i="0" u="none" strike="noStrike" dirty="0">
                  <a:solidFill>
                    <a:srgbClr val="000000"/>
                  </a:solidFill>
                  <a:effectLst/>
                  <a:latin typeface="Cambria" panose="02040503050406030204" pitchFamily="18" charset="0"/>
                  <a:ea typeface="Cambria" panose="02040503050406030204" pitchFamily="18" charset="0"/>
                </a:rPr>
                <a:t>    </a:t>
              </a:r>
              <a:r>
                <a:rPr lang="vi-VN" sz="3400" b="0" i="0" u="none" strike="noStrike" dirty="0">
                  <a:solidFill>
                    <a:srgbClr val="000000"/>
                  </a:solidFill>
                  <a:effectLst/>
                  <a:latin typeface="Cambria" panose="02040503050406030204" pitchFamily="18" charset="0"/>
                  <a:ea typeface="Cambria" panose="02040503050406030204" pitchFamily="18" charset="0"/>
                </a:rPr>
                <a:t>Khi đi chơi ở vườn hoa, em có thể gặp nhiều động vật, thực vật như ong, bướm, chim, hoa hồng trắng, hoa hồng vàng, hoa cúc, hoa lan, hoa ngọc lan, hoa cẩm tú cầu,... Sự phong phú của các sinh vật đó là một phần của đa dạng sinh học trên Trái Đất.</a:t>
              </a:r>
              <a:endParaRPr lang="vi-VN" sz="3400" b="0" dirty="0">
                <a:effectLst/>
                <a:latin typeface="Cambria" panose="02040503050406030204" pitchFamily="18" charset="0"/>
                <a:ea typeface="Cambria" panose="02040503050406030204" pitchFamily="18" charset="0"/>
              </a:endParaRPr>
            </a:p>
          </p:txBody>
        </p:sp>
      </p:grpSp>
      <p:pic>
        <p:nvPicPr>
          <p:cNvPr id="15" name="Picture 14"/>
          <p:cNvPicPr>
            <a:picLocks noChangeAspect="1"/>
          </p:cNvPicPr>
          <p:nvPr/>
        </p:nvPicPr>
        <p:blipFill>
          <a:blip r:embed="rId4"/>
          <a:stretch>
            <a:fillRect/>
          </a:stretch>
        </p:blipFill>
        <p:spPr>
          <a:xfrm>
            <a:off x="9367521" y="4322846"/>
            <a:ext cx="2460610" cy="2446033"/>
          </a:xfrm>
          <a:prstGeom prst="rect">
            <a:avLst/>
          </a:prstGeom>
        </p:spPr>
      </p:pic>
      <p:pic>
        <p:nvPicPr>
          <p:cNvPr id="17" name="Picture 16"/>
          <p:cNvPicPr>
            <a:picLocks noChangeAspect="1"/>
          </p:cNvPicPr>
          <p:nvPr/>
        </p:nvPicPr>
        <p:blipFill>
          <a:blip r:embed="rId5"/>
          <a:stretch>
            <a:fillRect/>
          </a:stretch>
        </p:blipFill>
        <p:spPr>
          <a:xfrm>
            <a:off x="73203" y="152994"/>
            <a:ext cx="2497481" cy="2073126"/>
          </a:xfrm>
          <a:prstGeom prst="rect">
            <a:avLst/>
          </a:prstGeom>
        </p:spPr>
      </p:pic>
      <p:pic>
        <p:nvPicPr>
          <p:cNvPr id="19" name="Picture 18"/>
          <p:cNvPicPr>
            <a:picLocks noChangeAspect="1"/>
          </p:cNvPicPr>
          <p:nvPr/>
        </p:nvPicPr>
        <p:blipFill>
          <a:blip r:embed="rId6"/>
          <a:stretch>
            <a:fillRect/>
          </a:stretch>
        </p:blipFill>
        <p:spPr>
          <a:xfrm>
            <a:off x="10017760" y="309122"/>
            <a:ext cx="1693075" cy="2443415"/>
          </a:xfrm>
          <a:prstGeom prst="rect">
            <a:avLst/>
          </a:prstGeom>
        </p:spPr>
      </p:pic>
      <p:pic>
        <p:nvPicPr>
          <p:cNvPr id="21" name="Picture 20"/>
          <p:cNvPicPr>
            <a:picLocks noChangeAspect="1"/>
          </p:cNvPicPr>
          <p:nvPr/>
        </p:nvPicPr>
        <p:blipFill>
          <a:blip r:embed="rId7"/>
          <a:stretch>
            <a:fillRect/>
          </a:stretch>
        </p:blipFill>
        <p:spPr>
          <a:xfrm>
            <a:off x="302017" y="4366862"/>
            <a:ext cx="1965700" cy="2439020"/>
          </a:xfrm>
          <a:prstGeom prst="rect">
            <a:avLst/>
          </a:prstGeom>
        </p:spPr>
      </p:pic>
      <p:sp>
        <p:nvSpPr>
          <p:cNvPr id="3" name="Rectangle: Rounded Corners 2"/>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rPr>
              <a:t>Em </a:t>
            </a:r>
            <a:r>
              <a:rPr lang="en-US" sz="4400" b="1" dirty="0" err="1">
                <a:solidFill>
                  <a:srgbClr val="002060"/>
                </a:solidFill>
              </a:rPr>
              <a:t>có</a:t>
            </a:r>
            <a:r>
              <a:rPr lang="en-US" sz="4400" b="1" dirty="0">
                <a:solidFill>
                  <a:srgbClr val="002060"/>
                </a:solidFill>
              </a:rPr>
              <a:t> </a:t>
            </a:r>
            <a:r>
              <a:rPr lang="en-US" sz="4400" b="1" dirty="0" err="1">
                <a:solidFill>
                  <a:srgbClr val="002060"/>
                </a:solidFill>
              </a:rPr>
              <a:t>biết</a:t>
            </a:r>
            <a:endParaRPr lang="en-US" sz="4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3"/>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1000"/>
                            </p:stCondLst>
                            <p:childTnLst>
                              <p:par>
                                <p:cTn id="20" presetID="32" presetClass="emph" presetSubtype="0" fill="hold" nodeType="afterEffect">
                                  <p:stCondLst>
                                    <p:cond delay="0"/>
                                  </p:stCondLst>
                                  <p:childTnLst>
                                    <p:animRot by="120000">
                                      <p:cBhvr>
                                        <p:cTn id="21" dur="200" fill="hold">
                                          <p:stCondLst>
                                            <p:cond delay="0"/>
                                          </p:stCondLst>
                                        </p:cTn>
                                        <p:tgtEl>
                                          <p:spTgt spid="17"/>
                                        </p:tgtEl>
                                        <p:attrNameLst>
                                          <p:attrName>r</p:attrName>
                                        </p:attrNameLst>
                                      </p:cBhvr>
                                    </p:animRot>
                                    <p:animRot by="-240000">
                                      <p:cBhvr>
                                        <p:cTn id="22" dur="400" fill="hold">
                                          <p:stCondLst>
                                            <p:cond delay="400"/>
                                          </p:stCondLst>
                                        </p:cTn>
                                        <p:tgtEl>
                                          <p:spTgt spid="17"/>
                                        </p:tgtEl>
                                        <p:attrNameLst>
                                          <p:attrName>r</p:attrName>
                                        </p:attrNameLst>
                                      </p:cBhvr>
                                    </p:animRot>
                                    <p:animRot by="240000">
                                      <p:cBhvr>
                                        <p:cTn id="23" dur="400" fill="hold">
                                          <p:stCondLst>
                                            <p:cond delay="800"/>
                                          </p:stCondLst>
                                        </p:cTn>
                                        <p:tgtEl>
                                          <p:spTgt spid="17"/>
                                        </p:tgtEl>
                                        <p:attrNameLst>
                                          <p:attrName>r</p:attrName>
                                        </p:attrNameLst>
                                      </p:cBhvr>
                                    </p:animRot>
                                    <p:animRot by="-240000">
                                      <p:cBhvr>
                                        <p:cTn id="24" dur="400" fill="hold">
                                          <p:stCondLst>
                                            <p:cond delay="1200"/>
                                          </p:stCondLst>
                                        </p:cTn>
                                        <p:tgtEl>
                                          <p:spTgt spid="17"/>
                                        </p:tgtEl>
                                        <p:attrNameLst>
                                          <p:attrName>r</p:attrName>
                                        </p:attrNameLst>
                                      </p:cBhvr>
                                    </p:animRot>
                                    <p:animRot by="120000">
                                      <p:cBhvr>
                                        <p:cTn id="25" dur="400" fill="hold">
                                          <p:stCondLst>
                                            <p:cond delay="1600"/>
                                          </p:stCondLst>
                                        </p:cTn>
                                        <p:tgtEl>
                                          <p:spTgt spid="17"/>
                                        </p:tgtEl>
                                        <p:attrNameLst>
                                          <p:attrName>r</p:attrName>
                                        </p:attrNameLst>
                                      </p:cBhvr>
                                    </p:animRot>
                                  </p:childTnLst>
                                </p:cTn>
                              </p:par>
                              <p:par>
                                <p:cTn id="26" presetID="32" presetClass="emph" presetSubtype="0" fill="hold" nodeType="withEffect">
                                  <p:stCondLst>
                                    <p:cond delay="0"/>
                                  </p:stCondLst>
                                  <p:childTnLst>
                                    <p:animRot by="120000">
                                      <p:cBhvr>
                                        <p:cTn id="27" dur="200" fill="hold">
                                          <p:stCondLst>
                                            <p:cond delay="0"/>
                                          </p:stCondLst>
                                        </p:cTn>
                                        <p:tgtEl>
                                          <p:spTgt spid="19"/>
                                        </p:tgtEl>
                                        <p:attrNameLst>
                                          <p:attrName>r</p:attrName>
                                        </p:attrNameLst>
                                      </p:cBhvr>
                                    </p:animRot>
                                    <p:animRot by="-240000">
                                      <p:cBhvr>
                                        <p:cTn id="28" dur="400" fill="hold">
                                          <p:stCondLst>
                                            <p:cond delay="400"/>
                                          </p:stCondLst>
                                        </p:cTn>
                                        <p:tgtEl>
                                          <p:spTgt spid="19"/>
                                        </p:tgtEl>
                                        <p:attrNameLst>
                                          <p:attrName>r</p:attrName>
                                        </p:attrNameLst>
                                      </p:cBhvr>
                                    </p:animRot>
                                    <p:animRot by="240000">
                                      <p:cBhvr>
                                        <p:cTn id="29" dur="400" fill="hold">
                                          <p:stCondLst>
                                            <p:cond delay="800"/>
                                          </p:stCondLst>
                                        </p:cTn>
                                        <p:tgtEl>
                                          <p:spTgt spid="19"/>
                                        </p:tgtEl>
                                        <p:attrNameLst>
                                          <p:attrName>r</p:attrName>
                                        </p:attrNameLst>
                                      </p:cBhvr>
                                    </p:animRot>
                                    <p:animRot by="-240000">
                                      <p:cBhvr>
                                        <p:cTn id="30" dur="400" fill="hold">
                                          <p:stCondLst>
                                            <p:cond delay="1200"/>
                                          </p:stCondLst>
                                        </p:cTn>
                                        <p:tgtEl>
                                          <p:spTgt spid="19"/>
                                        </p:tgtEl>
                                        <p:attrNameLst>
                                          <p:attrName>r</p:attrName>
                                        </p:attrNameLst>
                                      </p:cBhvr>
                                    </p:animRot>
                                    <p:animRot by="120000">
                                      <p:cBhvr>
                                        <p:cTn id="31" dur="400" fill="hold">
                                          <p:stCondLst>
                                            <p:cond delay="1600"/>
                                          </p:stCondLst>
                                        </p:cTn>
                                        <p:tgtEl>
                                          <p:spTgt spid="19"/>
                                        </p:tgtEl>
                                        <p:attrNameLst>
                                          <p:attrName>r</p:attrName>
                                        </p:attrNameLst>
                                      </p:cBhvr>
                                    </p:animRot>
                                  </p:childTnLst>
                                </p:cTn>
                              </p:par>
                              <p:par>
                                <p:cTn id="32" presetID="32" presetClass="emph" presetSubtype="0" fill="hold" nodeType="withEffect">
                                  <p:stCondLst>
                                    <p:cond delay="0"/>
                                  </p:stCondLst>
                                  <p:childTnLst>
                                    <p:animRot by="120000">
                                      <p:cBhvr>
                                        <p:cTn id="33" dur="200" fill="hold">
                                          <p:stCondLst>
                                            <p:cond delay="0"/>
                                          </p:stCondLst>
                                        </p:cTn>
                                        <p:tgtEl>
                                          <p:spTgt spid="15"/>
                                        </p:tgtEl>
                                        <p:attrNameLst>
                                          <p:attrName>r</p:attrName>
                                        </p:attrNameLst>
                                      </p:cBhvr>
                                    </p:animRot>
                                    <p:animRot by="-240000">
                                      <p:cBhvr>
                                        <p:cTn id="34" dur="400" fill="hold">
                                          <p:stCondLst>
                                            <p:cond delay="400"/>
                                          </p:stCondLst>
                                        </p:cTn>
                                        <p:tgtEl>
                                          <p:spTgt spid="15"/>
                                        </p:tgtEl>
                                        <p:attrNameLst>
                                          <p:attrName>r</p:attrName>
                                        </p:attrNameLst>
                                      </p:cBhvr>
                                    </p:animRot>
                                    <p:animRot by="240000">
                                      <p:cBhvr>
                                        <p:cTn id="35" dur="400" fill="hold">
                                          <p:stCondLst>
                                            <p:cond delay="800"/>
                                          </p:stCondLst>
                                        </p:cTn>
                                        <p:tgtEl>
                                          <p:spTgt spid="15"/>
                                        </p:tgtEl>
                                        <p:attrNameLst>
                                          <p:attrName>r</p:attrName>
                                        </p:attrNameLst>
                                      </p:cBhvr>
                                    </p:animRot>
                                    <p:animRot by="-240000">
                                      <p:cBhvr>
                                        <p:cTn id="36" dur="400" fill="hold">
                                          <p:stCondLst>
                                            <p:cond delay="1200"/>
                                          </p:stCondLst>
                                        </p:cTn>
                                        <p:tgtEl>
                                          <p:spTgt spid="15"/>
                                        </p:tgtEl>
                                        <p:attrNameLst>
                                          <p:attrName>r</p:attrName>
                                        </p:attrNameLst>
                                      </p:cBhvr>
                                    </p:animRot>
                                    <p:animRot by="120000">
                                      <p:cBhvr>
                                        <p:cTn id="37" dur="400" fill="hold">
                                          <p:stCondLst>
                                            <p:cond delay="1600"/>
                                          </p:stCondLst>
                                        </p:cTn>
                                        <p:tgtEl>
                                          <p:spTgt spid="15"/>
                                        </p:tgtEl>
                                        <p:attrNameLst>
                                          <p:attrName>r</p:attrName>
                                        </p:attrNameLst>
                                      </p:cBhvr>
                                    </p:animRot>
                                  </p:childTnLst>
                                </p:cTn>
                              </p:par>
                              <p:par>
                                <p:cTn id="38" presetID="32" presetClass="emph" presetSubtype="0" fill="hold" nodeType="withEffect">
                                  <p:stCondLst>
                                    <p:cond delay="0"/>
                                  </p:stCondLst>
                                  <p:childTnLst>
                                    <p:animRot by="120000">
                                      <p:cBhvr>
                                        <p:cTn id="39" dur="200" fill="hold">
                                          <p:stCondLst>
                                            <p:cond delay="0"/>
                                          </p:stCondLst>
                                        </p:cTn>
                                        <p:tgtEl>
                                          <p:spTgt spid="21"/>
                                        </p:tgtEl>
                                        <p:attrNameLst>
                                          <p:attrName>r</p:attrName>
                                        </p:attrNameLst>
                                      </p:cBhvr>
                                    </p:animRot>
                                    <p:animRot by="-240000">
                                      <p:cBhvr>
                                        <p:cTn id="40" dur="400" fill="hold">
                                          <p:stCondLst>
                                            <p:cond delay="400"/>
                                          </p:stCondLst>
                                        </p:cTn>
                                        <p:tgtEl>
                                          <p:spTgt spid="21"/>
                                        </p:tgtEl>
                                        <p:attrNameLst>
                                          <p:attrName>r</p:attrName>
                                        </p:attrNameLst>
                                      </p:cBhvr>
                                    </p:animRot>
                                    <p:animRot by="240000">
                                      <p:cBhvr>
                                        <p:cTn id="41" dur="400" fill="hold">
                                          <p:stCondLst>
                                            <p:cond delay="800"/>
                                          </p:stCondLst>
                                        </p:cTn>
                                        <p:tgtEl>
                                          <p:spTgt spid="21"/>
                                        </p:tgtEl>
                                        <p:attrNameLst>
                                          <p:attrName>r</p:attrName>
                                        </p:attrNameLst>
                                      </p:cBhvr>
                                    </p:animRot>
                                    <p:animRot by="-240000">
                                      <p:cBhvr>
                                        <p:cTn id="42" dur="400" fill="hold">
                                          <p:stCondLst>
                                            <p:cond delay="1200"/>
                                          </p:stCondLst>
                                        </p:cTn>
                                        <p:tgtEl>
                                          <p:spTgt spid="21"/>
                                        </p:tgtEl>
                                        <p:attrNameLst>
                                          <p:attrName>r</p:attrName>
                                        </p:attrNameLst>
                                      </p:cBhvr>
                                    </p:animRot>
                                    <p:animRot by="120000">
                                      <p:cBhvr>
                                        <p:cTn id="43" dur="400" fill="hold">
                                          <p:stCondLst>
                                            <p:cond delay="1600"/>
                                          </p:stCondLst>
                                        </p:cTn>
                                        <p:tgtEl>
                                          <p:spTgt spid="21"/>
                                        </p:tgtEl>
                                        <p:attrNameLst>
                                          <p:attrName>r</p:attrName>
                                        </p:attrNameLst>
                                      </p:cBhvr>
                                    </p:animRo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931550" y="1385507"/>
            <a:ext cx="7934926" cy="1579802"/>
            <a:chOff x="7111227" y="2092672"/>
            <a:chExt cx="12019571" cy="564563"/>
          </a:xfrm>
        </p:grpSpPr>
        <p:sp>
          <p:nvSpPr>
            <p:cNvPr id="17" name="Speech Bubble: Rectangle with Corners Rounded 16"/>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7111227" y="2096296"/>
              <a:ext cx="12019571"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Em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hiểu</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thế</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nào</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là</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đa</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dạng</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sinh</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học</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endParaRPr>
            </a:p>
          </p:txBody>
        </p:sp>
      </p:grpSp>
      <p:sp>
        <p:nvSpPr>
          <p:cNvPr id="13" name="Rounded Rectangle 14"/>
          <p:cNvSpPr/>
          <p:nvPr/>
        </p:nvSpPr>
        <p:spPr>
          <a:xfrm>
            <a:off x="3457321" y="4104167"/>
            <a:ext cx="7760028" cy="2137145"/>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Là sự phong phú của nhiều dạng, loài của mọi sinh vật trong đời sống tự nhiên.</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p:cNvPicPr>
            <a:picLocks noChangeAspect="1"/>
          </p:cNvPicPr>
          <p:nvPr/>
        </p:nvPicPr>
        <p:blipFill rotWithShape="1">
          <a:blip r:embed="rId1">
            <a:extLst>
              <a:ext uri="{BEBA8EAE-BF5A-486C-A8C5-ECC9F3942E4B}">
                <a14:imgProps xmlns:a14="http://schemas.microsoft.com/office/drawing/2010/main">
                  <a14:imgLayer r:embed="rId2">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a:fillRect/>
          </a:stretch>
        </p:blipFill>
        <p:spPr>
          <a:xfrm>
            <a:off x="0" y="1355337"/>
            <a:ext cx="3291681" cy="5845218"/>
          </a:xfrm>
          <a:prstGeom prst="rect">
            <a:avLst/>
          </a:prstGeom>
          <a:effectLst>
            <a:outerShdw blurRad="63500" sx="102000" sy="102000" algn="ctr" rotWithShape="0">
              <a:prstClr val="black">
                <a:alpha val="40000"/>
              </a:prst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025225" y="616688"/>
            <a:ext cx="7660496" cy="1827625"/>
            <a:chOff x="7526924" y="2092672"/>
            <a:chExt cx="11603874" cy="564563"/>
          </a:xfrm>
        </p:grpSpPr>
        <p:sp>
          <p:nvSpPr>
            <p:cNvPr id="17" name="Speech Bubble: Rectangle with Corners Rounded 16"/>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7566790" y="2096296"/>
              <a:ext cx="11564008"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Vì</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sao</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phải</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duy</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trì</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sự</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đa</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dạng</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sinh</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học</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trên</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Trái</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 </a:t>
              </a:r>
              <a:r>
                <a:rPr kumimoji="0" lang="en-US" sz="4800" b="1" i="0" u="none" strike="noStrike" kern="1200" cap="none" spc="0" normalizeH="0" baseline="0" noProof="0" dirty="0" err="1">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Đất</a:t>
              </a:r>
              <a:r>
                <a:rPr kumimoji="0" lang="en-US"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endParaRPr>
            </a:p>
          </p:txBody>
        </p:sp>
      </p:grpSp>
      <p:sp>
        <p:nvSpPr>
          <p:cNvPr id="13" name="Rounded Rectangle 14"/>
          <p:cNvSpPr/>
          <p:nvPr/>
        </p:nvSpPr>
        <p:spPr>
          <a:xfrm>
            <a:off x="3531748" y="2913320"/>
            <a:ext cx="7760028" cy="3381154"/>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Đa dạng sinh học góp phần bảo vệ đất, bảo vệ nguồn nước, chắn sóng, chắn gió, điều hoà khí hậu, duy trì sự ổn định của hệ sinh thái. </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p:cNvPicPr>
            <a:picLocks noChangeAspect="1"/>
          </p:cNvPicPr>
          <p:nvPr/>
        </p:nvPicPr>
        <p:blipFill rotWithShape="1">
          <a:blip r:embed="rId1">
            <a:extLst>
              <a:ext uri="{BEBA8EAE-BF5A-486C-A8C5-ECC9F3942E4B}">
                <a14:imgProps xmlns:a14="http://schemas.microsoft.com/office/drawing/2010/main">
                  <a14:imgLayer r:embed="rId2">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a:fillRect/>
          </a:stretch>
        </p:blipFill>
        <p:spPr>
          <a:xfrm>
            <a:off x="0" y="1355337"/>
            <a:ext cx="3291681" cy="5845218"/>
          </a:xfrm>
          <a:prstGeom prst="rect">
            <a:avLst/>
          </a:prstGeom>
          <a:effectLst>
            <a:outerShdw blurRad="63500" sx="102000" sy="102000" algn="ctr" rotWithShape="0">
              <a:prstClr val="black">
                <a:alpha val="40000"/>
              </a:prst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931550" y="1385507"/>
            <a:ext cx="7934926" cy="1579802"/>
            <a:chOff x="7111227" y="2092672"/>
            <a:chExt cx="12019571" cy="564563"/>
          </a:xfrm>
        </p:grpSpPr>
        <p:sp>
          <p:nvSpPr>
            <p:cNvPr id="17" name="Speech Bubble: Rectangle with Corners Rounded 16"/>
            <p:cNvSpPr/>
            <p:nvPr/>
          </p:nvSpPr>
          <p:spPr>
            <a:xfrm>
              <a:off x="7526924" y="2092672"/>
              <a:ext cx="11297252" cy="516489"/>
            </a:xfrm>
            <a:prstGeom prst="wedgeRoundRectCallout">
              <a:avLst>
                <a:gd name="adj1" fmla="val -56534"/>
                <a:gd name="adj2" fmla="val 4093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7111227" y="2096296"/>
              <a:ext cx="12019571" cy="5609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rPr>
                <a:t>Điều gì đang ảnh hưởng đến đa dạng sinh học?</a:t>
              </a:r>
              <a:endParaRPr kumimoji="0" lang="vi-VN" sz="48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Arial" panose="020B0604020202020204" pitchFamily="34" charset="0"/>
              </a:endParaRPr>
            </a:p>
          </p:txBody>
        </p:sp>
      </p:grpSp>
      <p:sp>
        <p:nvSpPr>
          <p:cNvPr id="13" name="Rounded Rectangle 14"/>
          <p:cNvSpPr/>
          <p:nvPr/>
        </p:nvSpPr>
        <p:spPr>
          <a:xfrm>
            <a:off x="3457321" y="4104167"/>
            <a:ext cx="7760028" cy="2137145"/>
          </a:xfrm>
          <a:prstGeom prst="roundRect">
            <a:avLst/>
          </a:prstGeom>
          <a:solidFill>
            <a:schemeClr val="accent4">
              <a:lumMod val="40000"/>
              <a:lumOff val="60000"/>
            </a:schemeClr>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gn="ctr">
              <a:spcBef>
                <a:spcPts val="1200"/>
              </a:spcBef>
            </a:pPr>
            <a:r>
              <a:rPr lang="vi-VN" sz="4000" b="1" dirty="0">
                <a:solidFill>
                  <a:srgbClr val="FF0000"/>
                </a:solidFill>
              </a:rPr>
              <a:t>Ô nhiễm môi trường, biến đổi khí hậu ảnh hưởng đến đa dạng sinh học.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4" name="Picture 13"/>
          <p:cNvPicPr>
            <a:picLocks noChangeAspect="1"/>
          </p:cNvPicPr>
          <p:nvPr/>
        </p:nvPicPr>
        <p:blipFill rotWithShape="1">
          <a:blip r:embed="rId1">
            <a:extLst>
              <a:ext uri="{BEBA8EAE-BF5A-486C-A8C5-ECC9F3942E4B}">
                <a14:imgProps xmlns:a14="http://schemas.microsoft.com/office/drawing/2010/main">
                  <a14:imgLayer r:embed="rId2">
                    <a14:imgEffect>
                      <a14:backgroundRemoval t="9694" b="90000" l="2886" r="26758">
                        <a14:foregroundMark x1="11228" y1="38469" x2="12539" y2="42347"/>
                        <a14:foregroundMark x1="14008" y1="42857" x2="16946" y2="47653"/>
                        <a14:foregroundMark x1="18363" y1="38061" x2="18888" y2="41735"/>
                        <a14:foregroundMark x1="26023" y1="39490" x2="26810" y2="49286"/>
                        <a14:foregroundMark x1="26810" y1="49286" x2="25761" y2="62041"/>
                        <a14:foregroundMark x1="9391" y1="81837" x2="9391" y2="81837"/>
                        <a14:foregroundMark x1="10441" y1="77755" x2="13274" y2="72959"/>
                        <a14:foregroundMark x1="18678" y1="87143" x2="17943" y2="81735"/>
                        <a14:foregroundMark x1="10126" y1="79184" x2="10126" y2="80714"/>
                        <a14:foregroundMark x1="10126" y1="9694" x2="10126" y2="9694"/>
                      </a14:backgroundRemoval>
                    </a14:imgEffect>
                  </a14:imgLayer>
                </a14:imgProps>
              </a:ext>
              <a:ext uri="{28A0092B-C50C-407E-A947-70E740481C1C}">
                <a14:useLocalDpi xmlns:a14="http://schemas.microsoft.com/office/drawing/2010/main" val="0"/>
              </a:ext>
            </a:extLst>
          </a:blip>
          <a:srcRect r="71045"/>
          <a:stretch>
            <a:fillRect/>
          </a:stretch>
        </p:blipFill>
        <p:spPr>
          <a:xfrm>
            <a:off x="0" y="1355337"/>
            <a:ext cx="3291681" cy="5845218"/>
          </a:xfrm>
          <a:prstGeom prst="rect">
            <a:avLst/>
          </a:prstGeom>
          <a:effectLst>
            <a:outerShdw blurRad="63500" sx="102000" sy="102000" algn="ctr" rotWithShape="0">
              <a:prstClr val="black">
                <a:alpha val="40000"/>
              </a:prst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vi-VN"/>
          </a:p>
        </p:txBody>
      </p:sp>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2000" cy="7081520"/>
          </a:xfrm>
        </p:spPr>
      </p:pic>
      <p:grpSp>
        <p:nvGrpSpPr>
          <p:cNvPr id="8" name="Group 7"/>
          <p:cNvGrpSpPr/>
          <p:nvPr/>
        </p:nvGrpSpPr>
        <p:grpSpPr>
          <a:xfrm>
            <a:off x="170121" y="542260"/>
            <a:ext cx="10436343" cy="6315740"/>
            <a:chOff x="1531443" y="152400"/>
            <a:chExt cx="9129114" cy="6773572"/>
          </a:xfrm>
        </p:grpSpPr>
        <p:pic>
          <p:nvPicPr>
            <p:cNvPr id="7"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443" y="152400"/>
              <a:ext cx="9129114" cy="6773572"/>
            </a:xfrm>
            <a:prstGeom prst="rect">
              <a:avLst/>
            </a:prstGeom>
          </p:spPr>
        </p:pic>
        <p:sp>
          <p:nvSpPr>
            <p:cNvPr id="6" name="TextBox 5"/>
            <p:cNvSpPr txBox="1"/>
            <p:nvPr/>
          </p:nvSpPr>
          <p:spPr>
            <a:xfrm>
              <a:off x="3173750" y="1805781"/>
              <a:ext cx="6045693" cy="3796006"/>
            </a:xfrm>
            <a:prstGeom prst="rect">
              <a:avLst/>
            </a:prstGeom>
            <a:noFill/>
          </p:spPr>
          <p:txBody>
            <a:bodyPr wrap="square" rtlCol="0">
              <a:spAutoFit/>
            </a:bodyPr>
            <a:lstStyle/>
            <a:p>
              <a:pPr algn="just"/>
              <a:r>
                <a:rPr lang="vi-VN" sz="3200" dirty="0"/>
                <a:t>Đa dạng sinh học là nguồn tài nguyên quý giá đối với tự nhiên và con người. Vì vậy, cần duy trì đa dạng sinh học trên Trái Đất. Để làm được điều đó, việc quan trọng nhất là phải bảo vệ môi trường và các tài nguyên thiên nhiên.</a:t>
              </a:r>
              <a:endParaRPr lang="vi-VN" sz="3200" dirty="0"/>
            </a:p>
          </p:txBody>
        </p:sp>
      </p:grpSp>
      <p:pic>
        <p:nvPicPr>
          <p:cNvPr id="4" name="Picture 3"/>
          <p:cNvPicPr>
            <a:picLocks noChangeAspect="1"/>
          </p:cNvPicPr>
          <p:nvPr/>
        </p:nvPicPr>
        <p:blipFill>
          <a:blip r:embed="rId4"/>
          <a:stretch>
            <a:fillRect/>
          </a:stretch>
        </p:blipFill>
        <p:spPr>
          <a:xfrm>
            <a:off x="8471031" y="3910523"/>
            <a:ext cx="2960577" cy="2947477"/>
          </a:xfrm>
          <a:prstGeom prst="rect">
            <a:avLst/>
          </a:prstGeom>
        </p:spPr>
      </p:pic>
      <p:pic>
        <p:nvPicPr>
          <p:cNvPr id="10" name="Picture 9"/>
          <p:cNvPicPr>
            <a:picLocks noChangeAspect="1"/>
          </p:cNvPicPr>
          <p:nvPr/>
        </p:nvPicPr>
        <p:blipFill>
          <a:blip r:embed="rId5"/>
          <a:stretch>
            <a:fillRect/>
          </a:stretch>
        </p:blipFill>
        <p:spPr>
          <a:xfrm>
            <a:off x="8809458" y="31999"/>
            <a:ext cx="1797006" cy="1722627"/>
          </a:xfrm>
          <a:prstGeom prst="rect">
            <a:avLst/>
          </a:prstGeom>
        </p:spPr>
      </p:pic>
      <p:grpSp>
        <p:nvGrpSpPr>
          <p:cNvPr id="16" name="Group 15"/>
          <p:cNvGrpSpPr/>
          <p:nvPr/>
        </p:nvGrpSpPr>
        <p:grpSpPr>
          <a:xfrm>
            <a:off x="-25643" y="363710"/>
            <a:ext cx="3098796" cy="929640"/>
            <a:chOff x="-25643" y="363710"/>
            <a:chExt cx="3098796" cy="929640"/>
          </a:xfrm>
        </p:grpSpPr>
        <p:pic>
          <p:nvPicPr>
            <p:cNvPr id="14" name="Graphic 13"/>
            <p:cNvPicPr>
              <a:picLocks noChangeAspect="1"/>
            </p:cNvPicPr>
            <p:nvPr/>
          </p:nvPicPr>
          <p:blipFill rotWithShape="1">
            <a:blip r:embed="rId6">
              <a:extLst>
                <a:ext uri="{96DAC541-7B7A-43D3-8B79-37D633B846F1}">
                  <asvg:svgBlip xmlns:asvg="http://schemas.microsoft.com/office/drawing/2016/SVG/main" r:embed="rId7"/>
                </a:ext>
              </a:extLst>
            </a:blip>
            <a:srcRect l="23077"/>
            <a:stretch>
              <a:fillRect/>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201519" y="474587"/>
              <a:ext cx="2325950" cy="707886"/>
            </a:xfrm>
            <a:prstGeom prst="rect">
              <a:avLst/>
            </a:prstGeom>
            <a:noFill/>
          </p:spPr>
          <p:txBody>
            <a:bodyPr wrap="square" rtlCol="0">
              <a:spAutoFit/>
            </a:bodyPr>
            <a:lstStyle/>
            <a:p>
              <a:r>
                <a:rPr lang="en-US" sz="4000" dirty="0" err="1">
                  <a:solidFill>
                    <a:srgbClr val="F1008B"/>
                  </a:solidFill>
                </a:rPr>
                <a:t>Kết</a:t>
              </a:r>
              <a:r>
                <a:rPr lang="en-US" sz="4000" dirty="0">
                  <a:solidFill>
                    <a:srgbClr val="F1008B"/>
                  </a:solidFill>
                </a:rPr>
                <a:t> </a:t>
              </a:r>
              <a:r>
                <a:rPr lang="en-US" sz="4000" dirty="0" err="1">
                  <a:solidFill>
                    <a:srgbClr val="F1008B"/>
                  </a:solidFill>
                </a:rPr>
                <a:t>luận</a:t>
              </a:r>
              <a:endParaRPr lang="vi-VN" sz="4000" dirty="0">
                <a:solidFill>
                  <a:srgbClr val="F1008B"/>
                </a:solidFill>
              </a:endParaRPr>
            </a:p>
          </p:txBody>
        </p:sp>
      </p:grpSp>
      <p:pic>
        <p:nvPicPr>
          <p:cNvPr id="3" name="Picture 2" descr="A round pink label with white text and a black background&#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2090" y="144158"/>
            <a:ext cx="1526987" cy="1526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vi-VN"/>
          </a:p>
        </p:txBody>
      </p:sp>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1" y="1451184"/>
            <a:ext cx="4316753" cy="5518576"/>
          </a:xfrm>
          <a:prstGeom prst="rect">
            <a:avLst/>
          </a:prstGeom>
        </p:spPr>
      </p:pic>
      <p:pic>
        <p:nvPicPr>
          <p:cNvPr id="4" name="Picture 3" descr="A blue and red tex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103" y="1181429"/>
            <a:ext cx="7194698" cy="3508158"/>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10160" y="0"/>
            <a:ext cx="12192000" cy="6858000"/>
          </a:xfrm>
        </p:spPr>
      </p:pic>
      <p:sp>
        <p:nvSpPr>
          <p:cNvPr id="4" name="Rectangle: Rounded Corners 3"/>
          <p:cNvSpPr/>
          <p:nvPr/>
        </p:nvSpPr>
        <p:spPr>
          <a:xfrm>
            <a:off x="446567" y="404037"/>
            <a:ext cx="11366205" cy="6113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82055" y="2541182"/>
            <a:ext cx="3542185" cy="3593407"/>
          </a:xfrm>
          <a:prstGeom prst="rect">
            <a:avLst/>
          </a:prstGeom>
        </p:spPr>
      </p:pic>
      <p:grpSp>
        <p:nvGrpSpPr>
          <p:cNvPr id="10" name="Graphic 4"/>
          <p:cNvGrpSpPr/>
          <p:nvPr/>
        </p:nvGrpSpPr>
        <p:grpSpPr>
          <a:xfrm>
            <a:off x="4560930" y="1121195"/>
            <a:ext cx="6288777" cy="2908545"/>
            <a:chOff x="5610688" y="1031736"/>
            <a:chExt cx="5879305" cy="3980523"/>
          </a:xfrm>
        </p:grpSpPr>
        <p:sp>
          <p:nvSpPr>
            <p:cNvPr id="11" name="Freeform: Shape 10"/>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endParaRPr lang="en-US"/>
            </a:p>
          </p:txBody>
        </p:sp>
        <p:sp>
          <p:nvSpPr>
            <p:cNvPr id="12" name="Freeform: Shape 11"/>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endParaRPr lang="en-US"/>
            </a:p>
          </p:txBody>
        </p:sp>
        <p:grpSp>
          <p:nvGrpSpPr>
            <p:cNvPr id="14" name="Graphic 4"/>
            <p:cNvGrpSpPr/>
            <p:nvPr/>
          </p:nvGrpSpPr>
          <p:grpSpPr>
            <a:xfrm>
              <a:off x="5610688" y="1031736"/>
              <a:ext cx="5879305" cy="3980523"/>
              <a:chOff x="5610688" y="1031736"/>
              <a:chExt cx="5879305" cy="3980523"/>
            </a:xfrm>
            <a:solidFill>
              <a:srgbClr val="1A1A1A"/>
            </a:solidFill>
          </p:grpSpPr>
          <p:sp>
            <p:nvSpPr>
              <p:cNvPr id="16" name="Freeform: Shape 15"/>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endParaRPr lang="en-US"/>
              </a:p>
            </p:txBody>
          </p:sp>
          <p:sp>
            <p:nvSpPr>
              <p:cNvPr id="18" name="Freeform: Shape 17"/>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endParaRPr lang="en-US"/>
              </a:p>
            </p:txBody>
          </p:sp>
          <p:sp>
            <p:nvSpPr>
              <p:cNvPr id="20" name="Freeform: Shape 19"/>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endParaRPr lang="en-US"/>
              </a:p>
            </p:txBody>
          </p:sp>
          <p:sp>
            <p:nvSpPr>
              <p:cNvPr id="22" name="Freeform: Shape 21"/>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endParaRPr lang="en-US"/>
              </a:p>
            </p:txBody>
          </p:sp>
          <p:sp>
            <p:nvSpPr>
              <p:cNvPr id="25" name="Freeform: Shape 24"/>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endParaRPr lang="en-US"/>
              </a:p>
            </p:txBody>
          </p:sp>
          <p:sp>
            <p:nvSpPr>
              <p:cNvPr id="26" name="Freeform: Shape 25"/>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endParaRPr lang="en-US"/>
              </a:p>
            </p:txBody>
          </p:sp>
        </p:grpSp>
      </p:grpSp>
      <p:sp>
        <p:nvSpPr>
          <p:cNvPr id="27" name="TextBox 26"/>
          <p:cNvSpPr txBox="1"/>
          <p:nvPr/>
        </p:nvSpPr>
        <p:spPr>
          <a:xfrm>
            <a:off x="4896504" y="1609658"/>
            <a:ext cx="5584961"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M</a:t>
            </a:r>
            <a:r>
              <a:rPr lang="vi-VN" sz="4000" dirty="0">
                <a:latin typeface="Cambria" panose="02040503050406030204" pitchFamily="18" charset="0"/>
                <a:ea typeface="Cambria" panose="02040503050406030204" pitchFamily="18" charset="0"/>
              </a:rPr>
              <a:t>ỗi người nên làm gì để giảm lượng rác thải hằng ngày ra môi trường?</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Words>
  <Application>WPS Slides</Application>
  <PresentationFormat>Widescreen</PresentationFormat>
  <Paragraphs>53</Paragraphs>
  <Slides>14</Slides>
  <Notes>2</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14</vt:i4>
      </vt:variant>
    </vt:vector>
  </HeadingPairs>
  <TitlesOfParts>
    <vt:vector size="35" baseType="lpstr">
      <vt:lpstr>Arial</vt:lpstr>
      <vt:lpstr>SimSun</vt:lpstr>
      <vt:lpstr>Wingdings</vt:lpstr>
      <vt:lpstr>Arial</vt:lpstr>
      <vt:lpstr>Caveat Brush</vt:lpstr>
      <vt:lpstr>Segoe Print</vt:lpstr>
      <vt:lpstr>Calibri</vt:lpstr>
      <vt:lpstr>#9Slide04 HLT Aquus</vt:lpstr>
      <vt:lpstr>Cambria</vt:lpstr>
      <vt:lpstr>Times New Roman</vt:lpstr>
      <vt:lpstr>Calibri</vt:lpstr>
      <vt:lpstr>Microsoft YaHei</vt:lpstr>
      <vt:lpstr>HappyZcool-2016</vt:lpstr>
      <vt:lpstr>Calibri Light</vt:lpstr>
      <vt:lpstr>Arial Unicode MS</vt:lpstr>
      <vt:lpstr>Office Theme</vt:lpstr>
      <vt:lpstr>Custom Design</vt:lpstr>
      <vt:lpstr>2_Office Theme</vt:lpstr>
      <vt:lpstr>Kawaii Bubble Tea Bran MK Plan by Slidesgo</vt:lpstr>
      <vt:lpstr>1_Kawaii Bubble Tea Bran MK Plan by Slidesgo</vt:lpstr>
      <vt:lpstr>2_Kawaii Bubble Tea Bran MK Plan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Bích Đào Cao Thị</cp:lastModifiedBy>
  <cp:revision>108</cp:revision>
  <dcterms:created xsi:type="dcterms:W3CDTF">2022-06-06T07:45:00Z</dcterms:created>
  <dcterms:modified xsi:type="dcterms:W3CDTF">2025-04-25T03:20:35Z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1AFE75E012CA4EEA939B88C15D44557E_12</vt:lpwstr>
  </property>
  <property fmtid="{D5CDD505-2E9C-101B-9397-08002B2CF9AE}" pid="3" name="KSOProductBuildVer">
    <vt:lpwstr>1033-12.2.0.20795</vt:lpwstr>
  </property>
</Properties>
</file>