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0"/>
  </p:notesMasterIdLst>
  <p:sldIdLst>
    <p:sldId id="260" r:id="rId3"/>
    <p:sldId id="295" r:id="rId4"/>
    <p:sldId id="302" r:id="rId5"/>
    <p:sldId id="336" r:id="rId6"/>
    <p:sldId id="335" r:id="rId7"/>
    <p:sldId id="334" r:id="rId8"/>
    <p:sldId id="292" r:id="rId9"/>
    <p:sldId id="343" r:id="rId10"/>
    <p:sldId id="337" r:id="rId11"/>
    <p:sldId id="324" r:id="rId12"/>
    <p:sldId id="339" r:id="rId13"/>
    <p:sldId id="300" r:id="rId14"/>
    <p:sldId id="307" r:id="rId15"/>
    <p:sldId id="340" r:id="rId16"/>
    <p:sldId id="323" r:id="rId17"/>
    <p:sldId id="320" r:id="rId18"/>
    <p:sldId id="34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4" d="100"/>
          <a:sy n="64" d="100"/>
        </p:scale>
        <p:origin x="29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147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166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2965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02710167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884298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18001612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3606015"/>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343208448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08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06738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8446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20.emf"/><Relationship Id="rId4" Type="http://schemas.openxmlformats.org/officeDocument/2006/relationships/notesSlide" Target="../notesSlides/notesSlide8.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2589" y="4337879"/>
            <a:ext cx="12283440" cy="2505456"/>
            <a:chOff x="-91440" y="4352544"/>
            <a:chExt cx="12283440" cy="2505456"/>
          </a:xfrm>
        </p:grpSpPr>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1" t="41579" r="69386" b="10955"/>
          <a:stretch/>
        </p:blipFill>
        <p:spPr>
          <a:xfrm>
            <a:off x="-260378" y="130627"/>
            <a:ext cx="1399739" cy="32552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57065" t="65100" r="9338" b="10955"/>
          <a:stretch/>
        </p:blipFill>
        <p:spPr>
          <a:xfrm>
            <a:off x="-155206" y="171646"/>
            <a:ext cx="1536192" cy="1642172"/>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9" name="图片 9">
            <a:extLst>
              <a:ext uri="{FF2B5EF4-FFF2-40B4-BE49-F238E27FC236}">
                <a16:creationId xmlns:a16="http://schemas.microsoft.com/office/drawing/2014/main" id="{11B4AB59-85A4-46AA-A497-557DD9417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297" t="41579" r="49060" b="10955"/>
          <a:stretch/>
        </p:blipFill>
        <p:spPr>
          <a:xfrm>
            <a:off x="1911677" y="532096"/>
            <a:ext cx="1126764" cy="3255264"/>
          </a:xfrm>
          <a:prstGeom prst="rect">
            <a:avLst/>
          </a:prstGeom>
        </p:spPr>
      </p:pic>
      <p:sp>
        <p:nvSpPr>
          <p:cNvPr id="20" name="TextBox 19">
            <a:extLst>
              <a:ext uri="{FF2B5EF4-FFF2-40B4-BE49-F238E27FC236}">
                <a16:creationId xmlns:a16="http://schemas.microsoft.com/office/drawing/2014/main" id="{29E769CC-AA19-4A83-9AC8-F6CBE120C51F}"/>
              </a:ext>
            </a:extLst>
          </p:cNvPr>
          <p:cNvSpPr txBox="1"/>
          <p:nvPr/>
        </p:nvSpPr>
        <p:spPr>
          <a:xfrm>
            <a:off x="5755341" y="134471"/>
            <a:ext cx="1586753" cy="646331"/>
          </a:xfrm>
          <a:prstGeom prst="rect">
            <a:avLst/>
          </a:prstGeom>
          <a:noFill/>
        </p:spPr>
        <p:txBody>
          <a:bodyPr wrap="square" rtlCol="0">
            <a:spAutoFit/>
          </a:bodyPr>
          <a:lstStyle/>
          <a:p>
            <a:r>
              <a:rPr lang="en-VN" sz="3600" dirty="0">
                <a:solidFill>
                  <a:schemeClr val="accent2">
                    <a:lumMod val="75000"/>
                  </a:schemeClr>
                </a:solidFill>
                <a:latin typeface="#9Slide07 IcielPony" panose="02000000000000000000" pitchFamily="2" charset="77"/>
              </a:rPr>
              <a:t>Toán</a:t>
            </a:r>
          </a:p>
        </p:txBody>
      </p:sp>
      <p:sp>
        <p:nvSpPr>
          <p:cNvPr id="9" name="TextBox 8">
            <a:extLst>
              <a:ext uri="{FF2B5EF4-FFF2-40B4-BE49-F238E27FC236}">
                <a16:creationId xmlns:a16="http://schemas.microsoft.com/office/drawing/2014/main" id="{D10F40ED-4DDF-AFF1-EE93-8F256A24DF18}"/>
              </a:ext>
            </a:extLst>
          </p:cNvPr>
          <p:cNvSpPr txBox="1"/>
          <p:nvPr/>
        </p:nvSpPr>
        <p:spPr>
          <a:xfrm>
            <a:off x="3142810" y="766688"/>
            <a:ext cx="6929718" cy="2585323"/>
          </a:xfrm>
          <a:prstGeom prst="rect">
            <a:avLst/>
          </a:prstGeom>
          <a:noFill/>
        </p:spPr>
        <p:txBody>
          <a:bodyPr wrap="square" rtlCol="0">
            <a:spAutoFit/>
          </a:bodyPr>
          <a:lstStyle/>
          <a:p>
            <a:pPr algn="ctr"/>
            <a:r>
              <a:rPr lang="en-US" sz="5400" dirty="0" err="1">
                <a:solidFill>
                  <a:srgbClr val="FF0000"/>
                </a:solidFill>
                <a:latin typeface="Aptos Black" panose="020F0502020204030204" pitchFamily="34" charset="0"/>
              </a:rPr>
              <a:t>Bài</a:t>
            </a:r>
            <a:r>
              <a:rPr lang="en-US" sz="5400" dirty="0">
                <a:solidFill>
                  <a:srgbClr val="FF0000"/>
                </a:solidFill>
                <a:latin typeface="Aptos Black" panose="020F0502020204030204" pitchFamily="34" charset="0"/>
              </a:rPr>
              <a:t> 59: </a:t>
            </a:r>
            <a:r>
              <a:rPr lang="en-US" sz="5400" dirty="0" err="1">
                <a:solidFill>
                  <a:srgbClr val="FF0000"/>
                </a:solidFill>
                <a:latin typeface="Aptos Black" panose="020F0502020204030204" pitchFamily="34" charset="0"/>
              </a:rPr>
              <a:t>Vận</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tốc</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của</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một</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chuyển</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động</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đều</a:t>
            </a:r>
            <a:r>
              <a:rPr lang="en-US" sz="5400" dirty="0">
                <a:solidFill>
                  <a:srgbClr val="FF0000"/>
                </a:solidFill>
                <a:latin typeface="Aptos Black" panose="020F0502020204030204" pitchFamily="34" charset="0"/>
              </a:rPr>
              <a:t> (</a:t>
            </a:r>
            <a:r>
              <a:rPr lang="en-US" sz="5400" dirty="0" err="1">
                <a:solidFill>
                  <a:srgbClr val="FF0000"/>
                </a:solidFill>
                <a:latin typeface="Aptos Black" panose="020F0502020204030204" pitchFamily="34" charset="0"/>
              </a:rPr>
              <a:t>Tiết</a:t>
            </a:r>
            <a:r>
              <a:rPr lang="en-US" sz="5400" dirty="0">
                <a:solidFill>
                  <a:srgbClr val="FF0000"/>
                </a:solidFill>
                <a:latin typeface="Aptos Black" panose="020F0502020204030204" pitchFamily="34" charset="0"/>
              </a:rPr>
              <a:t> 2).</a:t>
            </a:r>
          </a:p>
        </p:txBody>
      </p:sp>
    </p:spTree>
    <p:extLst>
      <p:ext uri="{BB962C8B-B14F-4D97-AF65-F5344CB8AC3E}">
        <p14:creationId xmlns:p14="http://schemas.microsoft.com/office/powerpoint/2010/main" val="166552336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anim calcmode="lin" valueType="num">
                                      <p:cBhvr>
                                        <p:cTn id="8" dur="700" fill="hold"/>
                                        <p:tgtEl>
                                          <p:spTgt spid="2"/>
                                        </p:tgtEl>
                                        <p:attrNameLst>
                                          <p:attrName>ppt_x</p:attrName>
                                        </p:attrNameLst>
                                      </p:cBhvr>
                                      <p:tavLst>
                                        <p:tav tm="0">
                                          <p:val>
                                            <p:strVal val="#ppt_x"/>
                                          </p:val>
                                        </p:tav>
                                        <p:tav tm="100000">
                                          <p:val>
                                            <p:strVal val="#ppt_x"/>
                                          </p:val>
                                        </p:tav>
                                      </p:tavLst>
                                    </p:anim>
                                    <p:anim calcmode="lin" valueType="num">
                                      <p:cBhvr>
                                        <p:cTn id="9" dur="70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900" decel="100000" fill="hold"/>
                                        <p:tgtEl>
                                          <p:spTgt spid="2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900" decel="100000" fill="hold"/>
                                        <p:tgtEl>
                                          <p:spTgt spid="1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par>
                                <p:cTn id="43" presetID="22" presetClass="entr" presetSubtype="2"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right)">
                                      <p:cBhvr>
                                        <p:cTn id="45" dur="1000"/>
                                        <p:tgtEl>
                                          <p:spTgt spid="16"/>
                                        </p:tgtEl>
                                      </p:cBhvr>
                                    </p:animEffect>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900"/>
                                        <p:tgtEl>
                                          <p:spTgt spid="10"/>
                                        </p:tgtEl>
                                      </p:cBhvr>
                                    </p:animEffect>
                                    <p:anim calcmode="lin" valueType="num">
                                      <p:cBhvr>
                                        <p:cTn id="54" dur="900" fill="hold"/>
                                        <p:tgtEl>
                                          <p:spTgt spid="10"/>
                                        </p:tgtEl>
                                        <p:attrNameLst>
                                          <p:attrName>ppt_x</p:attrName>
                                        </p:attrNameLst>
                                      </p:cBhvr>
                                      <p:tavLst>
                                        <p:tav tm="0">
                                          <p:val>
                                            <p:strVal val="#ppt_x"/>
                                          </p:val>
                                        </p:tav>
                                        <p:tav tm="100000">
                                          <p:val>
                                            <p:strVal val="#ppt_x"/>
                                          </p:val>
                                        </p:tav>
                                      </p:tavLst>
                                    </p:anim>
                                    <p:anim calcmode="lin" valueType="num">
                                      <p:cBhvr>
                                        <p:cTn id="55" dur="9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800"/>
                                        <p:tgtEl>
                                          <p:spTgt spid="19"/>
                                        </p:tgtEl>
                                      </p:cBhvr>
                                    </p:animEffect>
                                    <p:anim calcmode="lin" valueType="num">
                                      <p:cBhvr>
                                        <p:cTn id="59" dur="800" fill="hold"/>
                                        <p:tgtEl>
                                          <p:spTgt spid="19"/>
                                        </p:tgtEl>
                                        <p:attrNameLst>
                                          <p:attrName>ppt_x</p:attrName>
                                        </p:attrNameLst>
                                      </p:cBhvr>
                                      <p:tavLst>
                                        <p:tav tm="0">
                                          <p:val>
                                            <p:strVal val="#ppt_x"/>
                                          </p:val>
                                        </p:tav>
                                        <p:tav tm="100000">
                                          <p:val>
                                            <p:strVal val="#ppt_x"/>
                                          </p:val>
                                        </p:tav>
                                      </p:tavLst>
                                    </p:anim>
                                    <p:anim calcmode="lin" valueType="num">
                                      <p:cBhvr>
                                        <p:cTn id="60" dur="8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4" name="Picture 3" descr="Logo&#10;&#10;Description automatically generated">
            <a:extLst>
              <a:ext uri="{FF2B5EF4-FFF2-40B4-BE49-F238E27FC236}">
                <a16:creationId xmlns:a16="http://schemas.microsoft.com/office/drawing/2014/main" id="{C4F25BE4-B244-4CF4-88F7-F5293EF334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747" y="1268449"/>
            <a:ext cx="6514471" cy="2349754"/>
          </a:xfrm>
          <a:prstGeom prst="rect">
            <a:avLst/>
          </a:prstGeom>
        </p:spPr>
      </p:pic>
    </p:spTree>
    <p:extLst>
      <p:ext uri="{BB962C8B-B14F-4D97-AF65-F5344CB8AC3E}">
        <p14:creationId xmlns:p14="http://schemas.microsoft.com/office/powerpoint/2010/main" val="376531106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anim calcmode="lin" valueType="num">
                                      <p:cBhvr>
                                        <p:cTn id="21" dur="700" fill="hold"/>
                                        <p:tgtEl>
                                          <p:spTgt spid="31"/>
                                        </p:tgtEl>
                                        <p:attrNameLst>
                                          <p:attrName>ppt_x</p:attrName>
                                        </p:attrNameLst>
                                      </p:cBhvr>
                                      <p:tavLst>
                                        <p:tav tm="0">
                                          <p:val>
                                            <p:strVal val="#ppt_x"/>
                                          </p:val>
                                        </p:tav>
                                        <p:tav tm="100000">
                                          <p:val>
                                            <p:strVal val="#ppt_x"/>
                                          </p:val>
                                        </p:tav>
                                      </p:tavLst>
                                    </p:anim>
                                    <p:anim calcmode="lin" valueType="num">
                                      <p:cBhvr>
                                        <p:cTn id="22" dur="7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700"/>
                                        <p:tgtEl>
                                          <p:spTgt spid="27"/>
                                        </p:tgtEl>
                                      </p:cBhvr>
                                    </p:animEffect>
                                    <p:anim calcmode="lin" valueType="num">
                                      <p:cBhvr>
                                        <p:cTn id="26" dur="700" fill="hold"/>
                                        <p:tgtEl>
                                          <p:spTgt spid="27"/>
                                        </p:tgtEl>
                                        <p:attrNameLst>
                                          <p:attrName>ppt_x</p:attrName>
                                        </p:attrNameLst>
                                      </p:cBhvr>
                                      <p:tavLst>
                                        <p:tav tm="0">
                                          <p:val>
                                            <p:strVal val="#ppt_x"/>
                                          </p:val>
                                        </p:tav>
                                        <p:tav tm="100000">
                                          <p:val>
                                            <p:strVal val="#ppt_x"/>
                                          </p:val>
                                        </p:tav>
                                      </p:tavLst>
                                    </p:anim>
                                    <p:anim calcmode="lin" valueType="num">
                                      <p:cBhvr>
                                        <p:cTn id="27" dur="7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600"/>
                                        <p:tgtEl>
                                          <p:spTgt spid="32"/>
                                        </p:tgtEl>
                                      </p:cBhvr>
                                    </p:animEffect>
                                    <p:anim calcmode="lin" valueType="num">
                                      <p:cBhvr>
                                        <p:cTn id="31" dur="600" fill="hold"/>
                                        <p:tgtEl>
                                          <p:spTgt spid="32"/>
                                        </p:tgtEl>
                                        <p:attrNameLst>
                                          <p:attrName>ppt_x</p:attrName>
                                        </p:attrNameLst>
                                      </p:cBhvr>
                                      <p:tavLst>
                                        <p:tav tm="0">
                                          <p:val>
                                            <p:strVal val="#ppt_x"/>
                                          </p:val>
                                        </p:tav>
                                        <p:tav tm="100000">
                                          <p:val>
                                            <p:strVal val="#ppt_x"/>
                                          </p:val>
                                        </p:tav>
                                      </p:tavLst>
                                    </p:anim>
                                    <p:anim calcmode="lin" valueType="num">
                                      <p:cBhvr>
                                        <p:cTn id="32" dur="6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600"/>
                                        <p:tgtEl>
                                          <p:spTgt spid="33"/>
                                        </p:tgtEl>
                                      </p:cBhvr>
                                    </p:animEffect>
                                    <p:anim calcmode="lin" valueType="num">
                                      <p:cBhvr>
                                        <p:cTn id="36" dur="600" fill="hold"/>
                                        <p:tgtEl>
                                          <p:spTgt spid="33"/>
                                        </p:tgtEl>
                                        <p:attrNameLst>
                                          <p:attrName>ppt_x</p:attrName>
                                        </p:attrNameLst>
                                      </p:cBhvr>
                                      <p:tavLst>
                                        <p:tav tm="0">
                                          <p:val>
                                            <p:strVal val="#ppt_x"/>
                                          </p:val>
                                        </p:tav>
                                        <p:tav tm="100000">
                                          <p:val>
                                            <p:strVal val="#ppt_x"/>
                                          </p:val>
                                        </p:tav>
                                      </p:tavLst>
                                    </p:anim>
                                    <p:anim calcmode="lin" valueType="num">
                                      <p:cBhvr>
                                        <p:cTn id="37" dur="600" fill="hold"/>
                                        <p:tgtEl>
                                          <p:spTgt spid="3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00"/>
                                        <p:tgtEl>
                                          <p:spTgt spid="4"/>
                                        </p:tgtEl>
                                      </p:cBhvr>
                                    </p:animEffect>
                                    <p:anim calcmode="lin" valueType="num">
                                      <p:cBhvr>
                                        <p:cTn id="41" dur="700" fill="hold"/>
                                        <p:tgtEl>
                                          <p:spTgt spid="4"/>
                                        </p:tgtEl>
                                        <p:attrNameLst>
                                          <p:attrName>ppt_x</p:attrName>
                                        </p:attrNameLst>
                                      </p:cBhvr>
                                      <p:tavLst>
                                        <p:tav tm="0">
                                          <p:val>
                                            <p:strVal val="#ppt_x"/>
                                          </p:val>
                                        </p:tav>
                                        <p:tav tm="100000">
                                          <p:val>
                                            <p:strVal val="#ppt_x"/>
                                          </p:val>
                                        </p:tav>
                                      </p:tavLst>
                                    </p:anim>
                                    <p:anim calcmode="lin" valueType="num">
                                      <p:cBhvr>
                                        <p:cTn id="42" dur="7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4"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7"/>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7"/>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07" y="1859545"/>
            <a:ext cx="3254062" cy="5116324"/>
          </a:xfrm>
          <a:prstGeom prst="rect">
            <a:avLst/>
          </a:prstGeom>
        </p:spPr>
      </p:pic>
      <p:pic>
        <p:nvPicPr>
          <p:cNvPr id="7170" name="Picture 2">
            <a:extLst>
              <a:ext uri="{FF2B5EF4-FFF2-40B4-BE49-F238E27FC236}">
                <a16:creationId xmlns:a16="http://schemas.microsoft.com/office/drawing/2014/main" id="{81B9F1D4-311B-47E8-9528-4C4036ADE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61578">
            <a:off x="2845305" y="1440392"/>
            <a:ext cx="3021694" cy="4876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9306A16-4080-4E71-BB8E-2FC81ED34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662" y="3429000"/>
            <a:ext cx="2685232" cy="268523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0F21D0BB-1725-4EE0-9533-86F956F285DE}"/>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830172" y="1018130"/>
            <a:ext cx="1287610" cy="12876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23"/>
          <p:cNvGrpSpPr/>
          <p:nvPr/>
        </p:nvGrpSpPr>
        <p:grpSpPr>
          <a:xfrm>
            <a:off x="-17585" y="5831952"/>
            <a:ext cx="12203723" cy="1123362"/>
            <a:chOff x="-17585" y="5729324"/>
            <a:chExt cx="12203723" cy="1123362"/>
          </a:xfrm>
        </p:grpSpPr>
        <p:pic>
          <p:nvPicPr>
            <p:cNvPr id="25" name="图片 24"/>
            <p:cNvPicPr>
              <a:picLocks noChangeAspect="1"/>
            </p:cNvPicPr>
            <p:nvPr/>
          </p:nvPicPr>
          <p:blipFill rotWithShape="1">
            <a:blip r:embed="rId7"/>
            <a:srcRect l="1990"/>
            <a:stretch/>
          </p:blipFill>
          <p:spPr>
            <a:xfrm>
              <a:off x="-17585" y="5729324"/>
              <a:ext cx="8659753" cy="1123362"/>
            </a:xfrm>
            <a:prstGeom prst="rect">
              <a:avLst/>
            </a:prstGeom>
          </p:spPr>
        </p:pic>
        <p:pic>
          <p:nvPicPr>
            <p:cNvPr id="26" name="图片 2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32" name="Speech Bubble: Rectangle with Corners Rounded 31">
            <a:extLst>
              <a:ext uri="{FF2B5EF4-FFF2-40B4-BE49-F238E27FC236}">
                <a16:creationId xmlns:a16="http://schemas.microsoft.com/office/drawing/2014/main" id="{012F0D9E-7F79-4D9A-BB66-928B6A93EC2E}"/>
              </a:ext>
            </a:extLst>
          </p:cNvPr>
          <p:cNvSpPr/>
          <p:nvPr/>
        </p:nvSpPr>
        <p:spPr>
          <a:xfrm>
            <a:off x="7576457" y="202311"/>
            <a:ext cx="2908663" cy="1875478"/>
          </a:xfrm>
          <a:custGeom>
            <a:avLst/>
            <a:gdLst>
              <a:gd name="connsiteX0" fmla="*/ 0 w 2908663"/>
              <a:gd name="connsiteY0" fmla="*/ 312586 h 1875478"/>
              <a:gd name="connsiteX1" fmla="*/ 312586 w 2908663"/>
              <a:gd name="connsiteY1" fmla="*/ 0 h 1875478"/>
              <a:gd name="connsiteX2" fmla="*/ 787805 w 2908663"/>
              <a:gd name="connsiteY2" fmla="*/ 0 h 1875478"/>
              <a:gd name="connsiteX3" fmla="*/ 1207659 w 2908663"/>
              <a:gd name="connsiteY3" fmla="*/ 0 h 1875478"/>
              <a:gd name="connsiteX4" fmla="*/ 1696720 w 2908663"/>
              <a:gd name="connsiteY4" fmla="*/ 0 h 1875478"/>
              <a:gd name="connsiteX5" fmla="*/ 1696720 w 2908663"/>
              <a:gd name="connsiteY5" fmla="*/ 0 h 1875478"/>
              <a:gd name="connsiteX6" fmla="*/ 2045760 w 2908663"/>
              <a:gd name="connsiteY6" fmla="*/ 0 h 1875478"/>
              <a:gd name="connsiteX7" fmla="*/ 2423886 w 2908663"/>
              <a:gd name="connsiteY7" fmla="*/ 0 h 1875478"/>
              <a:gd name="connsiteX8" fmla="*/ 2596077 w 2908663"/>
              <a:gd name="connsiteY8" fmla="*/ 0 h 1875478"/>
              <a:gd name="connsiteX9" fmla="*/ 2908663 w 2908663"/>
              <a:gd name="connsiteY9" fmla="*/ 312586 h 1875478"/>
              <a:gd name="connsiteX10" fmla="*/ 2908663 w 2908663"/>
              <a:gd name="connsiteY10" fmla="*/ 687679 h 1875478"/>
              <a:gd name="connsiteX11" fmla="*/ 2908663 w 2908663"/>
              <a:gd name="connsiteY11" fmla="*/ 1094029 h 1875478"/>
              <a:gd name="connsiteX12" fmla="*/ 2908663 w 2908663"/>
              <a:gd name="connsiteY12" fmla="*/ 1094029 h 1875478"/>
              <a:gd name="connsiteX13" fmla="*/ 2908663 w 2908663"/>
              <a:gd name="connsiteY13" fmla="*/ 1562898 h 1875478"/>
              <a:gd name="connsiteX14" fmla="*/ 2908663 w 2908663"/>
              <a:gd name="connsiteY14" fmla="*/ 1562892 h 1875478"/>
              <a:gd name="connsiteX15" fmla="*/ 2596077 w 2908663"/>
              <a:gd name="connsiteY15" fmla="*/ 1875478 h 1875478"/>
              <a:gd name="connsiteX16" fmla="*/ 2423886 w 2908663"/>
              <a:gd name="connsiteY16" fmla="*/ 1875478 h 1875478"/>
              <a:gd name="connsiteX17" fmla="*/ 2494528 w 2908663"/>
              <a:gd name="connsiteY17" fmla="*/ 2448980 h 1875478"/>
              <a:gd name="connsiteX18" fmla="*/ 2111580 w 2908663"/>
              <a:gd name="connsiteY18" fmla="*/ 2173699 h 1875478"/>
              <a:gd name="connsiteX19" fmla="*/ 1696720 w 2908663"/>
              <a:gd name="connsiteY19" fmla="*/ 1875478 h 1875478"/>
              <a:gd name="connsiteX20" fmla="*/ 1276866 w 2908663"/>
              <a:gd name="connsiteY20" fmla="*/ 1875478 h 1875478"/>
              <a:gd name="connsiteX21" fmla="*/ 857012 w 2908663"/>
              <a:gd name="connsiteY21" fmla="*/ 1875478 h 1875478"/>
              <a:gd name="connsiteX22" fmla="*/ 312586 w 2908663"/>
              <a:gd name="connsiteY22" fmla="*/ 1875478 h 1875478"/>
              <a:gd name="connsiteX23" fmla="*/ 0 w 2908663"/>
              <a:gd name="connsiteY23" fmla="*/ 1562892 h 1875478"/>
              <a:gd name="connsiteX24" fmla="*/ 0 w 2908663"/>
              <a:gd name="connsiteY24" fmla="*/ 1562898 h 1875478"/>
              <a:gd name="connsiteX25" fmla="*/ 0 w 2908663"/>
              <a:gd name="connsiteY25" fmla="*/ 1094029 h 1875478"/>
              <a:gd name="connsiteX26" fmla="*/ 0 w 2908663"/>
              <a:gd name="connsiteY26" fmla="*/ 1094029 h 1875478"/>
              <a:gd name="connsiteX27" fmla="*/ 0 w 2908663"/>
              <a:gd name="connsiteY27" fmla="*/ 687679 h 1875478"/>
              <a:gd name="connsiteX28" fmla="*/ 0 w 2908663"/>
              <a:gd name="connsiteY28" fmla="*/ 312586 h 187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08663" h="1875478" extrusionOk="0">
                <a:moveTo>
                  <a:pt x="0" y="312586"/>
                </a:moveTo>
                <a:cubicBezTo>
                  <a:pt x="35202" y="109592"/>
                  <a:pt x="133542" y="36301"/>
                  <a:pt x="312586" y="0"/>
                </a:cubicBezTo>
                <a:cubicBezTo>
                  <a:pt x="480746" y="-2230"/>
                  <a:pt x="609488" y="56581"/>
                  <a:pt x="787805" y="0"/>
                </a:cubicBezTo>
                <a:cubicBezTo>
                  <a:pt x="966122" y="-56581"/>
                  <a:pt x="1051931" y="25983"/>
                  <a:pt x="1207659" y="0"/>
                </a:cubicBezTo>
                <a:cubicBezTo>
                  <a:pt x="1363387" y="-25983"/>
                  <a:pt x="1553560" y="15671"/>
                  <a:pt x="1696720" y="0"/>
                </a:cubicBezTo>
                <a:lnTo>
                  <a:pt x="1696720" y="0"/>
                </a:lnTo>
                <a:cubicBezTo>
                  <a:pt x="1767215" y="-10182"/>
                  <a:pt x="1911480" y="8234"/>
                  <a:pt x="2045760" y="0"/>
                </a:cubicBezTo>
                <a:cubicBezTo>
                  <a:pt x="2180040" y="-8234"/>
                  <a:pt x="2320544" y="29712"/>
                  <a:pt x="2423886" y="0"/>
                </a:cubicBezTo>
                <a:cubicBezTo>
                  <a:pt x="2462057" y="-12779"/>
                  <a:pt x="2558133" y="19337"/>
                  <a:pt x="2596077" y="0"/>
                </a:cubicBezTo>
                <a:cubicBezTo>
                  <a:pt x="2767803" y="-5397"/>
                  <a:pt x="2902393" y="140415"/>
                  <a:pt x="2908663" y="312586"/>
                </a:cubicBezTo>
                <a:cubicBezTo>
                  <a:pt x="2913586" y="465955"/>
                  <a:pt x="2902106" y="600842"/>
                  <a:pt x="2908663" y="687679"/>
                </a:cubicBezTo>
                <a:cubicBezTo>
                  <a:pt x="2915220" y="774516"/>
                  <a:pt x="2907310" y="953440"/>
                  <a:pt x="2908663" y="1094029"/>
                </a:cubicBezTo>
                <a:lnTo>
                  <a:pt x="2908663" y="1094029"/>
                </a:lnTo>
                <a:cubicBezTo>
                  <a:pt x="2914755" y="1221108"/>
                  <a:pt x="2903367" y="1466358"/>
                  <a:pt x="2908663" y="1562898"/>
                </a:cubicBezTo>
                <a:lnTo>
                  <a:pt x="2908663" y="1562892"/>
                </a:lnTo>
                <a:cubicBezTo>
                  <a:pt x="2919108" y="1777410"/>
                  <a:pt x="2765812" y="1853926"/>
                  <a:pt x="2596077" y="1875478"/>
                </a:cubicBezTo>
                <a:cubicBezTo>
                  <a:pt x="2542488" y="1892529"/>
                  <a:pt x="2499357" y="1864217"/>
                  <a:pt x="2423886" y="1875478"/>
                </a:cubicBezTo>
                <a:cubicBezTo>
                  <a:pt x="2495879" y="2124631"/>
                  <a:pt x="2438875" y="2290130"/>
                  <a:pt x="2494528" y="2448980"/>
                </a:cubicBezTo>
                <a:cubicBezTo>
                  <a:pt x="2300120" y="2325875"/>
                  <a:pt x="2225132" y="2241563"/>
                  <a:pt x="2111580" y="2173699"/>
                </a:cubicBezTo>
                <a:cubicBezTo>
                  <a:pt x="1998028" y="2105835"/>
                  <a:pt x="1872642" y="1964731"/>
                  <a:pt x="1696720" y="1875478"/>
                </a:cubicBezTo>
                <a:cubicBezTo>
                  <a:pt x="1588030" y="1882018"/>
                  <a:pt x="1412813" y="1848995"/>
                  <a:pt x="1276866" y="1875478"/>
                </a:cubicBezTo>
                <a:cubicBezTo>
                  <a:pt x="1140919" y="1901961"/>
                  <a:pt x="1058225" y="1867476"/>
                  <a:pt x="857012" y="1875478"/>
                </a:cubicBezTo>
                <a:cubicBezTo>
                  <a:pt x="655799" y="1883480"/>
                  <a:pt x="435274" y="1842079"/>
                  <a:pt x="312586" y="1875478"/>
                </a:cubicBezTo>
                <a:cubicBezTo>
                  <a:pt x="144839" y="1833449"/>
                  <a:pt x="20090" y="1701750"/>
                  <a:pt x="0" y="1562892"/>
                </a:cubicBezTo>
                <a:lnTo>
                  <a:pt x="0" y="1562898"/>
                </a:lnTo>
                <a:cubicBezTo>
                  <a:pt x="-22658" y="1407322"/>
                  <a:pt x="2456" y="1268906"/>
                  <a:pt x="0" y="1094029"/>
                </a:cubicBezTo>
                <a:lnTo>
                  <a:pt x="0" y="1094029"/>
                </a:lnTo>
                <a:cubicBezTo>
                  <a:pt x="-3185" y="932815"/>
                  <a:pt x="46855" y="781349"/>
                  <a:pt x="0" y="687679"/>
                </a:cubicBezTo>
                <a:cubicBezTo>
                  <a:pt x="-46855" y="594009"/>
                  <a:pt x="31174" y="463528"/>
                  <a:pt x="0" y="312586"/>
                </a:cubicBezTo>
                <a:close/>
              </a:path>
            </a:pathLst>
          </a:custGeom>
          <a:noFill/>
          <a:ln w="57150">
            <a:solidFill>
              <a:schemeClr val="accent6">
                <a:lumMod val="75000"/>
              </a:schemeClr>
            </a:solidFill>
            <a:prstDash val="dash"/>
            <a:extLst>
              <a:ext uri="{C807C97D-BFC1-408E-A445-0C87EB9F89A2}">
                <ask:lineSketchStyleProps xmlns:ask="http://schemas.microsoft.com/office/drawing/2018/sketchyshapes" sd="263377474">
                  <a:prstGeom prst="wedgeRoundRectCallout">
                    <a:avLst>
                      <a:gd name="adj1" fmla="val 35762"/>
                      <a:gd name="adj2" fmla="val 80579"/>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lumMod val="50000"/>
                  </a:schemeClr>
                </a:solidFill>
              </a:rPr>
              <a:t>Hãy tính vận tốc từ nhà đến trường của bạn!</a:t>
            </a:r>
          </a:p>
        </p:txBody>
      </p:sp>
      <p:sp>
        <p:nvSpPr>
          <p:cNvPr id="3" name="TextBox 2">
            <a:extLst>
              <a:ext uri="{FF2B5EF4-FFF2-40B4-BE49-F238E27FC236}">
                <a16:creationId xmlns:a16="http://schemas.microsoft.com/office/drawing/2014/main" id="{AA3CB205-A72E-43FD-B019-BDF5A0B9ED48}"/>
              </a:ext>
            </a:extLst>
          </p:cNvPr>
          <p:cNvSpPr txBox="1"/>
          <p:nvPr/>
        </p:nvSpPr>
        <p:spPr>
          <a:xfrm>
            <a:off x="2499879" y="1454123"/>
            <a:ext cx="2032112" cy="769441"/>
          </a:xfrm>
          <a:prstGeom prst="rect">
            <a:avLst/>
          </a:prstGeom>
          <a:noFill/>
        </p:spPr>
        <p:txBody>
          <a:bodyPr wrap="square" rtlCol="0">
            <a:spAutoFit/>
          </a:bodyPr>
          <a:lstStyle/>
          <a:p>
            <a:r>
              <a:rPr lang="en-US" sz="4400" b="1" dirty="0">
                <a:solidFill>
                  <a:srgbClr val="38827D"/>
                </a:solidFill>
              </a:rPr>
              <a:t>V = ?</a:t>
            </a:r>
          </a:p>
        </p:txBody>
      </p:sp>
    </p:spTree>
    <p:extLst>
      <p:ext uri="{BB962C8B-B14F-4D97-AF65-F5344CB8AC3E}">
        <p14:creationId xmlns:p14="http://schemas.microsoft.com/office/powerpoint/2010/main" val="107272935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2112578" y="4955458"/>
            <a:ext cx="8655269"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2845674" y="5152117"/>
            <a:ext cx="7189076" cy="1323439"/>
          </a:xfrm>
          <a:prstGeom prst="rect">
            <a:avLst/>
          </a:prstGeom>
          <a:noFill/>
        </p:spPr>
        <p:txBody>
          <a:bodyPr wrap="square" rtlCol="0">
            <a:spAutoFit/>
          </a:bodyPr>
          <a:lstStyle/>
          <a:p>
            <a:r>
              <a:rPr lang="en-US" sz="8000" dirty="0">
                <a:solidFill>
                  <a:srgbClr val="FFFF00"/>
                </a:solidFill>
                <a:latin typeface="Times New Roman" panose="02020603050405020304" pitchFamily="18" charset="0"/>
                <a:cs typeface="Times New Roman" panose="02020603050405020304" pitchFamily="18"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a:t>
            </a:r>
            <a:r>
              <a:rPr lang="en-US" sz="2800" b="1" dirty="0" err="1"/>
              <a:t>lớp</a:t>
            </a:r>
            <a:r>
              <a:rPr lang="en-US" sz="2800" b="1" dirty="0"/>
              <a:t> 5A2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5" y="4949469"/>
            <a:ext cx="5820139"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TotalTime>
  <Words>688</Words>
  <Application>Microsoft Office PowerPoint</Application>
  <PresentationFormat>Widescreen</PresentationFormat>
  <Paragraphs>92</Paragraphs>
  <Slides>17</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等线</vt:lpstr>
      <vt:lpstr>SimSun</vt:lpstr>
      <vt:lpstr>#9Slide07 IcielPony</vt:lpstr>
      <vt:lpstr>#9Slide07 SVNDessert Menu Scrip</vt:lpstr>
      <vt:lpstr>Aptos Black</vt:lpstr>
      <vt:lpstr>Arial</vt:lpstr>
      <vt:lpstr>Calibri</vt:lpstr>
      <vt:lpstr>Cambria</vt:lpstr>
      <vt:lpstr>Times New Roman</vt:lpstr>
      <vt:lpstr>汉仪帅线体简</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Nguyễn Thị Thanh Huyền</cp:lastModifiedBy>
  <cp:revision>38</cp:revision>
  <dcterms:created xsi:type="dcterms:W3CDTF">2022-02-19T09:57:14Z</dcterms:created>
  <dcterms:modified xsi:type="dcterms:W3CDTF">2025-03-25T10:02:58Z</dcterms:modified>
</cp:coreProperties>
</file>