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0"/>
  </p:notesMasterIdLst>
  <p:sldIdLst>
    <p:sldId id="259" r:id="rId3"/>
    <p:sldId id="266" r:id="rId4"/>
    <p:sldId id="257" r:id="rId5"/>
    <p:sldId id="261" r:id="rId6"/>
    <p:sldId id="264" r:id="rId7"/>
    <p:sldId id="267" r:id="rId8"/>
    <p:sldId id="268" r:id="rId9"/>
    <p:sldId id="269" r:id="rId10"/>
    <p:sldId id="286" r:id="rId11"/>
    <p:sldId id="287" r:id="rId12"/>
    <p:sldId id="288" r:id="rId13"/>
    <p:sldId id="272" r:id="rId14"/>
    <p:sldId id="273" r:id="rId15"/>
    <p:sldId id="289" r:id="rId16"/>
    <p:sldId id="290" r:id="rId17"/>
    <p:sldId id="291" r:id="rId18"/>
    <p:sldId id="278" r:id="rId19"/>
    <p:sldId id="280" r:id="rId20"/>
    <p:sldId id="258" r:id="rId21"/>
    <p:sldId id="292" r:id="rId22"/>
    <p:sldId id="293" r:id="rId23"/>
    <p:sldId id="294" r:id="rId24"/>
    <p:sldId id="295" r:id="rId25"/>
    <p:sldId id="296" r:id="rId26"/>
    <p:sldId id="297" r:id="rId27"/>
    <p:sldId id="298" r:id="rId28"/>
    <p:sldId id="265"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00" autoAdjust="0"/>
    <p:restoredTop sz="94660"/>
  </p:normalViewPr>
  <p:slideViewPr>
    <p:cSldViewPr snapToGrid="0">
      <p:cViewPr varScale="1">
        <p:scale>
          <a:sx n="64" d="100"/>
          <a:sy n="64" d="100"/>
        </p:scale>
        <p:origin x="-90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pPr/>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pPr/>
              <a:t>‹#›</a:t>
            </a:fld>
            <a:endParaRPr lang="en-US"/>
          </a:p>
        </p:txBody>
      </p:sp>
    </p:spTree>
    <p:extLst>
      <p:ext uri="{BB962C8B-B14F-4D97-AF65-F5344CB8AC3E}">
        <p14:creationId xmlns:p14="http://schemas.microsoft.com/office/powerpoint/2010/main" xmlns=""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xmlns=""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pPr/>
              <a:t>12</a:t>
            </a:fld>
            <a:endParaRPr lang="en-US"/>
          </a:p>
        </p:txBody>
      </p:sp>
    </p:spTree>
    <p:extLst>
      <p:ext uri="{BB962C8B-B14F-4D97-AF65-F5344CB8AC3E}">
        <p14:creationId xmlns:p14="http://schemas.microsoft.com/office/powerpoint/2010/main" xmlns=""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xmlns="" val="166297690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xmlns="" val="51125073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xmlns="" val="311741382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xmlns="" val="383989007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xmlns="" val="250311313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2396046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xmlns=""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xmlns="">
                  <a14:imgLayer r:embed="rId3">
                    <a14:imgEffect>
                      <a14:colorTemperature colorTemp="4700"/>
                    </a14:imgEffect>
                    <a14:imgEffect>
                      <a14:saturation sat="200000"/>
                    </a14:imgEffect>
                  </a14:imgLayer>
                </a14:imgProps>
              </a:ext>
              <a:ext uri="{28A0092B-C50C-407E-A947-70E740481C1C}">
                <a14:useLocalDpi xmlns:a14="http://schemas.microsoft.com/office/drawing/2010/main" xmlns=""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xmlns="" val="2367102090"/>
      </p:ext>
    </p:extLst>
  </p:cSld>
  <p:clrMapOvr>
    <a:masterClrMapping/>
  </p:clrMapOvr>
  <p:transition>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xmlns=""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xmlns=""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xmlns=""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xmlns="" val="6999570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xmlns=""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xmlns="" val="147026683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xmlns=""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xmlns=""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xmlns=""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xmlns=""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xmlns="" val="155309279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extLst>
    <p:ext uri="{DCECCB84-F9BA-43D5-87BE-67443E8EF086}">
      <p15:sldGuideLst xmlns:p15="http://schemas.microsoft.com/office/powerpoint/2012/main" xmlns="">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xmlns="" val="223062113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xmlns="" val="53916868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xmlns="" val="758162047"/>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xmlns="" val="220932275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xmlns="" val="244904862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3.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2.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cstate="print"/>
          <a:stretch>
            <a:fillRect/>
          </a:stretch>
        </p:blipFill>
        <p:spPr>
          <a:xfrm>
            <a:off x="3020517" y="482358"/>
            <a:ext cx="5636904" cy="4314140"/>
          </a:xfrm>
          <a:prstGeom prst="rect">
            <a:avLst/>
          </a:prstGeom>
        </p:spPr>
      </p:pic>
    </p:spTree>
    <p:extLst>
      <p:ext uri="{BB962C8B-B14F-4D97-AF65-F5344CB8AC3E}">
        <p14:creationId xmlns:p14="http://schemas.microsoft.com/office/powerpoint/2010/main" xmlns="" val="81946055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39356" y="2873026"/>
              <a:ext cx="7885371" cy="222511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a:t>
              </a:r>
              <a:r>
                <a:rPr kumimoji="0" lang="vi-VN"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nam đói, mệt mà bố không quan tâm. Bạn có thể bị gầy yếu, suy dinh dưỡng, lo âu, trầm cảm, thậm chí rối loạn căng thẳng...</a:t>
              </a:r>
              <a:endParaRPr kumimoji="0" lang="en-US"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0700090F-B1B8-7CA3-706C-B04BE30BB465}"/>
              </a:ext>
            </a:extLst>
          </p:cNvPr>
          <p:cNvPicPr>
            <a:picLocks noChangeAspect="1"/>
          </p:cNvPicPr>
          <p:nvPr/>
        </p:nvPicPr>
        <p:blipFill>
          <a:blip r:embed="rId3"/>
          <a:stretch>
            <a:fillRect/>
          </a:stretch>
        </p:blipFill>
        <p:spPr>
          <a:xfrm>
            <a:off x="568960" y="1885632"/>
            <a:ext cx="4597416" cy="3478848"/>
          </a:xfrm>
          <a:prstGeom prst="rect">
            <a:avLst/>
          </a:prstGeom>
        </p:spPr>
      </p:pic>
    </p:spTree>
    <p:extLst>
      <p:ext uri="{BB962C8B-B14F-4D97-AF65-F5344CB8AC3E}">
        <p14:creationId xmlns:p14="http://schemas.microsoft.com/office/powerpoint/2010/main" xmlns="" val="40728164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39356" y="2849203"/>
              <a:ext cx="7885371" cy="230930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bị mẹ mắng ở nơi công cộng khiến bạn xấu hổ. Bạn có thể trở nên tự ti, mặc cảm với bản thân và nghĩ rằng mẹ không yêu thương mình, từ đó bạn dần xa lánh bố mẹ, bạn bè,...</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7A92AA37-7E36-002B-8E73-EEAB0A1B0E2F}"/>
              </a:ext>
            </a:extLst>
          </p:cNvPr>
          <p:cNvPicPr>
            <a:picLocks noChangeAspect="1"/>
          </p:cNvPicPr>
          <p:nvPr/>
        </p:nvPicPr>
        <p:blipFill>
          <a:blip r:embed="rId3"/>
          <a:stretch>
            <a:fillRect/>
          </a:stretch>
        </p:blipFill>
        <p:spPr>
          <a:xfrm>
            <a:off x="520382" y="2082801"/>
            <a:ext cx="4751597" cy="3474402"/>
          </a:xfrm>
          <a:prstGeom prst="rect">
            <a:avLst/>
          </a:prstGeom>
        </p:spPr>
      </p:pic>
    </p:spTree>
    <p:extLst>
      <p:ext uri="{BB962C8B-B14F-4D97-AF65-F5344CB8AC3E}">
        <p14:creationId xmlns:p14="http://schemas.microsoft.com/office/powerpoint/2010/main" xmlns="" val="20827594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xmlns="" id="{196E4E3F-EDAF-0AB5-58BF-F1168746AD14}"/>
              </a:ext>
            </a:extLst>
          </p:cNvPr>
          <p:cNvSpPr/>
          <p:nvPr/>
        </p:nvSpPr>
        <p:spPr>
          <a:xfrm>
            <a:off x="810821" y="1063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chemeClr val="tx1"/>
                </a:solidFill>
                <a:latin typeface="Cambria" panose="02040503050406030204" pitchFamily="18" charset="0"/>
                <a:ea typeface="阿里巴巴普惠体" panose="00020600040101010101"/>
              </a:rPr>
              <a:t>Em </a:t>
            </a: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những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hậu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quả</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bạn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Hạt</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Cân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Mận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Khởi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gánh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chịu</a:t>
            </a:r>
            <a:r>
              <a:rPr lang="en-US" altLang="zh-CN" sz="3600" b="1" dirty="0">
                <a:solidFill>
                  <a:schemeClr val="tx1"/>
                </a:solidFill>
                <a:latin typeface="Cambria" panose="02040503050406030204" pitchFamily="18" charset="0"/>
                <a:ea typeface="阿里巴巴普惠体" panose="00020600040101010101"/>
              </a:rPr>
              <a:t>.</a:t>
            </a:r>
          </a:p>
        </p:txBody>
      </p:sp>
      <p:pic>
        <p:nvPicPr>
          <p:cNvPr id="5" name="Picture 4">
            <a:extLst>
              <a:ext uri="{FF2B5EF4-FFF2-40B4-BE49-F238E27FC236}">
                <a16:creationId xmlns:a16="http://schemas.microsoft.com/office/drawing/2014/main" xmlns="" id="{EE9B031F-9E4E-5E90-8CA6-83FCC92CA721}"/>
              </a:ext>
            </a:extLst>
          </p:cNvPr>
          <p:cNvPicPr>
            <a:picLocks noChangeAspect="1"/>
          </p:cNvPicPr>
          <p:nvPr/>
        </p:nvPicPr>
        <p:blipFill>
          <a:blip r:embed="rId3"/>
          <a:stretch>
            <a:fillRect/>
          </a:stretch>
        </p:blipFill>
        <p:spPr>
          <a:xfrm>
            <a:off x="1939018" y="1662793"/>
            <a:ext cx="8096250" cy="4838700"/>
          </a:xfrm>
          <a:prstGeom prst="rect">
            <a:avLst/>
          </a:prstGeom>
        </p:spPr>
      </p:pic>
      <p:pic>
        <p:nvPicPr>
          <p:cNvPr id="6" name="Picture 5">
            <a:extLst>
              <a:ext uri="{FF2B5EF4-FFF2-40B4-BE49-F238E27FC236}">
                <a16:creationId xmlns:a16="http://schemas.microsoft.com/office/drawing/2014/main" xmlns="" id="{4049E1C2-CBC2-541F-70C8-575D009E8D2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844743" y="4713515"/>
            <a:ext cx="3347258" cy="2067424"/>
          </a:xfrm>
          <a:prstGeom prst="rect">
            <a:avLst/>
          </a:prstGeom>
        </p:spPr>
      </p:pic>
    </p:spTree>
    <p:extLst>
      <p:ext uri="{BB962C8B-B14F-4D97-AF65-F5344CB8AC3E}">
        <p14:creationId xmlns:p14="http://schemas.microsoft.com/office/powerpoint/2010/main" xmlns="" val="246010087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xmlns="" id="{7412FA79-5A07-D7B2-0A97-6DB8D484A19E}"/>
              </a:ext>
            </a:extLst>
          </p:cNvPr>
          <p:cNvSpPr/>
          <p:nvPr/>
        </p:nvSpPr>
        <p:spPr>
          <a:xfrm>
            <a:off x="5451566" y="2536372"/>
            <a:ext cx="5842000" cy="21989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Bạn Hạt ngày càng trở nên nhút nhát, sợ sệt và chậm chạp hơn do bị trách mắng nhiều.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xmlns="" id="{5E7E07EB-8A7F-3118-705D-AC085865ACE0}"/>
              </a:ext>
            </a:extLst>
          </p:cNvPr>
          <p:cNvPicPr>
            <a:picLocks noChangeAspect="1"/>
          </p:cNvPicPr>
          <p:nvPr/>
        </p:nvPicPr>
        <p:blipFill>
          <a:blip r:embed="rId3"/>
          <a:stretch>
            <a:fillRect/>
          </a:stretch>
        </p:blipFill>
        <p:spPr>
          <a:xfrm>
            <a:off x="476930" y="2702378"/>
            <a:ext cx="4410756" cy="2040967"/>
          </a:xfrm>
          <a:prstGeom prst="rect">
            <a:avLst/>
          </a:prstGeom>
        </p:spPr>
      </p:pic>
    </p:spTree>
    <p:extLst>
      <p:ext uri="{BB962C8B-B14F-4D97-AF65-F5344CB8AC3E}">
        <p14:creationId xmlns:p14="http://schemas.microsoft.com/office/powerpoint/2010/main" xmlns="" val="123367848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xmlns="" id="{7412FA79-5A07-D7B2-0A97-6DB8D484A19E}"/>
              </a:ext>
            </a:extLst>
          </p:cNvPr>
          <p:cNvSpPr/>
          <p:nvPr/>
        </p:nvSpPr>
        <p:spPr>
          <a:xfrm>
            <a:off x="5451566" y="2253343"/>
            <a:ext cx="5842000" cy="2721427"/>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Bạn Cân trở nên lì đòn, hay cáu kỉnh và bắt nạt các bạn trong lớp do bạn thường xuyên bị đánh.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xmlns="" id="{C5C22873-7034-9763-0266-3977D2BE9E61}"/>
              </a:ext>
            </a:extLst>
          </p:cNvPr>
          <p:cNvPicPr>
            <a:picLocks noChangeAspect="1"/>
          </p:cNvPicPr>
          <p:nvPr/>
        </p:nvPicPr>
        <p:blipFill>
          <a:blip r:embed="rId3"/>
          <a:stretch>
            <a:fillRect/>
          </a:stretch>
        </p:blipFill>
        <p:spPr>
          <a:xfrm>
            <a:off x="573540" y="2690812"/>
            <a:ext cx="4337024" cy="1935617"/>
          </a:xfrm>
          <a:prstGeom prst="rect">
            <a:avLst/>
          </a:prstGeom>
        </p:spPr>
      </p:pic>
    </p:spTree>
    <p:extLst>
      <p:ext uri="{BB962C8B-B14F-4D97-AF65-F5344CB8AC3E}">
        <p14:creationId xmlns:p14="http://schemas.microsoft.com/office/powerpoint/2010/main" xmlns="" val="191654229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xmlns="" id="{7412FA79-5A07-D7B2-0A97-6DB8D484A19E}"/>
              </a:ext>
            </a:extLst>
          </p:cNvPr>
          <p:cNvSpPr/>
          <p:nvPr/>
        </p:nvSpPr>
        <p:spPr>
          <a:xfrm>
            <a:off x="5451566" y="2122714"/>
            <a:ext cx="5842000" cy="302622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Bạn Mận gần như rơi vào trạng thái trầm cảm ít nói ít cười không chia sẻ với ai đặc biệt là rất sợ hãi người khác giới vì bạn từng suýt bị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xmlns="" id="{FEF80C87-8108-3DA4-F22F-227E35629C16}"/>
              </a:ext>
            </a:extLst>
          </p:cNvPr>
          <p:cNvPicPr>
            <a:picLocks noChangeAspect="1"/>
          </p:cNvPicPr>
          <p:nvPr/>
        </p:nvPicPr>
        <p:blipFill>
          <a:blip r:embed="rId3"/>
          <a:stretch>
            <a:fillRect/>
          </a:stretch>
        </p:blipFill>
        <p:spPr>
          <a:xfrm>
            <a:off x="693283" y="2225447"/>
            <a:ext cx="4176993" cy="3097667"/>
          </a:xfrm>
          <a:prstGeom prst="rect">
            <a:avLst/>
          </a:prstGeom>
        </p:spPr>
      </p:pic>
    </p:spTree>
    <p:extLst>
      <p:ext uri="{BB962C8B-B14F-4D97-AF65-F5344CB8AC3E}">
        <p14:creationId xmlns:p14="http://schemas.microsoft.com/office/powerpoint/2010/main" xmlns="" val="281106779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xmlns="" id="{7412FA79-5A07-D7B2-0A97-6DB8D484A19E}"/>
              </a:ext>
            </a:extLst>
          </p:cNvPr>
          <p:cNvSpPr/>
          <p:nvPr/>
        </p:nvSpPr>
        <p:spPr>
          <a:xfrm>
            <a:off x="5451566" y="2035629"/>
            <a:ext cx="5842000" cy="32657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Anh em bạn Khởi không được quan tâm, chăm sóc chu đáo do bố mẹ bạn thường xuyên vắng nhà nhiều ngày, khiến cho hai anh em còi cọc và có kết quả học tập không tốt.</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xmlns="" id="{EC1F0B46-C267-7A26-6FA4-CE43F25A1EF5}"/>
              </a:ext>
            </a:extLst>
          </p:cNvPr>
          <p:cNvPicPr>
            <a:picLocks noChangeAspect="1"/>
          </p:cNvPicPr>
          <p:nvPr/>
        </p:nvPicPr>
        <p:blipFill>
          <a:blip r:embed="rId3"/>
          <a:stretch>
            <a:fillRect/>
          </a:stretch>
        </p:blipFill>
        <p:spPr>
          <a:xfrm>
            <a:off x="493938" y="2017940"/>
            <a:ext cx="4560399" cy="3250746"/>
          </a:xfrm>
          <a:prstGeom prst="rect">
            <a:avLst/>
          </a:prstGeom>
        </p:spPr>
      </p:pic>
    </p:spTree>
    <p:extLst>
      <p:ext uri="{BB962C8B-B14F-4D97-AF65-F5344CB8AC3E}">
        <p14:creationId xmlns:p14="http://schemas.microsoft.com/office/powerpoint/2010/main" xmlns="" val="91678833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620383" y="3186145"/>
            <a:ext cx="5227629" cy="3567351"/>
          </a:xfrm>
          <a:prstGeom prst="rect">
            <a:avLst/>
          </a:prstGeom>
        </p:spPr>
      </p:pic>
      <p:grpSp>
        <p:nvGrpSpPr>
          <p:cNvPr id="8" name="Group 7"/>
          <p:cNvGrpSpPr/>
          <p:nvPr/>
        </p:nvGrpSpPr>
        <p:grpSpPr>
          <a:xfrm>
            <a:off x="675503" y="2198916"/>
            <a:ext cx="6162594" cy="189411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813978"/>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Theo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vì</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sao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phải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phòng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tránh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xmlns="" val="161155963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2"/>
            <a:ext cx="10831285" cy="5040085"/>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536022"/>
            </a:xfrm>
            <a:prstGeom prst="rect">
              <a:avLst/>
            </a:prstGeom>
            <a:noFill/>
          </p:spPr>
          <p:txBody>
            <a:bodyPr wrap="square" rtlCol="0">
              <a:spAutoFit/>
            </a:bodyPr>
            <a:lstStyle/>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thể chất: </a:t>
              </a:r>
              <a:r>
                <a:rPr lang="vi-VN" sz="2800" dirty="0">
                  <a:effectLst/>
                  <a:latin typeface="Cambria" panose="02040503050406030204" pitchFamily="18" charset="0"/>
                  <a:ea typeface="Cambria" panose="02040503050406030204" pitchFamily="18" charset="0"/>
                </a:rPr>
                <a:t>chậm phát triển khả năng vận động, nhận thức, ngôn ngữ,...</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hành vi: </a:t>
              </a:r>
              <a:r>
                <a:rPr lang="vi-VN" sz="2800" dirty="0">
                  <a:effectLst/>
                  <a:latin typeface="Cambria" panose="02040503050406030204" pitchFamily="18" charset="0"/>
                  <a:ea typeface="Cambria" panose="02040503050406030204" pitchFamily="18" charset="0"/>
                </a:rPr>
                <a:t>lệ thuộc, thụ động, hoàn toàn phục tùng người khác hoặc trở nên tiêu cực, hiếu chiến, phá phách không yêu thương bản thân, có thể tự làm đau mình;</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tâm lí: </a:t>
              </a:r>
              <a:r>
                <a:rPr lang="vi-VN" sz="2800" dirty="0">
                  <a:effectLst/>
                  <a:latin typeface="Cambria" panose="02040503050406030204" pitchFamily="18" charset="0"/>
                  <a:ea typeface="Cambria" panose="02040503050406030204" pitchFamily="18" charset="0"/>
                </a:rPr>
                <a:t>Bị hoảng loạn tinh thần, không tin tưởng vào người khác và môi trường xung quanh; buồn rầu, chán nản và tự đổ lỗi; khả năng tập trung kém; không còn yêu thương quý trọng bản thân, tự ti, tự hạ thấp giá trị bản thân,...</a:t>
              </a:r>
              <a:endParaRPr lang="en-US" sz="28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xmlns="" id="{A24FC57F-9FFB-AE44-80D8-A5AA978DCC79}"/>
              </a:ext>
            </a:extLst>
          </p:cNvPr>
          <p:cNvSpPr/>
          <p:nvPr/>
        </p:nvSpPr>
        <p:spPr>
          <a:xfrm>
            <a:off x="2040908" y="411149"/>
            <a:ext cx="78542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vì</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xmlns="" val="334578849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xmlns=""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xmlns=""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xmlns=""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5388" y="1964461"/>
              <a:ext cx="3378560" cy="1771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Xâm hại trẻ em gây ra những tổn thương nghiêm trọng và lâu dài cả về thể chất và tâm lý đối với người bị xâm hại</a:t>
              </a: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Do vậy, việc phòng, tránh xâm hại trẻ em là việc làm hết sức cần thiết để trẻ em được lớn lên trong tình yêu thương, được chăm sóc và phát triển toàn diện.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C03F1CE-8CF8-70A5-DB09-18203EFDACB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3907280"/>
            <a:ext cx="6078239" cy="2950720"/>
          </a:xfrm>
          <a:prstGeom prst="rect">
            <a:avLst/>
          </a:prstGeom>
        </p:spPr>
      </p:pic>
      <p:pic>
        <p:nvPicPr>
          <p:cNvPr id="4" name="图片 13">
            <a:extLst>
              <a:ext uri="{FF2B5EF4-FFF2-40B4-BE49-F238E27FC236}">
                <a16:creationId xmlns:a16="http://schemas.microsoft.com/office/drawing/2014/main" xmlns="" id="{13A319D9-3A1F-B3DC-1724-8C4D2589A209}"/>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a:xfrm rot="21424213">
            <a:off x="444877" y="1002787"/>
            <a:ext cx="5660493" cy="2831974"/>
          </a:xfrm>
          <a:prstGeom prst="rect">
            <a:avLst/>
          </a:prstGeom>
        </p:spPr>
      </p:pic>
      <p:sp>
        <p:nvSpPr>
          <p:cNvPr id="5" name="TextBox 4">
            <a:extLst>
              <a:ext uri="{FF2B5EF4-FFF2-40B4-BE49-F238E27FC236}">
                <a16:creationId xmlns:a16="http://schemas.microsoft.com/office/drawing/2014/main" xmlns="" id="{0549EB26-7F23-A62B-C60A-F53D95811624}"/>
              </a:ext>
            </a:extLst>
          </p:cNvPr>
          <p:cNvSpPr txBox="1"/>
          <p:nvPr/>
        </p:nvSpPr>
        <p:spPr>
          <a:xfrm>
            <a:off x="981362" y="1851599"/>
            <a:ext cx="4550430" cy="1446550"/>
          </a:xfrm>
          <a:prstGeom prst="rect">
            <a:avLst/>
          </a:prstGeom>
          <a:noFill/>
        </p:spPr>
        <p:txBody>
          <a:bodyPr wrap="square" rtlCol="0">
            <a:spAutoFit/>
          </a:bodyPr>
          <a:lstStyle/>
          <a:p>
            <a:pPr algn="ctr"/>
            <a:r>
              <a:rPr lang="en-US" sz="4400" b="1" dirty="0">
                <a:solidFill>
                  <a:srgbClr val="006699"/>
                </a:solidFill>
                <a:latin typeface="Cambria" panose="02040503050406030204" pitchFamily="18" charset="0"/>
                <a:ea typeface="Cambria" panose="02040503050406030204" pitchFamily="18" charset="0"/>
              </a:rPr>
              <a:t>TRÒ CHƠI: </a:t>
            </a:r>
          </a:p>
          <a:p>
            <a:pPr algn="ctr"/>
            <a:r>
              <a:rPr lang="en-US" sz="4400" b="1" dirty="0">
                <a:solidFill>
                  <a:srgbClr val="006699"/>
                </a:solidFill>
                <a:latin typeface="Cambria" panose="02040503050406030204" pitchFamily="18" charset="0"/>
                <a:ea typeface="Cambria" panose="02040503050406030204" pitchFamily="18" charset="0"/>
              </a:rPr>
              <a:t>TIẾP SỨC</a:t>
            </a:r>
          </a:p>
        </p:txBody>
      </p:sp>
      <p:grpSp>
        <p:nvGrpSpPr>
          <p:cNvPr id="6" name="Group 5">
            <a:extLst>
              <a:ext uri="{FF2B5EF4-FFF2-40B4-BE49-F238E27FC236}">
                <a16:creationId xmlns:a16="http://schemas.microsoft.com/office/drawing/2014/main" xmlns="" id="{7D016C91-7224-C7F3-5E6D-212D4D2DCD88}"/>
              </a:ext>
            </a:extLst>
          </p:cNvPr>
          <p:cNvGrpSpPr/>
          <p:nvPr/>
        </p:nvGrpSpPr>
        <p:grpSpPr>
          <a:xfrm>
            <a:off x="6217919" y="1513841"/>
            <a:ext cx="5547361" cy="4043679"/>
            <a:chOff x="840904" y="2282530"/>
            <a:chExt cx="4746505" cy="4043679"/>
          </a:xfrm>
        </p:grpSpPr>
        <p:sp>
          <p:nvSpPr>
            <p:cNvPr id="8" name="Rectangle: Rounded Corners 3">
              <a:extLst>
                <a:ext uri="{FF2B5EF4-FFF2-40B4-BE49-F238E27FC236}">
                  <a16:creationId xmlns:a16="http://schemas.microsoft.com/office/drawing/2014/main" xmlns=""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228A2AC7-5C6B-5386-F31C-A565AC0BD939}"/>
                </a:ext>
              </a:extLst>
            </p:cNvPr>
            <p:cNvSpPr txBox="1"/>
            <p:nvPr/>
          </p:nvSpPr>
          <p:spPr>
            <a:xfrm>
              <a:off x="906012" y="2683004"/>
              <a:ext cx="4681397" cy="3518720"/>
            </a:xfrm>
            <a:prstGeom prst="rect">
              <a:avLst/>
            </a:prstGeom>
            <a:noFill/>
          </p:spPr>
          <p:txBody>
            <a:bodyPr wrap="square" rtlCol="0">
              <a:spAutoFit/>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chọn 2 đội chơi</a:t>
              </a:r>
              <a:r>
                <a:rPr lang="en-US" sz="2800" dirty="0">
                  <a:effectLst/>
                  <a:latin typeface="Cambria" panose="02040503050406030204" pitchFamily="18" charset="0"/>
                  <a:ea typeface="Cambria" panose="02040503050406030204" pitchFamily="18" charset="0"/>
                </a:rPr>
                <a:t>, </a:t>
              </a:r>
              <a:r>
                <a:rPr lang="vi-VN" sz="2800" dirty="0">
                  <a:effectLst/>
                  <a:latin typeface="Cambria" panose="02040503050406030204" pitchFamily="18" charset="0"/>
                  <a:ea typeface="Cambria" panose="02040503050406030204" pitchFamily="18" charset="0"/>
                </a:rPr>
                <a:t>mỗi đội 3 HS. </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chia bảng làm 2 cột, phổ biến luật chơi: Lần lượt từng thành viên trong mỗi đội ghi 1 hành vi xâm hại trẻ em. Trong thời gian 3 phút, đội nào có nhiều đáp án đúng hơn sẽ thắng.</a:t>
              </a:r>
              <a:endParaRPr lang="en-US" sz="28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xmlns="" val="422300131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xmlns="" id="{01DDB2B7-8A46-5A4C-FE2B-0F830D6B3186}"/>
              </a:ext>
            </a:extLst>
          </p:cNvPr>
          <p:cNvSpPr txBox="1"/>
          <p:nvPr/>
        </p:nvSpPr>
        <p:spPr>
          <a:xfrm>
            <a:off x="2225040" y="2052320"/>
            <a:ext cx="76200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Tìm hiểu một số quy định cơ bản của pháp luật về phòng, tránh xâm hại trẻ em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xmlns="" id="{DF17FCFD-D81D-B446-8BBC-FDCE52720AE9}"/>
              </a:ext>
            </a:extLst>
          </p:cNvPr>
          <p:cNvPicPr>
            <a:picLocks noChangeAspect="1"/>
          </p:cNvPicPr>
          <p:nvPr/>
        </p:nvPicPr>
        <p:blipFill>
          <a:blip r:embed="rId9"/>
          <a:stretch>
            <a:fillRect/>
          </a:stretch>
        </p:blipFill>
        <p:spPr>
          <a:xfrm>
            <a:off x="4638009" y="566865"/>
            <a:ext cx="4048095" cy="1457070"/>
          </a:xfrm>
          <a:prstGeom prst="rect">
            <a:avLst/>
          </a:prstGeom>
        </p:spPr>
      </p:pic>
    </p:spTree>
    <p:extLst>
      <p:ext uri="{BB962C8B-B14F-4D97-AF65-F5344CB8AC3E}">
        <p14:creationId xmlns:p14="http://schemas.microsoft.com/office/powerpoint/2010/main" xmlns="" val="244221133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1" y="315686"/>
            <a:ext cx="10202250" cy="92528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600" b="1" i="1" dirty="0" err="1">
                  <a:solidFill>
                    <a:prstClr val="black"/>
                  </a:solidFill>
                  <a:latin typeface="Cambria" panose="02040503050406030204" pitchFamily="18" charset="0"/>
                  <a:ea typeface="Cambria" panose="02040503050406030204" pitchFamily="18" charset="0"/>
                </a:rPr>
                <a:t>Đọc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thông</a:t>
              </a:r>
              <a:r>
                <a:rPr lang="en-US" sz="3600" b="1" i="1" dirty="0">
                  <a:solidFill>
                    <a:prstClr val="black"/>
                  </a:solidFill>
                  <a:latin typeface="Cambria" panose="02040503050406030204" pitchFamily="18" charset="0"/>
                  <a:ea typeface="Cambria" panose="02040503050406030204" pitchFamily="18" charset="0"/>
                </a:rPr>
                <a:t> tin </a:t>
              </a:r>
              <a:r>
                <a:rPr lang="en-US" sz="3600" b="1" i="1" dirty="0" err="1">
                  <a:solidFill>
                    <a:prstClr val="black"/>
                  </a:solidFill>
                  <a:latin typeface="Cambria" panose="02040503050406030204" pitchFamily="18" charset="0"/>
                  <a:ea typeface="Cambria" panose="02040503050406030204" pitchFamily="18" charset="0"/>
                </a:rPr>
                <a:t>dưới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đây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và</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thực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hiện</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yêu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cầu</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C211B2C0-8016-7D3E-465D-1FAE5AB88394}"/>
              </a:ext>
            </a:extLst>
          </p:cNvPr>
          <p:cNvPicPr>
            <a:picLocks noChangeAspect="1"/>
          </p:cNvPicPr>
          <p:nvPr/>
        </p:nvPicPr>
        <p:blipFill>
          <a:blip r:embed="rId2"/>
          <a:stretch>
            <a:fillRect/>
          </a:stretch>
        </p:blipFill>
        <p:spPr>
          <a:xfrm>
            <a:off x="3407229" y="1235674"/>
            <a:ext cx="5246913" cy="5338381"/>
          </a:xfrm>
          <a:prstGeom prst="rect">
            <a:avLst/>
          </a:prstGeom>
        </p:spPr>
      </p:pic>
    </p:spTree>
    <p:extLst>
      <p:ext uri="{BB962C8B-B14F-4D97-AF65-F5344CB8AC3E}">
        <p14:creationId xmlns:p14="http://schemas.microsoft.com/office/powerpoint/2010/main" xmlns="" val="2843743392"/>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xmlns=""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xmlns="" id="{7DEF5F69-D162-C0B4-6BAC-FC13DC996F76}"/>
                </a:ext>
              </a:extLst>
            </p:cNvPr>
            <p:cNvSpPr txBox="1"/>
            <p:nvPr/>
          </p:nvSpPr>
          <p:spPr>
            <a:xfrm>
              <a:off x="509450" y="2120323"/>
              <a:ext cx="6097870" cy="81397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Pháp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luật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quy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định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trẻ</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a:t>
              </a:r>
            </a:p>
          </p:txBody>
        </p:sp>
      </p:grpSp>
      <p:pic>
        <p:nvPicPr>
          <p:cNvPr id="9" name="Picture 8">
            <a:extLst>
              <a:ext uri="{FF2B5EF4-FFF2-40B4-BE49-F238E27FC236}">
                <a16:creationId xmlns:a16="http://schemas.microsoft.com/office/drawing/2014/main" xmlns="" id="{03B3A0B8-5E00-BE63-A96A-D0C9B530C9E2}"/>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xmlns=""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xmlns="" id="{A226C956-A46F-39FD-F8DF-9F871BDB77A9}"/>
              </a:ext>
            </a:extLst>
          </p:cNvPr>
          <p:cNvGrpSpPr/>
          <p:nvPr/>
        </p:nvGrpSpPr>
        <p:grpSpPr>
          <a:xfrm>
            <a:off x="715555" y="2340429"/>
            <a:ext cx="7459616" cy="4332514"/>
            <a:chOff x="932650" y="2524306"/>
            <a:chExt cx="8528147" cy="3065176"/>
          </a:xfrm>
        </p:grpSpPr>
        <p:grpSp>
          <p:nvGrpSpPr>
            <p:cNvPr id="11" name="Group 6">
              <a:extLst>
                <a:ext uri="{FF2B5EF4-FFF2-40B4-BE49-F238E27FC236}">
                  <a16:creationId xmlns:a16="http://schemas.microsoft.com/office/drawing/2014/main" xmlns=""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xmlns=""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A26FDF22-140B-262D-6690-DFDC3EC3CAE5}"/>
                </a:ext>
              </a:extLst>
            </p:cNvPr>
            <p:cNvSpPr txBox="1"/>
            <p:nvPr/>
          </p:nvSpPr>
          <p:spPr>
            <a:xfrm>
              <a:off x="1301581" y="2726699"/>
              <a:ext cx="7885371" cy="2787154"/>
            </a:xfrm>
            <a:prstGeom prst="rect">
              <a:avLst/>
            </a:prstGeom>
          </p:spPr>
          <p:txBody>
            <a:bodyPr wrap="square" lIns="0" tIns="0" rIns="0" bIns="0" rtlCol="0" anchor="t">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effectLst/>
                  <a:latin typeface="Cambria" panose="02040503050406030204" pitchFamily="18" charset="0"/>
                  <a:ea typeface="Cambria" panose="02040503050406030204" pitchFamily="18" charset="0"/>
                </a:rPr>
                <a:t>Xâm hại trẻ em là hành vi gây tổn hại về thể chất, tinh thần, tâm lý, danh dự, nhân phẩm của trẻ em dưới các hình thức bạo lực, bóc lột, xâm hại tình dục, mua bán, bỏ rơi, bỏ mặc trẻ em và các hình thức gây tổn hại khác (khoản 5 điều 4 luật trẻ em 2016 sửa đổi bổ sung năm 2018).</a:t>
              </a:r>
              <a:endParaRPr lang="en-US" sz="32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xmlns="" val="399678301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xmlns=""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7DEF5F69-D162-C0B4-6BAC-FC13DC996F76}"/>
                </a:ext>
              </a:extLst>
            </p:cNvPr>
            <p:cNvSpPr txBox="1"/>
            <p:nvPr/>
          </p:nvSpPr>
          <p:spPr>
            <a:xfrm>
              <a:off x="509450" y="2120323"/>
              <a:ext cx="6097870" cy="987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effectLst/>
                  <a:latin typeface="Cambria" panose="02040503050406030204" pitchFamily="18" charset="0"/>
                  <a:ea typeface="Cambria" panose="02040503050406030204" pitchFamily="18" charset="0"/>
                </a:rPr>
                <a:t>Người có hành vi xâm hại trẻ em sẽ phải chịu những hình phạt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như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thế</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nào</a:t>
              </a:r>
              <a:r>
                <a:rPr lang="en-US" sz="3600" b="1" i="1" dirty="0">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xmlns="" id="{03B3A0B8-5E00-BE63-A96A-D0C9B530C9E2}"/>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xmlns=""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xmlns="" id="{A226C956-A46F-39FD-F8DF-9F871BDB77A9}"/>
              </a:ext>
            </a:extLst>
          </p:cNvPr>
          <p:cNvGrpSpPr/>
          <p:nvPr/>
        </p:nvGrpSpPr>
        <p:grpSpPr>
          <a:xfrm>
            <a:off x="530498" y="2884714"/>
            <a:ext cx="7459616" cy="3494314"/>
            <a:chOff x="932650" y="2524306"/>
            <a:chExt cx="8528147" cy="3065176"/>
          </a:xfrm>
        </p:grpSpPr>
        <p:grpSp>
          <p:nvGrpSpPr>
            <p:cNvPr id="11" name="Group 6">
              <a:extLst>
                <a:ext uri="{FF2B5EF4-FFF2-40B4-BE49-F238E27FC236}">
                  <a16:creationId xmlns:a16="http://schemas.microsoft.com/office/drawing/2014/main" xmlns=""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xmlns=""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A26FDF22-140B-262D-6690-DFDC3EC3CAE5}"/>
                </a:ext>
              </a:extLst>
            </p:cNvPr>
            <p:cNvSpPr txBox="1"/>
            <p:nvPr/>
          </p:nvSpPr>
          <p:spPr>
            <a:xfrm>
              <a:off x="1301581" y="2726699"/>
              <a:ext cx="7885371" cy="195971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tuỳ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mức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hậu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thể</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phạt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xmlns="" val="337712882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xmlns=""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có trách nhiệm phòng tránh xâm hại trẻ em ?</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xmlns="" id="{03B3A0B8-5E00-BE63-A96A-D0C9B530C9E2}"/>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xmlns=""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xmlns=""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xmlns=""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xmlns=""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A26FDF22-140B-262D-6690-DFDC3EC3CAE5}"/>
                </a:ext>
              </a:extLst>
            </p:cNvPr>
            <p:cNvSpPr txBox="1"/>
            <p:nvPr/>
          </p:nvSpPr>
          <p:spPr>
            <a:xfrm>
              <a:off x="1301581" y="2726699"/>
              <a:ext cx="7885371" cy="107991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Phòng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xã</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xmlns="" val="2656170509"/>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xmlns=""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tổng đài quốc gia bảo vệ trẻ em là gì?</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xmlns="" id="{03B3A0B8-5E00-BE63-A96A-D0C9B530C9E2}"/>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xmlns=""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xmlns=""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xmlns=""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xmlns=""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xmlns="" id="{A26FDF22-140B-262D-6690-DFDC3EC3CAE5}"/>
                </a:ext>
              </a:extLst>
            </p:cNvPr>
            <p:cNvSpPr txBox="1"/>
            <p:nvPr/>
          </p:nvSpPr>
          <p:spPr>
            <a:xfrm>
              <a:off x="1289136" y="3134302"/>
              <a:ext cx="7885371" cy="184389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111.</a:t>
              </a:r>
            </a:p>
          </p:txBody>
        </p:sp>
      </p:grpSp>
    </p:spTree>
    <p:extLst>
      <p:ext uri="{BB962C8B-B14F-4D97-AF65-F5344CB8AC3E}">
        <p14:creationId xmlns:p14="http://schemas.microsoft.com/office/powerpoint/2010/main" xmlns="" val="3104655264"/>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xmlns=""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xmlns=""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xmlns=""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51184" y="1993595"/>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cần được bảo vệ về tính mạng, sức khoẻ, nhân phẩm, danh dự. Phòng, tránh xâm hại trẻ em không chỉ là trách nhiệm của cá nhân, gia đình mà còn là trách nhiệm của toàn xã hội.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xmlns="" val="30212010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xmlns="" val="262906081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xmlns=""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xmlns="" id="{32E7A5ED-B021-F9E8-2455-AE3B3C9FE8DC}"/>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xmlns=""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xmlns="" id="{8C6E22FA-7024-09FB-053C-D8AC2EEF6F27}"/>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xmlns="" id="{CD8B4E00-F9FD-BB62-C313-A30E62024523}"/>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xmlns="" id="{D6E8E9E5-86E6-02B7-F818-F56BD8595220}"/>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xmlns="" id="{416AA52A-2568-3B14-1382-2943F1A7FFD1}"/>
              </a:ext>
            </a:extLst>
          </p:cNvPr>
          <p:cNvPicPr>
            <a:picLocks noChangeAspect="1"/>
          </p:cNvPicPr>
          <p:nvPr/>
        </p:nvPicPr>
        <p:blipFill>
          <a:blip r:embed="rId10" cstate="print"/>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xmlns=""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7" name="Picture 6">
            <a:extLst>
              <a:ext uri="{FF2B5EF4-FFF2-40B4-BE49-F238E27FC236}">
                <a16:creationId xmlns:a16="http://schemas.microsoft.com/office/drawing/2014/main" xmlns="" id="{2B5431C2-8ADC-CB51-C8B9-14A66002D4BB}"/>
              </a:ext>
            </a:extLst>
          </p:cNvPr>
          <p:cNvPicPr>
            <a:picLocks noChangeAspect="1"/>
          </p:cNvPicPr>
          <p:nvPr/>
        </p:nvPicPr>
        <p:blipFill>
          <a:blip r:embed="rId12"/>
          <a:stretch>
            <a:fillRect/>
          </a:stretch>
        </p:blipFill>
        <p:spPr>
          <a:xfrm>
            <a:off x="5246512" y="3806905"/>
            <a:ext cx="2572735" cy="107298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xmlns="" id="{7D93544F-09CA-AC14-71A8-F74920ED0878}"/>
              </a:ext>
            </a:extLst>
          </p:cNvPr>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xmlns="" val="2822193773"/>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xmlns="" val="403117725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xmlns=""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xmlns=""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xmlns="" id="{420BAF14-45A1-B44E-7872-51319487CCC1}"/>
              </a:ext>
            </a:extLst>
          </p:cNvPr>
          <p:cNvPicPr>
            <a:picLocks noChangeAspect="1"/>
          </p:cNvPicPr>
          <p:nvPr/>
        </p:nvPicPr>
        <p:blipFill rotWithShape="1">
          <a:blip r:embed="rId4">
            <a:extLst>
              <a:ext uri="{28A0092B-C50C-407E-A947-70E740481C1C}">
                <a14:useLocalDpi xmlns:a14="http://schemas.microsoft.com/office/drawing/2010/main" xmlns=""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xmlns=""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xmlns=""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xmlns=""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xmlns="" id="{197784B3-14EB-2288-02AB-123826252AC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xmlns="" id="{ADDC85EA-49AB-1AA6-BA19-E65EEA31552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rot="1117562">
            <a:off x="3947038" y="-15210"/>
            <a:ext cx="4109060" cy="2755631"/>
          </a:xfrm>
          <a:prstGeom prst="rect">
            <a:avLst/>
          </a:prstGeom>
        </p:spPr>
      </p:pic>
      <p:sp>
        <p:nvSpPr>
          <p:cNvPr id="10" name="TextBox 9">
            <a:extLst>
              <a:ext uri="{FF2B5EF4-FFF2-40B4-BE49-F238E27FC236}">
                <a16:creationId xmlns:a16="http://schemas.microsoft.com/office/drawing/2014/main" xmlns="" id="{01DDB2B7-8A46-5A4C-FE2B-0F830D6B3186}"/>
              </a:ext>
            </a:extLst>
          </p:cNvPr>
          <p:cNvSpPr txBox="1"/>
          <p:nvPr/>
        </p:nvSpPr>
        <p:spPr>
          <a:xfrm>
            <a:off x="2225040" y="2052320"/>
            <a:ext cx="7620000"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Tìm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hiểu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vì</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sao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phải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phòng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tránh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xâm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hại</a:t>
            </a:r>
            <a:r>
              <a:rPr lang="en-US" sz="5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xmlns="" val="157717229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8"/>
              <a:ext cx="6833324" cy="1219949"/>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600" b="1" i="1" dirty="0">
                  <a:effectLst/>
                  <a:latin typeface="Cambria" panose="02040503050406030204" pitchFamily="18" charset="0"/>
                  <a:ea typeface="Cambria" panose="02040503050406030204" pitchFamily="18" charset="0"/>
                </a:rPr>
                <a:t>Em hãy dự đoán điều gì có thể ra đối với các bạn trong tranh.</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xmlns="" id="{666141BB-FA1A-D0C3-3E7E-879D6A2D93C4}"/>
              </a:ext>
            </a:extLst>
          </p:cNvPr>
          <p:cNvPicPr>
            <a:picLocks noChangeAspect="1"/>
          </p:cNvPicPr>
          <p:nvPr/>
        </p:nvPicPr>
        <p:blipFill>
          <a:blip r:embed="rId3"/>
          <a:stretch>
            <a:fillRect/>
          </a:stretch>
        </p:blipFill>
        <p:spPr>
          <a:xfrm>
            <a:off x="257175" y="1640206"/>
            <a:ext cx="6458585" cy="2723156"/>
          </a:xfrm>
          <a:prstGeom prst="rect">
            <a:avLst/>
          </a:prstGeom>
        </p:spPr>
      </p:pic>
      <p:pic>
        <p:nvPicPr>
          <p:cNvPr id="5" name="Picture 4">
            <a:extLst>
              <a:ext uri="{FF2B5EF4-FFF2-40B4-BE49-F238E27FC236}">
                <a16:creationId xmlns:a16="http://schemas.microsoft.com/office/drawing/2014/main" xmlns="" id="{9304947A-A8D3-CF17-37C8-C236D9B578BF}"/>
              </a:ext>
            </a:extLst>
          </p:cNvPr>
          <p:cNvPicPr>
            <a:picLocks noChangeAspect="1"/>
          </p:cNvPicPr>
          <p:nvPr/>
        </p:nvPicPr>
        <p:blipFill>
          <a:blip r:embed="rId4"/>
          <a:stretch>
            <a:fillRect/>
          </a:stretch>
        </p:blipFill>
        <p:spPr>
          <a:xfrm>
            <a:off x="5394960" y="4236770"/>
            <a:ext cx="6533832" cy="2393582"/>
          </a:xfrm>
          <a:prstGeom prst="rect">
            <a:avLst/>
          </a:prstGeom>
        </p:spPr>
      </p:pic>
    </p:spTree>
    <p:extLst>
      <p:ext uri="{BB962C8B-B14F-4D97-AF65-F5344CB8AC3E}">
        <p14:creationId xmlns:p14="http://schemas.microsoft.com/office/powerpoint/2010/main" xmlns="" val="428631394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cstate="print"/>
          <a:stretch>
            <a:fillRect/>
          </a:stretch>
        </p:blipFill>
        <p:spPr>
          <a:xfrm>
            <a:off x="3735977" y="484906"/>
            <a:ext cx="7966828" cy="3960446"/>
          </a:xfrm>
          <a:prstGeom prst="rect">
            <a:avLst/>
          </a:prstGeom>
        </p:spPr>
      </p:pic>
    </p:spTree>
    <p:extLst>
      <p:ext uri="{BB962C8B-B14F-4D97-AF65-F5344CB8AC3E}">
        <p14:creationId xmlns:p14="http://schemas.microsoft.com/office/powerpoint/2010/main" xmlns="" val="3943672588"/>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pic>
        <p:nvPicPr>
          <p:cNvPr id="6" name="Picture 5">
            <a:extLst>
              <a:ext uri="{FF2B5EF4-FFF2-40B4-BE49-F238E27FC236}">
                <a16:creationId xmlns:a16="http://schemas.microsoft.com/office/drawing/2014/main" xmlns="" id="{C07E3C5D-AF9C-E9EF-58AD-09493850C5BB}"/>
              </a:ext>
            </a:extLst>
          </p:cNvPr>
          <p:cNvPicPr>
            <a:picLocks noChangeAspect="1"/>
          </p:cNvPicPr>
          <p:nvPr/>
        </p:nvPicPr>
        <p:blipFill>
          <a:blip r:embed="rId3"/>
          <a:stretch>
            <a:fillRect/>
          </a:stretch>
        </p:blipFill>
        <p:spPr>
          <a:xfrm>
            <a:off x="751840" y="1752600"/>
            <a:ext cx="4267200" cy="3657600"/>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2694189"/>
            </a:xfrm>
            <a:prstGeom prst="rect">
              <a:avLst/>
            </a:prstGeom>
          </p:spPr>
          <p:txBody>
            <a:bodyPr wrap="square" lIns="0" tIns="0" rIns="0" bIns="0" rtlCol="0" anchor="t">
              <a:spAutoFit/>
            </a:bodyPr>
            <a:lstStyle/>
            <a:p>
              <a:pPr algn="just"/>
              <a:r>
                <a:rPr lang="en-US" sz="3200" dirty="0">
                  <a:solidFill>
                    <a:srgbClr val="002060"/>
                  </a:solidFill>
                  <a:latin typeface="Cambria" panose="02040503050406030204" pitchFamily="18" charset="0"/>
                  <a:ea typeface="Cambria" panose="02040503050406030204" pitchFamily="18" charset="0"/>
                </a:rPr>
                <a:t>B</a:t>
              </a:r>
              <a:r>
                <a:rPr lang="vi-VN" sz="3200" dirty="0">
                  <a:solidFill>
                    <a:srgbClr val="002060"/>
                  </a:solidFill>
                  <a:latin typeface="Cambria" panose="02040503050406030204" pitchFamily="18" charset="0"/>
                  <a:ea typeface="Cambria" panose="02040503050406030204" pitchFamily="18" charset="0"/>
                </a:rPr>
                <a:t>ạn nam bị người đàn ông đánh gây đau đớn. Bạn có thể phải chịu những vết sẹo, những đi chứng trên cơ thể suốt đời, có thể gây chậm phát triển khả năng vận động, ngôn ngữ, nhận thức, giao tiếp xã hội.....</a:t>
              </a:r>
              <a:endParaRPr lang="en-US" sz="3200" dirty="0">
                <a:solidFill>
                  <a:srgbClr val="002060"/>
                </a:solidFill>
                <a:latin typeface="Cambria" panose="02040503050406030204" pitchFamily="18" charset="0"/>
                <a:ea typeface="Cambria" panose="02040503050406030204" pitchFamily="18" charset="0"/>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xmlns="" id="{5D1D52DB-5542-91B1-8FA4-21E854A2BCD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xmlns="" val="3025086160"/>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xmlns="" id="{0915CABE-B1E6-79D4-91B5-4CB9E85CE6CB}"/>
              </a:ext>
            </a:extLst>
          </p:cNvPr>
          <p:cNvGrpSpPr/>
          <p:nvPr/>
        </p:nvGrpSpPr>
        <p:grpSpPr>
          <a:xfrm>
            <a:off x="5439955" y="1635760"/>
            <a:ext cx="6139543" cy="4653280"/>
            <a:chOff x="932650" y="2524306"/>
            <a:chExt cx="8528147" cy="3292798"/>
          </a:xfrm>
        </p:grpSpPr>
        <p:grpSp>
          <p:nvGrpSpPr>
            <p:cNvPr id="8" name="Group 6">
              <a:extLst>
                <a:ext uri="{FF2B5EF4-FFF2-40B4-BE49-F238E27FC236}">
                  <a16:creationId xmlns:a16="http://schemas.microsoft.com/office/drawing/2014/main" xmlns=""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xmlns=""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xmlns="" id="{EFBBEE5E-4FEA-03D2-A595-03B76557CC1A}"/>
                </a:ext>
              </a:extLst>
            </p:cNvPr>
            <p:cNvSpPr txBox="1"/>
            <p:nvPr/>
          </p:nvSpPr>
          <p:spPr>
            <a:xfrm>
              <a:off x="1225243" y="2738031"/>
              <a:ext cx="7885371" cy="307907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bị người đàn ông sờ vào người gây khó chịu, sợ hãi. Nếu sự việc này lập lại nhiều lần, bạn có thể bị hoảng loạn tinh thần, không tin tưởng vào người khác; buồn rầu, chán nản và tự đổ lỗi, không còn yêu thương quý trọng bản thân..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xmlns="" id="{2071644D-4BFC-97F4-E816-641BFFFA2536}"/>
              </a:ext>
            </a:extLst>
          </p:cNvPr>
          <p:cNvPicPr>
            <a:picLocks noChangeAspect="1"/>
          </p:cNvPicPr>
          <p:nvPr/>
        </p:nvPicPr>
        <p:blipFill>
          <a:blip r:embed="rId3"/>
          <a:stretch>
            <a:fillRect/>
          </a:stretch>
        </p:blipFill>
        <p:spPr>
          <a:xfrm>
            <a:off x="655320" y="2103120"/>
            <a:ext cx="4216468" cy="3621087"/>
          </a:xfrm>
          <a:prstGeom prst="rect">
            <a:avLst/>
          </a:prstGeom>
        </p:spPr>
      </p:pic>
    </p:spTree>
    <p:extLst>
      <p:ext uri="{BB962C8B-B14F-4D97-AF65-F5344CB8AC3E}">
        <p14:creationId xmlns:p14="http://schemas.microsoft.com/office/powerpoint/2010/main" xmlns="" val="3828950471"/>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3662a6552ead87c48e6612c264435c34aa845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TotalTime>
  <Words>916</Words>
  <Application>Microsoft Office PowerPoint</Application>
  <PresentationFormat>Custom</PresentationFormat>
  <Paragraphs>36</Paragraphs>
  <Slides>27</Slides>
  <Notes>2</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主题</vt:lpstr>
      <vt:lpstr>1_Office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user</cp:lastModifiedBy>
  <cp:revision>55</cp:revision>
  <dcterms:created xsi:type="dcterms:W3CDTF">2024-01-13T10:44:00Z</dcterms:created>
  <dcterms:modified xsi:type="dcterms:W3CDTF">2025-03-20T05:22:08Z</dcterms:modified>
</cp:coreProperties>
</file>