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8"/>
  </p:notesMasterIdLst>
  <p:sldIdLst>
    <p:sldId id="319" r:id="rId4"/>
    <p:sldId id="259" r:id="rId5"/>
    <p:sldId id="266" r:id="rId6"/>
    <p:sldId id="257" r:id="rId7"/>
    <p:sldId id="261" r:id="rId9"/>
    <p:sldId id="264" r:id="rId10"/>
    <p:sldId id="267" r:id="rId11"/>
    <p:sldId id="278" r:id="rId12"/>
    <p:sldId id="268" r:id="rId13"/>
    <p:sldId id="269" r:id="rId14"/>
    <p:sldId id="286" r:id="rId15"/>
    <p:sldId id="287" r:id="rId16"/>
    <p:sldId id="288" r:id="rId17"/>
    <p:sldId id="272" r:id="rId18"/>
    <p:sldId id="258" r:id="rId19"/>
    <p:sldId id="299" r:id="rId20"/>
    <p:sldId id="300" r:id="rId21"/>
    <p:sldId id="301" r:id="rId22"/>
    <p:sldId id="302" r:id="rId23"/>
    <p:sldId id="303" r:id="rId24"/>
    <p:sldId id="304" r:id="rId25"/>
    <p:sldId id="280" r:id="rId26"/>
    <p:sldId id="305" r:id="rId27"/>
    <p:sldId id="306" r:id="rId28"/>
    <p:sldId id="307" r:id="rId29"/>
    <p:sldId id="308" r:id="rId30"/>
    <p:sldId id="309" r:id="rId31"/>
    <p:sldId id="310" r:id="rId32"/>
    <p:sldId id="311" r:id="rId33"/>
    <p:sldId id="312" r:id="rId34"/>
    <p:sldId id="313" r:id="rId35"/>
    <p:sldId id="314" r:id="rId36"/>
    <p:sldId id="315" r:id="rId37"/>
    <p:sldId id="318" r:id="rId38"/>
    <p:sldId id="26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4" d="100"/>
          <a:sy n="74" d="100"/>
        </p:scale>
        <p:origin x="96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a:fillRect/>
          </a:stretch>
        </p:blipFill>
        <p:spPr>
          <a:xfrm>
            <a:off x="-1" y="0"/>
            <a:ext cx="1219200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a:fillRect/>
          </a:stretch>
        </p:blipFill>
        <p:spPr>
          <a:xfrm>
            <a:off x="-1" y="0"/>
            <a:ext cx="12192001" cy="6858000"/>
          </a:xfrm>
          <a:prstGeom prst="rect">
            <a:avLst/>
          </a:prstGeom>
        </p:spPr>
      </p:pic>
      <p:sp>
        <p:nvSpPr>
          <p:cNvPr id="8" name="矩形 7"/>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a:fillRect/>
          </a:stretch>
        </p:blipFill>
        <p:spPr>
          <a:xfrm>
            <a:off x="-1" y="0"/>
            <a:ext cx="12192001" cy="6858000"/>
          </a:xfrm>
          <a:prstGeom prst="rect">
            <a:avLst/>
          </a:prstGeom>
        </p:spPr>
      </p:pic>
      <p:sp>
        <p:nvSpPr>
          <p:cNvPr id="8" name="矩形 7"/>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a:fillRect/>
          </a:stretch>
        </p:blipFill>
        <p:spPr>
          <a:xfrm>
            <a:off x="-1" y="0"/>
            <a:ext cx="12192001" cy="6858000"/>
          </a:xfrm>
          <a:prstGeom prst="rect">
            <a:avLst/>
          </a:prstGeom>
        </p:spPr>
      </p:pic>
      <p:pic>
        <p:nvPicPr>
          <p:cNvPr id="12" name="图片 11"/>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a:fillRect/>
          </a:stretch>
        </p:blipFill>
        <p:spPr>
          <a:xfrm>
            <a:off x="-43555" y="-1"/>
            <a:ext cx="3796907" cy="2928258"/>
          </a:xfrm>
          <a:prstGeom prst="rect">
            <a:avLst/>
          </a:prstGeom>
        </p:spPr>
      </p:pic>
      <p:pic>
        <p:nvPicPr>
          <p:cNvPr id="13" name="图片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a:fillRect/>
          </a:stretch>
        </p:blipFill>
        <p:spPr>
          <a:xfrm>
            <a:off x="8388549" y="-39054"/>
            <a:ext cx="3422396" cy="2639427"/>
          </a:xfrm>
          <a:prstGeom prst="rect">
            <a:avLst/>
          </a:prstGeom>
        </p:spPr>
      </p:pic>
      <p:sp>
        <p:nvSpPr>
          <p:cNvPr id="8" name="矩形 7"/>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5.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6.png"/><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7.png"/><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9.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image" Target="../media/image33.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2.png"/><Relationship Id="rId2" Type="http://schemas.openxmlformats.org/officeDocument/2006/relationships/image" Target="../media/image11.png"/><Relationship Id="rId10" Type="http://schemas.openxmlformats.org/officeDocument/2006/relationships/slideLayout" Target="../slideLayouts/slideLayout1.xml"/><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3.png"/><Relationship Id="rId2" Type="http://schemas.openxmlformats.org/officeDocument/2006/relationships/image" Target="../media/image17.png"/><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4.png"/><Relationship Id="rId2" Type="http://schemas.openxmlformats.org/officeDocument/2006/relationships/image" Target="../media/image17.png"/><Relationship Id="rId1"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image" Target="../media/image31.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image" Target="../media/image33.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9.png"/><Relationship Id="rId2" Type="http://schemas.openxmlformats.org/officeDocument/2006/relationships/image" Target="../media/image17.png"/><Relationship Id="rId1" Type="http://schemas.openxmlformats.org/officeDocument/2006/relationships/image" Target="../media/image33.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image" Target="../media/image33.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1.png"/><Relationship Id="rId2" Type="http://schemas.openxmlformats.org/officeDocument/2006/relationships/image" Target="../media/image17.png"/><Relationship Id="rId1"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jpeg"/><Relationship Id="rId1"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9.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2.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9.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7.pn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3.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2.png"/><Relationship Id="rId13" Type="http://schemas.openxmlformats.org/officeDocument/2006/relationships/notesSlide" Target="../notesSlides/notesSlide1.xml"/><Relationship Id="rId12" Type="http://schemas.openxmlformats.org/officeDocument/2006/relationships/slideLayout" Target="../slideLayouts/slideLayout1.xml"/><Relationship Id="rId11" Type="http://schemas.openxmlformats.org/officeDocument/2006/relationships/image" Target="../media/image26.png"/><Relationship Id="rId10" Type="http://schemas.openxmlformats.org/officeDocument/2006/relationships/image" Target="../media/image17.png"/><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7.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9.png"/><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1"/>
          <a:srcRect t="13684" b="13623"/>
          <a:stretch>
            <a:fillRect/>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47245" r="65714"/>
          <a:stretch>
            <a:fillRect/>
          </a:stretch>
        </p:blipFill>
        <p:spPr>
          <a:xfrm>
            <a:off x="8786488" y="3500894"/>
            <a:ext cx="3534579" cy="2589819"/>
          </a:xfrm>
          <a:prstGeom prst="rect">
            <a:avLst/>
          </a:prstGeom>
        </p:spPr>
      </p:pic>
      <p:pic>
        <p:nvPicPr>
          <p:cNvPr id="4" name="图片 13"/>
          <p:cNvPicPr>
            <a:picLocks noChangeAspect="1"/>
          </p:cNvPicPr>
          <p:nvPr/>
        </p:nvPicPr>
        <p:blipFill rotWithShape="1">
          <a:blip r:embed="rId3">
            <a:extLst>
              <a:ext uri="{28A0092B-C50C-407E-A947-70E740481C1C}">
                <a14:useLocalDpi xmlns:a14="http://schemas.microsoft.com/office/drawing/2010/main" val="0"/>
              </a:ext>
            </a:extLst>
          </a:blip>
          <a:srcRect t="-131" r="79553" b="67017"/>
          <a:stretch>
            <a:fillRect/>
          </a:stretch>
        </p:blipFill>
        <p:spPr>
          <a:xfrm>
            <a:off x="-43555" y="-1"/>
            <a:ext cx="3796907" cy="2928258"/>
          </a:xfrm>
          <a:prstGeom prst="rect">
            <a:avLst/>
          </a:prstGeom>
        </p:spPr>
      </p:pic>
      <p:pic>
        <p:nvPicPr>
          <p:cNvPr id="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8483" t="-131" r="1070" b="67017"/>
          <a:stretch>
            <a:fillRect/>
          </a:stretch>
        </p:blipFill>
        <p:spPr>
          <a:xfrm>
            <a:off x="8388549" y="-39054"/>
            <a:ext cx="3422396" cy="2639427"/>
          </a:xfrm>
          <a:prstGeom prst="rect">
            <a:avLst/>
          </a:prstGeom>
        </p:spPr>
      </p:pic>
      <p:pic>
        <p:nvPicPr>
          <p:cNvPr id="6" name="图片 34"/>
          <p:cNvPicPr>
            <a:picLocks noChangeAspect="1"/>
          </p:cNvPicPr>
          <p:nvPr/>
        </p:nvPicPr>
        <p:blipFill rotWithShape="1">
          <a:blip r:embed="rId4" cstate="print">
            <a:extLst>
              <a:ext uri="{28A0092B-C50C-407E-A947-70E740481C1C}">
                <a14:useLocalDpi xmlns:a14="http://schemas.microsoft.com/office/drawing/2010/main" val="0"/>
              </a:ext>
            </a:extLst>
          </a:blip>
          <a:srcRect t="54437"/>
          <a:stretch>
            <a:fillRect/>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p:cNvPicPr>
            <a:picLocks noChangeAspect="1"/>
          </p:cNvPicPr>
          <p:nvPr/>
        </p:nvPicPr>
        <p:blipFill rotWithShape="1">
          <a:blip r:embed="rId5" cstate="print">
            <a:extLst>
              <a:ext uri="{28A0092B-C50C-407E-A947-70E740481C1C}">
                <a14:useLocalDpi xmlns:a14="http://schemas.microsoft.com/office/drawing/2010/main" val="0"/>
              </a:ext>
            </a:extLst>
          </a:blip>
          <a:srcRect t="26571"/>
          <a:stretch>
            <a:fillRect/>
          </a:stretch>
        </p:blipFill>
        <p:spPr>
          <a:xfrm>
            <a:off x="7379003" y="3190131"/>
            <a:ext cx="4539428" cy="3333264"/>
          </a:xfrm>
          <a:prstGeom prst="rect">
            <a:avLst/>
          </a:prstGeom>
        </p:spPr>
      </p:pic>
      <p:pic>
        <p:nvPicPr>
          <p:cNvPr id="8"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p:cNvSpPr txBox="1"/>
          <p:nvPr/>
        </p:nvSpPr>
        <p:spPr>
          <a:xfrm>
            <a:off x="2499360" y="1860550"/>
            <a:ext cx="7193280" cy="922020"/>
          </a:xfrm>
          <a:prstGeom prst="rect">
            <a:avLst/>
          </a:prstGeom>
          <a:noFill/>
        </p:spPr>
        <p:txBody>
          <a:bodyPr wrap="square" rtlCol="0">
            <a:spAutoFit/>
          </a:bodyPr>
          <a:p>
            <a:pPr algn="ctr"/>
            <a:r>
              <a:rPr lang="en-US" sz="5400" b="1" dirty="0">
                <a:solidFill>
                  <a:srgbClr val="FF0000"/>
                </a:solidFill>
                <a:latin typeface="Cambria" panose="02040503050406030204" pitchFamily="18" charset="0"/>
                <a:ea typeface="Cambria" panose="02040503050406030204" pitchFamily="18" charset="0"/>
              </a:rPr>
              <a:t>ĐẠO ĐỨC - LỚP 5</a:t>
            </a:r>
            <a:endParaRPr lang="en-US" sz="54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139543" cy="3921760"/>
            <a:chOff x="932650" y="2524306"/>
            <a:chExt cx="8528147" cy="3065176"/>
          </a:xfrm>
        </p:grpSpPr>
        <p:grpSp>
          <p:nvGrpSpPr>
            <p:cNvPr id="8" name="Group 6"/>
            <p:cNvGrpSpPr/>
            <p:nvPr/>
          </p:nvGrpSpPr>
          <p:grpSpPr>
            <a:xfrm>
              <a:off x="932650" y="2524306"/>
              <a:ext cx="8528147" cy="3065176"/>
              <a:chOff x="-32491" y="-14381"/>
              <a:chExt cx="2884830" cy="1036862"/>
            </a:xfrm>
          </p:grpSpPr>
          <p:sp>
            <p:nvSpPr>
              <p:cNvPr id="1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p:cNvSpPr txBox="1"/>
            <p:nvPr/>
          </p:nvSpPr>
          <p:spPr>
            <a:xfrm>
              <a:off x="1225243" y="2738031"/>
              <a:ext cx="7885371" cy="2405526"/>
            </a:xfrm>
            <a:prstGeom prst="rect">
              <a:avLst/>
            </a:prstGeom>
          </p:spPr>
          <p:txBody>
            <a:bodyPr wrap="square" lIns="0" tIns="0" rIns="0" bIns="0" rtlCol="0" anchor="t">
              <a:spAutoFit/>
            </a:bodyPr>
            <a:lstStyle/>
            <a:p>
              <a:pPr algn="just"/>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nữ không quen người đàn ông đó nhưng lại có ý định đi nhờ xe, có thể bị xâm hại về thể chất hoặc tình dục,...</a:t>
              </a:r>
              <a:endParaRPr lang="en-US" sz="40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12" name="Picture 11"/>
          <p:cNvPicPr>
            <a:picLocks noChangeAspect="1"/>
          </p:cNvPicPr>
          <p:nvPr/>
        </p:nvPicPr>
        <p:blipFill>
          <a:blip r:embed="rId3"/>
          <a:stretch>
            <a:fillRect/>
          </a:stretch>
        </p:blipFill>
        <p:spPr>
          <a:xfrm>
            <a:off x="707571" y="1528762"/>
            <a:ext cx="4572000" cy="4257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139543" cy="4331612"/>
            <a:chOff x="932650" y="2524306"/>
            <a:chExt cx="8528147" cy="3065176"/>
          </a:xfrm>
        </p:grpSpPr>
        <p:grpSp>
          <p:nvGrpSpPr>
            <p:cNvPr id="8" name="Group 6"/>
            <p:cNvGrpSpPr/>
            <p:nvPr/>
          </p:nvGrpSpPr>
          <p:grpSpPr>
            <a:xfrm>
              <a:off x="932650" y="2524306"/>
              <a:ext cx="8528147" cy="3065176"/>
              <a:chOff x="-32491" y="-14381"/>
              <a:chExt cx="2884830" cy="1036862"/>
            </a:xfrm>
          </p:grpSpPr>
          <p:sp>
            <p:nvSpPr>
              <p:cNvPr id="1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7441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có thể bị xâm hại vì bạn không quen người phụ nữ đó nhưng lại thích thú khi được tặng quà, một người không quen biết mà tặng quà cho bạn thì phần lớn là có mục đích xấu.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p:cNvPicPr>
            <a:picLocks noChangeAspect="1"/>
          </p:cNvPicPr>
          <p:nvPr/>
        </p:nvPicPr>
        <p:blipFill>
          <a:blip r:embed="rId2"/>
          <a:stretch>
            <a:fillRect/>
          </a:stretch>
        </p:blipFill>
        <p:spPr>
          <a:xfrm>
            <a:off x="655864" y="1726066"/>
            <a:ext cx="4457700" cy="4276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139543" cy="3921760"/>
            <a:chOff x="932650" y="2524306"/>
            <a:chExt cx="8528147" cy="3065176"/>
          </a:xfrm>
        </p:grpSpPr>
        <p:grpSp>
          <p:nvGrpSpPr>
            <p:cNvPr id="8" name="Group 6"/>
            <p:cNvGrpSpPr/>
            <p:nvPr/>
          </p:nvGrpSpPr>
          <p:grpSpPr>
            <a:xfrm>
              <a:off x="932650" y="2524306"/>
              <a:ext cx="8528147" cy="3065176"/>
              <a:chOff x="-32491" y="-14381"/>
              <a:chExt cx="2884830" cy="1036862"/>
            </a:xfrm>
          </p:grpSpPr>
          <p:sp>
            <p:nvSpPr>
              <p:cNvPr id="1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39356" y="2873026"/>
              <a:ext cx="7885371" cy="2165926"/>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4000" dirty="0">
                  <a:solidFill>
                    <a:srgbClr val="002060"/>
                  </a:solidFill>
                  <a:latin typeface="Cambria" panose="02040503050406030204" pitchFamily="18" charset="0"/>
                  <a:ea typeface="Cambria" panose="02040503050406030204" pitchFamily="18" charset="0"/>
                </a:rPr>
                <a:t>N</a:t>
              </a:r>
              <a:r>
                <a:rPr lang="vi-VN" sz="4000" dirty="0">
                  <a:solidFill>
                    <a:srgbClr val="002060"/>
                  </a:solidFill>
                  <a:effectLst/>
                  <a:latin typeface="Cambria" panose="02040503050406030204" pitchFamily="18" charset="0"/>
                  <a:ea typeface="Cambria" panose="02040503050406030204" pitchFamily="18" charset="0"/>
                </a:rPr>
                <a:t>ếu bạn nữ mở cửa cho người đàn ông lạ vào nhà thì sẽ có nguy cơ bị xâm hại về thể chất, tình dục....</a:t>
              </a:r>
              <a:endParaRPr lang="en-US" sz="4000" dirty="0">
                <a:solidFill>
                  <a:srgbClr val="002060"/>
                </a:solidFill>
                <a:effectLst/>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656544" y="1455964"/>
            <a:ext cx="4238625" cy="4533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139543" cy="3921760"/>
            <a:chOff x="932650" y="2524306"/>
            <a:chExt cx="8528147" cy="3065176"/>
          </a:xfrm>
        </p:grpSpPr>
        <p:grpSp>
          <p:nvGrpSpPr>
            <p:cNvPr id="8" name="Group 6"/>
            <p:cNvGrpSpPr/>
            <p:nvPr/>
          </p:nvGrpSpPr>
          <p:grpSpPr>
            <a:xfrm>
              <a:off x="932650" y="2524306"/>
              <a:ext cx="8528147" cy="3065176"/>
              <a:chOff x="-32491" y="-14381"/>
              <a:chExt cx="2884830" cy="1036862"/>
            </a:xfrm>
          </p:grpSpPr>
          <p:sp>
            <p:nvSpPr>
              <p:cNvPr id="1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54477" y="3053397"/>
              <a:ext cx="7885371" cy="192442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nam có nguy cơ bị xâm hại nếu gặp người xấu vì bạn đi một mình ở nơi tối tăm, vắng vẻ.</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p:cNvPicPr>
            <a:picLocks noChangeAspect="1"/>
          </p:cNvPicPr>
          <p:nvPr/>
        </p:nvPicPr>
        <p:blipFill>
          <a:blip r:embed="rId2"/>
          <a:stretch>
            <a:fillRect/>
          </a:stretch>
        </p:blipFill>
        <p:spPr>
          <a:xfrm>
            <a:off x="767443" y="1367518"/>
            <a:ext cx="4191000" cy="4514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p:cNvSpPr/>
          <p:nvPr/>
        </p:nvSpPr>
        <p:spPr>
          <a:xfrm>
            <a:off x="810821" y="106349"/>
            <a:ext cx="10440785"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1" fmla="*/ 0 w 8599714"/>
              <a:gd name="connsiteY0-2" fmla="*/ 722100 h 4332514"/>
              <a:gd name="connsiteX1-3" fmla="*/ 722100 w 8599714"/>
              <a:gd name="connsiteY1-4" fmla="*/ 0 h 4332514"/>
              <a:gd name="connsiteX2-5" fmla="*/ 7877614 w 8599714"/>
              <a:gd name="connsiteY2-6" fmla="*/ 0 h 4332514"/>
              <a:gd name="connsiteX3-7" fmla="*/ 8599714 w 8599714"/>
              <a:gd name="connsiteY3-8" fmla="*/ 722100 h 4332514"/>
              <a:gd name="connsiteX4-9" fmla="*/ 8599714 w 8599714"/>
              <a:gd name="connsiteY4-10" fmla="*/ 3610414 h 4332514"/>
              <a:gd name="connsiteX5-11" fmla="*/ 7877614 w 8599714"/>
              <a:gd name="connsiteY5-12" fmla="*/ 4332514 h 4332514"/>
              <a:gd name="connsiteX6-13" fmla="*/ 722100 w 8599714"/>
              <a:gd name="connsiteY6-14" fmla="*/ 4332514 h 4332514"/>
              <a:gd name="connsiteX7-15" fmla="*/ 0 w 8599714"/>
              <a:gd name="connsiteY7-16" fmla="*/ 3610414 h 4332514"/>
              <a:gd name="connsiteX8-17" fmla="*/ 0 w 8599714"/>
              <a:gd name="connsiteY8-18" fmla="*/ 722100 h 4332514"/>
              <a:gd name="connsiteX0-19" fmla="*/ 0 w 8599714"/>
              <a:gd name="connsiteY0-20" fmla="*/ 722100 h 4332514"/>
              <a:gd name="connsiteX1-21" fmla="*/ 722100 w 8599714"/>
              <a:gd name="connsiteY1-22" fmla="*/ 0 h 4332514"/>
              <a:gd name="connsiteX2-23" fmla="*/ 7877614 w 8599714"/>
              <a:gd name="connsiteY2-24" fmla="*/ 0 h 4332514"/>
              <a:gd name="connsiteX3-25" fmla="*/ 8599714 w 8599714"/>
              <a:gd name="connsiteY3-26" fmla="*/ 722100 h 4332514"/>
              <a:gd name="connsiteX4-27" fmla="*/ 8599714 w 8599714"/>
              <a:gd name="connsiteY4-28" fmla="*/ 3610414 h 4332514"/>
              <a:gd name="connsiteX5-29" fmla="*/ 7877614 w 8599714"/>
              <a:gd name="connsiteY5-30" fmla="*/ 4332514 h 4332514"/>
              <a:gd name="connsiteX6-31" fmla="*/ 722100 w 8599714"/>
              <a:gd name="connsiteY6-32" fmla="*/ 4332514 h 4332514"/>
              <a:gd name="connsiteX7-33" fmla="*/ 0 w 8599714"/>
              <a:gd name="connsiteY7-34" fmla="*/ 3610414 h 4332514"/>
              <a:gd name="connsiteX8-35" fmla="*/ 0 w 8599714"/>
              <a:gd name="connsiteY8-36" fmla="*/ 722100 h 4332514"/>
              <a:gd name="connsiteX0-37" fmla="*/ 0 w 8599714"/>
              <a:gd name="connsiteY0-38" fmla="*/ 722100 h 4332514"/>
              <a:gd name="connsiteX1-39" fmla="*/ 722100 w 8599714"/>
              <a:gd name="connsiteY1-40" fmla="*/ 0 h 4332514"/>
              <a:gd name="connsiteX2-41" fmla="*/ 7877614 w 8599714"/>
              <a:gd name="connsiteY2-42" fmla="*/ 0 h 4332514"/>
              <a:gd name="connsiteX3-43" fmla="*/ 8599714 w 8599714"/>
              <a:gd name="connsiteY3-44" fmla="*/ 722100 h 4332514"/>
              <a:gd name="connsiteX4-45" fmla="*/ 8599714 w 8599714"/>
              <a:gd name="connsiteY4-46" fmla="*/ 3610414 h 4332514"/>
              <a:gd name="connsiteX5-47" fmla="*/ 7877614 w 8599714"/>
              <a:gd name="connsiteY5-48" fmla="*/ 4332514 h 4332514"/>
              <a:gd name="connsiteX6-49" fmla="*/ 722100 w 8599714"/>
              <a:gd name="connsiteY6-50" fmla="*/ 4332514 h 4332514"/>
              <a:gd name="connsiteX7-51" fmla="*/ 0 w 8599714"/>
              <a:gd name="connsiteY7-52" fmla="*/ 3610414 h 4332514"/>
              <a:gd name="connsiteX8-53" fmla="*/ 0 w 8599714"/>
              <a:gd name="connsiteY8-54" fmla="*/ 722100 h 4332514"/>
              <a:gd name="connsiteX0-55" fmla="*/ 0 w 8599714"/>
              <a:gd name="connsiteY0-56" fmla="*/ 722100 h 4332514"/>
              <a:gd name="connsiteX1-57" fmla="*/ 722100 w 8599714"/>
              <a:gd name="connsiteY1-58" fmla="*/ 0 h 4332514"/>
              <a:gd name="connsiteX2-59" fmla="*/ 7877614 w 8599714"/>
              <a:gd name="connsiteY2-60" fmla="*/ 0 h 4332514"/>
              <a:gd name="connsiteX3-61" fmla="*/ 8599714 w 8599714"/>
              <a:gd name="connsiteY3-62" fmla="*/ 722100 h 4332514"/>
              <a:gd name="connsiteX4-63" fmla="*/ 8599714 w 8599714"/>
              <a:gd name="connsiteY4-64" fmla="*/ 3610414 h 4332514"/>
              <a:gd name="connsiteX5-65" fmla="*/ 7877614 w 8599714"/>
              <a:gd name="connsiteY5-66" fmla="*/ 4332514 h 4332514"/>
              <a:gd name="connsiteX6-67" fmla="*/ 722100 w 8599714"/>
              <a:gd name="connsiteY6-68" fmla="*/ 4332514 h 4332514"/>
              <a:gd name="connsiteX7-69" fmla="*/ 0 w 8599714"/>
              <a:gd name="connsiteY7-70" fmla="*/ 3610414 h 4332514"/>
              <a:gd name="connsiteX8-71" fmla="*/ 0 w 8599714"/>
              <a:gd name="connsiteY8-72" fmla="*/ 722100 h 4332514"/>
              <a:gd name="connsiteX0-73" fmla="*/ 0 w 8599714"/>
              <a:gd name="connsiteY0-74" fmla="*/ 722100 h 4332514"/>
              <a:gd name="connsiteX1-75" fmla="*/ 722100 w 8599714"/>
              <a:gd name="connsiteY1-76" fmla="*/ 0 h 4332514"/>
              <a:gd name="connsiteX2-77" fmla="*/ 7877614 w 8599714"/>
              <a:gd name="connsiteY2-78" fmla="*/ 0 h 4332514"/>
              <a:gd name="connsiteX3-79" fmla="*/ 8599714 w 8599714"/>
              <a:gd name="connsiteY3-80" fmla="*/ 722100 h 4332514"/>
              <a:gd name="connsiteX4-81" fmla="*/ 8599714 w 8599714"/>
              <a:gd name="connsiteY4-82" fmla="*/ 3610414 h 4332514"/>
              <a:gd name="connsiteX5-83" fmla="*/ 7877614 w 8599714"/>
              <a:gd name="connsiteY5-84" fmla="*/ 4332514 h 4332514"/>
              <a:gd name="connsiteX6-85" fmla="*/ 722100 w 8599714"/>
              <a:gd name="connsiteY6-86" fmla="*/ 4332514 h 4332514"/>
              <a:gd name="connsiteX7-87" fmla="*/ 0 w 8599714"/>
              <a:gd name="connsiteY7-88" fmla="*/ 3610414 h 4332514"/>
              <a:gd name="connsiteX8-89" fmla="*/ 0 w 8599714"/>
              <a:gd name="connsiteY8-90" fmla="*/ 722100 h 4332514"/>
              <a:gd name="connsiteX0-91" fmla="*/ 0 w 8599714"/>
              <a:gd name="connsiteY0-92" fmla="*/ 722100 h 4332514"/>
              <a:gd name="connsiteX1-93" fmla="*/ 722100 w 8599714"/>
              <a:gd name="connsiteY1-94" fmla="*/ 0 h 4332514"/>
              <a:gd name="connsiteX2-95" fmla="*/ 7877614 w 8599714"/>
              <a:gd name="connsiteY2-96" fmla="*/ 0 h 4332514"/>
              <a:gd name="connsiteX3-97" fmla="*/ 8599714 w 8599714"/>
              <a:gd name="connsiteY3-98" fmla="*/ 722100 h 4332514"/>
              <a:gd name="connsiteX4-99" fmla="*/ 8599714 w 8599714"/>
              <a:gd name="connsiteY4-100" fmla="*/ 3610414 h 4332514"/>
              <a:gd name="connsiteX5-101" fmla="*/ 7877614 w 8599714"/>
              <a:gd name="connsiteY5-102" fmla="*/ 4332514 h 4332514"/>
              <a:gd name="connsiteX6-103" fmla="*/ 722100 w 8599714"/>
              <a:gd name="connsiteY6-104" fmla="*/ 4332514 h 4332514"/>
              <a:gd name="connsiteX7-105" fmla="*/ 0 w 8599714"/>
              <a:gd name="connsiteY7-106" fmla="*/ 3610414 h 4332514"/>
              <a:gd name="connsiteX8-107" fmla="*/ 0 w 8599714"/>
              <a:gd name="connsiteY8-108" fmla="*/ 722100 h 4332514"/>
              <a:gd name="connsiteX0-109" fmla="*/ 0 w 8599714"/>
              <a:gd name="connsiteY0-110" fmla="*/ 722100 h 4332514"/>
              <a:gd name="connsiteX1-111" fmla="*/ 722100 w 8599714"/>
              <a:gd name="connsiteY1-112" fmla="*/ 0 h 4332514"/>
              <a:gd name="connsiteX2-113" fmla="*/ 7877614 w 8599714"/>
              <a:gd name="connsiteY2-114" fmla="*/ 0 h 4332514"/>
              <a:gd name="connsiteX3-115" fmla="*/ 8599714 w 8599714"/>
              <a:gd name="connsiteY3-116" fmla="*/ 722100 h 4332514"/>
              <a:gd name="connsiteX4-117" fmla="*/ 8599714 w 8599714"/>
              <a:gd name="connsiteY4-118" fmla="*/ 3610414 h 4332514"/>
              <a:gd name="connsiteX5-119" fmla="*/ 7877614 w 8599714"/>
              <a:gd name="connsiteY5-120" fmla="*/ 4332514 h 4332514"/>
              <a:gd name="connsiteX6-121" fmla="*/ 722100 w 8599714"/>
              <a:gd name="connsiteY6-122" fmla="*/ 4332514 h 4332514"/>
              <a:gd name="connsiteX7-123" fmla="*/ 0 w 8599714"/>
              <a:gd name="connsiteY7-124" fmla="*/ 3610414 h 4332514"/>
              <a:gd name="connsiteX8-125" fmla="*/ 0 w 8599714"/>
              <a:gd name="connsiteY8-126" fmla="*/ 722100 h 43325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Một số nguy cơ bị xâm hại khác</a:t>
            </a:r>
            <a:endParaRPr lang="en-US" altLang="zh-CN" sz="4400" b="1" dirty="0">
              <a:solidFill>
                <a:schemeClr val="tx1"/>
              </a:solidFill>
              <a:latin typeface="Cambria" panose="02040503050406030204" pitchFamily="18" charset="0"/>
              <a:ea typeface="阿里巴巴普惠体" panose="00020600040101010101"/>
            </a:endParaRPr>
          </a:p>
        </p:txBody>
      </p:sp>
      <p:sp>
        <p:nvSpPr>
          <p:cNvPr id="3" name="TextBox 2"/>
          <p:cNvSpPr txBox="1"/>
          <p:nvPr/>
        </p:nvSpPr>
        <p:spPr>
          <a:xfrm>
            <a:off x="1240970" y="1589314"/>
            <a:ext cx="10123715" cy="5016758"/>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ưa quá nhiều hình ảnh, thông tin của bản thân lên mạng xã hội;</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K</a:t>
            </a:r>
            <a:r>
              <a:rPr lang="vi-VN" sz="4000" dirty="0">
                <a:effectLst/>
                <a:latin typeface="Cambria" panose="02040503050406030204" pitchFamily="18" charset="0"/>
                <a:ea typeface="Cambria" panose="02040503050406030204" pitchFamily="18" charset="0"/>
              </a:rPr>
              <a:t>ết bạn, nói chuyện với những người không quen biết</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T</a:t>
            </a:r>
            <a:r>
              <a:rPr lang="vi-VN" sz="4000" dirty="0">
                <a:effectLst/>
                <a:latin typeface="Cambria" panose="02040503050406030204" pitchFamily="18" charset="0"/>
                <a:ea typeface="Cambria" panose="02040503050406030204" pitchFamily="18" charset="0"/>
              </a:rPr>
              <a:t>ò mò truy cập vào những trang web có nội dung không lành mạnh;</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i chơi với người mới quen trên mạng...</a:t>
            </a:r>
            <a:endParaRPr lang="en-US" sz="4000" dirty="0">
              <a:effectLst/>
              <a:latin typeface="Cambria" panose="02040503050406030204" pitchFamily="18" charset="0"/>
              <a:ea typeface="Cambria" panose="02040503050406030204" pitchFamily="18" charset="0"/>
            </a:endParaRPr>
          </a:p>
          <a:p>
            <a:pPr algn="just"/>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1"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2"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91837" y="2003307"/>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rgbClr val="FF0000"/>
                  </a:solidFill>
                  <a:effectLst/>
                  <a:latin typeface="Cambria" panose="02040503050406030204" pitchFamily="18" charset="0"/>
                  <a:ea typeface="Cambria" panose="02040503050406030204" pitchFamily="18" charset="0"/>
                </a:rPr>
                <a:t>   </a:t>
              </a:r>
              <a:r>
                <a:rPr lang="vi-VN" sz="4000" dirty="0">
                  <a:solidFill>
                    <a:srgbClr val="FF0000"/>
                  </a:solidFill>
                  <a:effectLst/>
                  <a:latin typeface="Cambria" panose="02040503050406030204" pitchFamily="18" charset="0"/>
                  <a:ea typeface="Cambria" panose="02040503050406030204" pitchFamily="18" charset="0"/>
                </a:rPr>
                <a:t>Có nhiều nguy cơ bị xâm hại từ những người xa lạ, thậm chí từ những người quen thuộc xung quanh. Vì vậy, các em cần tỉnh táo nhận diện được những nguy cơ đó để phòng, tránh xâm hại.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85115" y="163286"/>
            <a:ext cx="5823856" cy="1491343"/>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extBox 8"/>
            <p:cNvSpPr txBox="1"/>
            <p:nvPr/>
          </p:nvSpPr>
          <p:spPr>
            <a:xfrm>
              <a:off x="4714241" y="519709"/>
              <a:ext cx="6833324" cy="1575178"/>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p:cNvPicPr>
            <a:picLocks noChangeAspect="1"/>
          </p:cNvPicPr>
          <p:nvPr/>
        </p:nvPicPr>
        <p:blipFill>
          <a:blip r:embed="rId1"/>
          <a:stretch>
            <a:fillRect/>
          </a:stretch>
        </p:blipFill>
        <p:spPr>
          <a:xfrm>
            <a:off x="391887" y="336647"/>
            <a:ext cx="5442856" cy="6150559"/>
          </a:xfrm>
          <a:prstGeom prst="rect">
            <a:avLst/>
          </a:prstGeom>
        </p:spPr>
      </p:pic>
      <p:sp>
        <p:nvSpPr>
          <p:cNvPr id="5" name="矩形: 圆角 33"/>
          <p:cNvSpPr/>
          <p:nvPr/>
        </p:nvSpPr>
        <p:spPr>
          <a:xfrm>
            <a:off x="6003308" y="1869835"/>
            <a:ext cx="5981863"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1" fmla="*/ 0 w 8599714"/>
              <a:gd name="connsiteY0-2" fmla="*/ 722100 h 4332514"/>
              <a:gd name="connsiteX1-3" fmla="*/ 722100 w 8599714"/>
              <a:gd name="connsiteY1-4" fmla="*/ 0 h 4332514"/>
              <a:gd name="connsiteX2-5" fmla="*/ 7877614 w 8599714"/>
              <a:gd name="connsiteY2-6" fmla="*/ 0 h 4332514"/>
              <a:gd name="connsiteX3-7" fmla="*/ 8599714 w 8599714"/>
              <a:gd name="connsiteY3-8" fmla="*/ 722100 h 4332514"/>
              <a:gd name="connsiteX4-9" fmla="*/ 8599714 w 8599714"/>
              <a:gd name="connsiteY4-10" fmla="*/ 3610414 h 4332514"/>
              <a:gd name="connsiteX5-11" fmla="*/ 7877614 w 8599714"/>
              <a:gd name="connsiteY5-12" fmla="*/ 4332514 h 4332514"/>
              <a:gd name="connsiteX6-13" fmla="*/ 722100 w 8599714"/>
              <a:gd name="connsiteY6-14" fmla="*/ 4332514 h 4332514"/>
              <a:gd name="connsiteX7-15" fmla="*/ 0 w 8599714"/>
              <a:gd name="connsiteY7-16" fmla="*/ 3610414 h 4332514"/>
              <a:gd name="connsiteX8-17" fmla="*/ 0 w 8599714"/>
              <a:gd name="connsiteY8-18" fmla="*/ 722100 h 4332514"/>
              <a:gd name="connsiteX0-19" fmla="*/ 0 w 8599714"/>
              <a:gd name="connsiteY0-20" fmla="*/ 722100 h 4332514"/>
              <a:gd name="connsiteX1-21" fmla="*/ 722100 w 8599714"/>
              <a:gd name="connsiteY1-22" fmla="*/ 0 h 4332514"/>
              <a:gd name="connsiteX2-23" fmla="*/ 7877614 w 8599714"/>
              <a:gd name="connsiteY2-24" fmla="*/ 0 h 4332514"/>
              <a:gd name="connsiteX3-25" fmla="*/ 8599714 w 8599714"/>
              <a:gd name="connsiteY3-26" fmla="*/ 722100 h 4332514"/>
              <a:gd name="connsiteX4-27" fmla="*/ 8599714 w 8599714"/>
              <a:gd name="connsiteY4-28" fmla="*/ 3610414 h 4332514"/>
              <a:gd name="connsiteX5-29" fmla="*/ 7877614 w 8599714"/>
              <a:gd name="connsiteY5-30" fmla="*/ 4332514 h 4332514"/>
              <a:gd name="connsiteX6-31" fmla="*/ 722100 w 8599714"/>
              <a:gd name="connsiteY6-32" fmla="*/ 4332514 h 4332514"/>
              <a:gd name="connsiteX7-33" fmla="*/ 0 w 8599714"/>
              <a:gd name="connsiteY7-34" fmla="*/ 3610414 h 4332514"/>
              <a:gd name="connsiteX8-35" fmla="*/ 0 w 8599714"/>
              <a:gd name="connsiteY8-36" fmla="*/ 722100 h 4332514"/>
              <a:gd name="connsiteX0-37" fmla="*/ 0 w 8599714"/>
              <a:gd name="connsiteY0-38" fmla="*/ 722100 h 4332514"/>
              <a:gd name="connsiteX1-39" fmla="*/ 722100 w 8599714"/>
              <a:gd name="connsiteY1-40" fmla="*/ 0 h 4332514"/>
              <a:gd name="connsiteX2-41" fmla="*/ 7877614 w 8599714"/>
              <a:gd name="connsiteY2-42" fmla="*/ 0 h 4332514"/>
              <a:gd name="connsiteX3-43" fmla="*/ 8599714 w 8599714"/>
              <a:gd name="connsiteY3-44" fmla="*/ 722100 h 4332514"/>
              <a:gd name="connsiteX4-45" fmla="*/ 8599714 w 8599714"/>
              <a:gd name="connsiteY4-46" fmla="*/ 3610414 h 4332514"/>
              <a:gd name="connsiteX5-47" fmla="*/ 7877614 w 8599714"/>
              <a:gd name="connsiteY5-48" fmla="*/ 4332514 h 4332514"/>
              <a:gd name="connsiteX6-49" fmla="*/ 722100 w 8599714"/>
              <a:gd name="connsiteY6-50" fmla="*/ 4332514 h 4332514"/>
              <a:gd name="connsiteX7-51" fmla="*/ 0 w 8599714"/>
              <a:gd name="connsiteY7-52" fmla="*/ 3610414 h 4332514"/>
              <a:gd name="connsiteX8-53" fmla="*/ 0 w 8599714"/>
              <a:gd name="connsiteY8-54" fmla="*/ 722100 h 4332514"/>
              <a:gd name="connsiteX0-55" fmla="*/ 0 w 8599714"/>
              <a:gd name="connsiteY0-56" fmla="*/ 722100 h 4332514"/>
              <a:gd name="connsiteX1-57" fmla="*/ 722100 w 8599714"/>
              <a:gd name="connsiteY1-58" fmla="*/ 0 h 4332514"/>
              <a:gd name="connsiteX2-59" fmla="*/ 7877614 w 8599714"/>
              <a:gd name="connsiteY2-60" fmla="*/ 0 h 4332514"/>
              <a:gd name="connsiteX3-61" fmla="*/ 8599714 w 8599714"/>
              <a:gd name="connsiteY3-62" fmla="*/ 722100 h 4332514"/>
              <a:gd name="connsiteX4-63" fmla="*/ 8599714 w 8599714"/>
              <a:gd name="connsiteY4-64" fmla="*/ 3610414 h 4332514"/>
              <a:gd name="connsiteX5-65" fmla="*/ 7877614 w 8599714"/>
              <a:gd name="connsiteY5-66" fmla="*/ 4332514 h 4332514"/>
              <a:gd name="connsiteX6-67" fmla="*/ 722100 w 8599714"/>
              <a:gd name="connsiteY6-68" fmla="*/ 4332514 h 4332514"/>
              <a:gd name="connsiteX7-69" fmla="*/ 0 w 8599714"/>
              <a:gd name="connsiteY7-70" fmla="*/ 3610414 h 4332514"/>
              <a:gd name="connsiteX8-71" fmla="*/ 0 w 8599714"/>
              <a:gd name="connsiteY8-72" fmla="*/ 722100 h 4332514"/>
              <a:gd name="connsiteX0-73" fmla="*/ 0 w 8599714"/>
              <a:gd name="connsiteY0-74" fmla="*/ 722100 h 4332514"/>
              <a:gd name="connsiteX1-75" fmla="*/ 722100 w 8599714"/>
              <a:gd name="connsiteY1-76" fmla="*/ 0 h 4332514"/>
              <a:gd name="connsiteX2-77" fmla="*/ 7877614 w 8599714"/>
              <a:gd name="connsiteY2-78" fmla="*/ 0 h 4332514"/>
              <a:gd name="connsiteX3-79" fmla="*/ 8599714 w 8599714"/>
              <a:gd name="connsiteY3-80" fmla="*/ 722100 h 4332514"/>
              <a:gd name="connsiteX4-81" fmla="*/ 8599714 w 8599714"/>
              <a:gd name="connsiteY4-82" fmla="*/ 3610414 h 4332514"/>
              <a:gd name="connsiteX5-83" fmla="*/ 7877614 w 8599714"/>
              <a:gd name="connsiteY5-84" fmla="*/ 4332514 h 4332514"/>
              <a:gd name="connsiteX6-85" fmla="*/ 722100 w 8599714"/>
              <a:gd name="connsiteY6-86" fmla="*/ 4332514 h 4332514"/>
              <a:gd name="connsiteX7-87" fmla="*/ 0 w 8599714"/>
              <a:gd name="connsiteY7-88" fmla="*/ 3610414 h 4332514"/>
              <a:gd name="connsiteX8-89" fmla="*/ 0 w 8599714"/>
              <a:gd name="connsiteY8-90" fmla="*/ 722100 h 4332514"/>
              <a:gd name="connsiteX0-91" fmla="*/ 0 w 8599714"/>
              <a:gd name="connsiteY0-92" fmla="*/ 722100 h 4332514"/>
              <a:gd name="connsiteX1-93" fmla="*/ 722100 w 8599714"/>
              <a:gd name="connsiteY1-94" fmla="*/ 0 h 4332514"/>
              <a:gd name="connsiteX2-95" fmla="*/ 7877614 w 8599714"/>
              <a:gd name="connsiteY2-96" fmla="*/ 0 h 4332514"/>
              <a:gd name="connsiteX3-97" fmla="*/ 8599714 w 8599714"/>
              <a:gd name="connsiteY3-98" fmla="*/ 722100 h 4332514"/>
              <a:gd name="connsiteX4-99" fmla="*/ 8599714 w 8599714"/>
              <a:gd name="connsiteY4-100" fmla="*/ 3610414 h 4332514"/>
              <a:gd name="connsiteX5-101" fmla="*/ 7877614 w 8599714"/>
              <a:gd name="connsiteY5-102" fmla="*/ 4332514 h 4332514"/>
              <a:gd name="connsiteX6-103" fmla="*/ 722100 w 8599714"/>
              <a:gd name="connsiteY6-104" fmla="*/ 4332514 h 4332514"/>
              <a:gd name="connsiteX7-105" fmla="*/ 0 w 8599714"/>
              <a:gd name="connsiteY7-106" fmla="*/ 3610414 h 4332514"/>
              <a:gd name="connsiteX8-107" fmla="*/ 0 w 8599714"/>
              <a:gd name="connsiteY8-108" fmla="*/ 722100 h 4332514"/>
              <a:gd name="connsiteX0-109" fmla="*/ 0 w 8599714"/>
              <a:gd name="connsiteY0-110" fmla="*/ 722100 h 4332514"/>
              <a:gd name="connsiteX1-111" fmla="*/ 722100 w 8599714"/>
              <a:gd name="connsiteY1-112" fmla="*/ 0 h 4332514"/>
              <a:gd name="connsiteX2-113" fmla="*/ 7877614 w 8599714"/>
              <a:gd name="connsiteY2-114" fmla="*/ 0 h 4332514"/>
              <a:gd name="connsiteX3-115" fmla="*/ 8599714 w 8599714"/>
              <a:gd name="connsiteY3-116" fmla="*/ 722100 h 4332514"/>
              <a:gd name="connsiteX4-117" fmla="*/ 8599714 w 8599714"/>
              <a:gd name="connsiteY4-118" fmla="*/ 3610414 h 4332514"/>
              <a:gd name="connsiteX5-119" fmla="*/ 7877614 w 8599714"/>
              <a:gd name="connsiteY5-120" fmla="*/ 4332514 h 4332514"/>
              <a:gd name="connsiteX6-121" fmla="*/ 722100 w 8599714"/>
              <a:gd name="connsiteY6-122" fmla="*/ 4332514 h 4332514"/>
              <a:gd name="connsiteX7-123" fmla="*/ 0 w 8599714"/>
              <a:gd name="connsiteY7-124" fmla="*/ 3610414 h 4332514"/>
              <a:gd name="connsiteX8-125" fmla="*/ 0 w 8599714"/>
              <a:gd name="connsiteY8-126" fmla="*/ 722100 h 43325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Em hãy nêu cách phòng, tránh bị xâm hại trong các bức tranh trên.</a:t>
            </a:r>
            <a:endParaRPr lang="en-US" altLang="zh-CN" sz="3600" b="1" dirty="0">
              <a:solidFill>
                <a:schemeClr val="tx1"/>
              </a:solidFill>
              <a:latin typeface="Cambria" panose="02040503050406030204" pitchFamily="18" charset="0"/>
              <a:ea typeface="阿里巴巴普惠体" panose="00020600040101010101"/>
            </a:endParaRPr>
          </a:p>
        </p:txBody>
      </p:sp>
      <p:sp>
        <p:nvSpPr>
          <p:cNvPr id="6" name="矩形: 圆角 33"/>
          <p:cNvSpPr/>
          <p:nvPr/>
        </p:nvSpPr>
        <p:spPr>
          <a:xfrm>
            <a:off x="6041571" y="4155835"/>
            <a:ext cx="5845629"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1" fmla="*/ 0 w 8599714"/>
              <a:gd name="connsiteY0-2" fmla="*/ 722100 h 4332514"/>
              <a:gd name="connsiteX1-3" fmla="*/ 722100 w 8599714"/>
              <a:gd name="connsiteY1-4" fmla="*/ 0 h 4332514"/>
              <a:gd name="connsiteX2-5" fmla="*/ 7877614 w 8599714"/>
              <a:gd name="connsiteY2-6" fmla="*/ 0 h 4332514"/>
              <a:gd name="connsiteX3-7" fmla="*/ 8599714 w 8599714"/>
              <a:gd name="connsiteY3-8" fmla="*/ 722100 h 4332514"/>
              <a:gd name="connsiteX4-9" fmla="*/ 8599714 w 8599714"/>
              <a:gd name="connsiteY4-10" fmla="*/ 3610414 h 4332514"/>
              <a:gd name="connsiteX5-11" fmla="*/ 7877614 w 8599714"/>
              <a:gd name="connsiteY5-12" fmla="*/ 4332514 h 4332514"/>
              <a:gd name="connsiteX6-13" fmla="*/ 722100 w 8599714"/>
              <a:gd name="connsiteY6-14" fmla="*/ 4332514 h 4332514"/>
              <a:gd name="connsiteX7-15" fmla="*/ 0 w 8599714"/>
              <a:gd name="connsiteY7-16" fmla="*/ 3610414 h 4332514"/>
              <a:gd name="connsiteX8-17" fmla="*/ 0 w 8599714"/>
              <a:gd name="connsiteY8-18" fmla="*/ 722100 h 4332514"/>
              <a:gd name="connsiteX0-19" fmla="*/ 0 w 8599714"/>
              <a:gd name="connsiteY0-20" fmla="*/ 722100 h 4332514"/>
              <a:gd name="connsiteX1-21" fmla="*/ 722100 w 8599714"/>
              <a:gd name="connsiteY1-22" fmla="*/ 0 h 4332514"/>
              <a:gd name="connsiteX2-23" fmla="*/ 7877614 w 8599714"/>
              <a:gd name="connsiteY2-24" fmla="*/ 0 h 4332514"/>
              <a:gd name="connsiteX3-25" fmla="*/ 8599714 w 8599714"/>
              <a:gd name="connsiteY3-26" fmla="*/ 722100 h 4332514"/>
              <a:gd name="connsiteX4-27" fmla="*/ 8599714 w 8599714"/>
              <a:gd name="connsiteY4-28" fmla="*/ 3610414 h 4332514"/>
              <a:gd name="connsiteX5-29" fmla="*/ 7877614 w 8599714"/>
              <a:gd name="connsiteY5-30" fmla="*/ 4332514 h 4332514"/>
              <a:gd name="connsiteX6-31" fmla="*/ 722100 w 8599714"/>
              <a:gd name="connsiteY6-32" fmla="*/ 4332514 h 4332514"/>
              <a:gd name="connsiteX7-33" fmla="*/ 0 w 8599714"/>
              <a:gd name="connsiteY7-34" fmla="*/ 3610414 h 4332514"/>
              <a:gd name="connsiteX8-35" fmla="*/ 0 w 8599714"/>
              <a:gd name="connsiteY8-36" fmla="*/ 722100 h 4332514"/>
              <a:gd name="connsiteX0-37" fmla="*/ 0 w 8599714"/>
              <a:gd name="connsiteY0-38" fmla="*/ 722100 h 4332514"/>
              <a:gd name="connsiteX1-39" fmla="*/ 722100 w 8599714"/>
              <a:gd name="connsiteY1-40" fmla="*/ 0 h 4332514"/>
              <a:gd name="connsiteX2-41" fmla="*/ 7877614 w 8599714"/>
              <a:gd name="connsiteY2-42" fmla="*/ 0 h 4332514"/>
              <a:gd name="connsiteX3-43" fmla="*/ 8599714 w 8599714"/>
              <a:gd name="connsiteY3-44" fmla="*/ 722100 h 4332514"/>
              <a:gd name="connsiteX4-45" fmla="*/ 8599714 w 8599714"/>
              <a:gd name="connsiteY4-46" fmla="*/ 3610414 h 4332514"/>
              <a:gd name="connsiteX5-47" fmla="*/ 7877614 w 8599714"/>
              <a:gd name="connsiteY5-48" fmla="*/ 4332514 h 4332514"/>
              <a:gd name="connsiteX6-49" fmla="*/ 722100 w 8599714"/>
              <a:gd name="connsiteY6-50" fmla="*/ 4332514 h 4332514"/>
              <a:gd name="connsiteX7-51" fmla="*/ 0 w 8599714"/>
              <a:gd name="connsiteY7-52" fmla="*/ 3610414 h 4332514"/>
              <a:gd name="connsiteX8-53" fmla="*/ 0 w 8599714"/>
              <a:gd name="connsiteY8-54" fmla="*/ 722100 h 4332514"/>
              <a:gd name="connsiteX0-55" fmla="*/ 0 w 8599714"/>
              <a:gd name="connsiteY0-56" fmla="*/ 722100 h 4332514"/>
              <a:gd name="connsiteX1-57" fmla="*/ 722100 w 8599714"/>
              <a:gd name="connsiteY1-58" fmla="*/ 0 h 4332514"/>
              <a:gd name="connsiteX2-59" fmla="*/ 7877614 w 8599714"/>
              <a:gd name="connsiteY2-60" fmla="*/ 0 h 4332514"/>
              <a:gd name="connsiteX3-61" fmla="*/ 8599714 w 8599714"/>
              <a:gd name="connsiteY3-62" fmla="*/ 722100 h 4332514"/>
              <a:gd name="connsiteX4-63" fmla="*/ 8599714 w 8599714"/>
              <a:gd name="connsiteY4-64" fmla="*/ 3610414 h 4332514"/>
              <a:gd name="connsiteX5-65" fmla="*/ 7877614 w 8599714"/>
              <a:gd name="connsiteY5-66" fmla="*/ 4332514 h 4332514"/>
              <a:gd name="connsiteX6-67" fmla="*/ 722100 w 8599714"/>
              <a:gd name="connsiteY6-68" fmla="*/ 4332514 h 4332514"/>
              <a:gd name="connsiteX7-69" fmla="*/ 0 w 8599714"/>
              <a:gd name="connsiteY7-70" fmla="*/ 3610414 h 4332514"/>
              <a:gd name="connsiteX8-71" fmla="*/ 0 w 8599714"/>
              <a:gd name="connsiteY8-72" fmla="*/ 722100 h 4332514"/>
              <a:gd name="connsiteX0-73" fmla="*/ 0 w 8599714"/>
              <a:gd name="connsiteY0-74" fmla="*/ 722100 h 4332514"/>
              <a:gd name="connsiteX1-75" fmla="*/ 722100 w 8599714"/>
              <a:gd name="connsiteY1-76" fmla="*/ 0 h 4332514"/>
              <a:gd name="connsiteX2-77" fmla="*/ 7877614 w 8599714"/>
              <a:gd name="connsiteY2-78" fmla="*/ 0 h 4332514"/>
              <a:gd name="connsiteX3-79" fmla="*/ 8599714 w 8599714"/>
              <a:gd name="connsiteY3-80" fmla="*/ 722100 h 4332514"/>
              <a:gd name="connsiteX4-81" fmla="*/ 8599714 w 8599714"/>
              <a:gd name="connsiteY4-82" fmla="*/ 3610414 h 4332514"/>
              <a:gd name="connsiteX5-83" fmla="*/ 7877614 w 8599714"/>
              <a:gd name="connsiteY5-84" fmla="*/ 4332514 h 4332514"/>
              <a:gd name="connsiteX6-85" fmla="*/ 722100 w 8599714"/>
              <a:gd name="connsiteY6-86" fmla="*/ 4332514 h 4332514"/>
              <a:gd name="connsiteX7-87" fmla="*/ 0 w 8599714"/>
              <a:gd name="connsiteY7-88" fmla="*/ 3610414 h 4332514"/>
              <a:gd name="connsiteX8-89" fmla="*/ 0 w 8599714"/>
              <a:gd name="connsiteY8-90" fmla="*/ 722100 h 4332514"/>
              <a:gd name="connsiteX0-91" fmla="*/ 0 w 8599714"/>
              <a:gd name="connsiteY0-92" fmla="*/ 722100 h 4332514"/>
              <a:gd name="connsiteX1-93" fmla="*/ 722100 w 8599714"/>
              <a:gd name="connsiteY1-94" fmla="*/ 0 h 4332514"/>
              <a:gd name="connsiteX2-95" fmla="*/ 7877614 w 8599714"/>
              <a:gd name="connsiteY2-96" fmla="*/ 0 h 4332514"/>
              <a:gd name="connsiteX3-97" fmla="*/ 8599714 w 8599714"/>
              <a:gd name="connsiteY3-98" fmla="*/ 722100 h 4332514"/>
              <a:gd name="connsiteX4-99" fmla="*/ 8599714 w 8599714"/>
              <a:gd name="connsiteY4-100" fmla="*/ 3610414 h 4332514"/>
              <a:gd name="connsiteX5-101" fmla="*/ 7877614 w 8599714"/>
              <a:gd name="connsiteY5-102" fmla="*/ 4332514 h 4332514"/>
              <a:gd name="connsiteX6-103" fmla="*/ 722100 w 8599714"/>
              <a:gd name="connsiteY6-104" fmla="*/ 4332514 h 4332514"/>
              <a:gd name="connsiteX7-105" fmla="*/ 0 w 8599714"/>
              <a:gd name="connsiteY7-106" fmla="*/ 3610414 h 4332514"/>
              <a:gd name="connsiteX8-107" fmla="*/ 0 w 8599714"/>
              <a:gd name="connsiteY8-108" fmla="*/ 722100 h 4332514"/>
              <a:gd name="connsiteX0-109" fmla="*/ 0 w 8599714"/>
              <a:gd name="connsiteY0-110" fmla="*/ 722100 h 4332514"/>
              <a:gd name="connsiteX1-111" fmla="*/ 722100 w 8599714"/>
              <a:gd name="connsiteY1-112" fmla="*/ 0 h 4332514"/>
              <a:gd name="connsiteX2-113" fmla="*/ 7877614 w 8599714"/>
              <a:gd name="connsiteY2-114" fmla="*/ 0 h 4332514"/>
              <a:gd name="connsiteX3-115" fmla="*/ 8599714 w 8599714"/>
              <a:gd name="connsiteY3-116" fmla="*/ 722100 h 4332514"/>
              <a:gd name="connsiteX4-117" fmla="*/ 8599714 w 8599714"/>
              <a:gd name="connsiteY4-118" fmla="*/ 3610414 h 4332514"/>
              <a:gd name="connsiteX5-119" fmla="*/ 7877614 w 8599714"/>
              <a:gd name="connsiteY5-120" fmla="*/ 4332514 h 4332514"/>
              <a:gd name="connsiteX6-121" fmla="*/ 722100 w 8599714"/>
              <a:gd name="connsiteY6-122" fmla="*/ 4332514 h 4332514"/>
              <a:gd name="connsiteX7-123" fmla="*/ 0 w 8599714"/>
              <a:gd name="connsiteY7-124" fmla="*/ 3610414 h 4332514"/>
              <a:gd name="connsiteX8-125" fmla="*/ 0 w 8599714"/>
              <a:gd name="connsiteY8-126" fmla="*/ 722100 h 43325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thêm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bị</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em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biết</a:t>
            </a:r>
            <a:r>
              <a:rPr lang="en-US" altLang="zh-CN" sz="3600" b="1" dirty="0">
                <a:solidFill>
                  <a:schemeClr val="tx1"/>
                </a:solidFill>
                <a:latin typeface="Cambria" panose="02040503050406030204" pitchFamily="18" charset="0"/>
                <a:ea typeface="阿里巴巴普惠体" panose="00020600040101010101"/>
              </a:rPr>
              <a:t>.</a:t>
            </a:r>
            <a:endParaRPr lang="en-US" altLang="zh-CN" sz="3600" b="1" dirty="0">
              <a:solidFill>
                <a:schemeClr val="tx1"/>
              </a:solidFill>
              <a:latin typeface="Cambria" panose="02040503050406030204" pitchFamily="18" charset="0"/>
              <a:ea typeface="阿里巴巴普惠体" panose="00020600040101010101"/>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3735977" y="484906"/>
            <a:ext cx="7966828" cy="39604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139543" cy="3921760"/>
            <a:chOff x="932650" y="2524306"/>
            <a:chExt cx="8528147" cy="3065176"/>
          </a:xfrm>
        </p:grpSpPr>
        <p:grpSp>
          <p:nvGrpSpPr>
            <p:cNvPr id="8" name="Group 6"/>
            <p:cNvGrpSpPr/>
            <p:nvPr/>
          </p:nvGrpSpPr>
          <p:grpSpPr>
            <a:xfrm>
              <a:off x="932650" y="2524306"/>
              <a:ext cx="8528147" cy="3065176"/>
              <a:chOff x="-32491" y="-14381"/>
              <a:chExt cx="2884830" cy="1036862"/>
            </a:xfrm>
          </p:grpSpPr>
          <p:sp>
            <p:nvSpPr>
              <p:cNvPr id="1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64607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a:solidFill>
                    <a:srgbClr val="002060"/>
                  </a:solidFill>
                  <a:latin typeface="Cambria" panose="02040503050406030204" pitchFamily="18" charset="0"/>
                  <a:ea typeface="Cambria" panose="02040503050406030204" pitchFamily="18" charset="0"/>
                </a:rPr>
                <a:t>V</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iệc bạn nữ từ chối không đi cùng người lạ có tác dụng phòng, tránh được những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p:cNvPicPr>
            <a:picLocks noChangeAspect="1"/>
          </p:cNvPicPr>
          <p:nvPr/>
        </p:nvPicPr>
        <p:blipFill>
          <a:blip r:embed="rId3"/>
          <a:stretch>
            <a:fillRect/>
          </a:stretch>
        </p:blipFill>
        <p:spPr>
          <a:xfrm>
            <a:off x="647019" y="1460727"/>
            <a:ext cx="4410075" cy="4829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139543" cy="4302007"/>
            <a:chOff x="932650" y="2524306"/>
            <a:chExt cx="8528147" cy="3065176"/>
          </a:xfrm>
        </p:grpSpPr>
        <p:grpSp>
          <p:nvGrpSpPr>
            <p:cNvPr id="8" name="Group 6"/>
            <p:cNvGrpSpPr/>
            <p:nvPr/>
          </p:nvGrpSpPr>
          <p:grpSpPr>
            <a:xfrm>
              <a:off x="932650" y="2524306"/>
              <a:ext cx="8528147" cy="3065176"/>
              <a:chOff x="-32491" y="-14381"/>
              <a:chExt cx="2884830" cy="1036862"/>
            </a:xfrm>
          </p:grpSpPr>
          <p:sp>
            <p:nvSpPr>
              <p:cNvPr id="1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đã biết từ chối nhận quà từ người phụ nữ mà bạn không quen, điều này giúp bạn tránh được những nguy cơ bị xâm hại.</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p:cNvPicPr>
            <a:picLocks noChangeAspect="1"/>
          </p:cNvPicPr>
          <p:nvPr/>
        </p:nvPicPr>
        <p:blipFill>
          <a:blip r:embed="rId3"/>
          <a:stretch>
            <a:fillRect/>
          </a:stretch>
        </p:blipFill>
        <p:spPr>
          <a:xfrm>
            <a:off x="618444" y="1451882"/>
            <a:ext cx="4162425" cy="4781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1"/>
          <a:srcRect t="13684" b="13623"/>
          <a:stretch>
            <a:fillRect/>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47245" r="65714"/>
          <a:stretch>
            <a:fillRect/>
          </a:stretch>
        </p:blipFill>
        <p:spPr>
          <a:xfrm>
            <a:off x="8786488" y="3500894"/>
            <a:ext cx="3534579" cy="2589819"/>
          </a:xfrm>
          <a:prstGeom prst="rect">
            <a:avLst/>
          </a:prstGeom>
        </p:spPr>
      </p:pic>
      <p:pic>
        <p:nvPicPr>
          <p:cNvPr id="4" name="图片 13"/>
          <p:cNvPicPr>
            <a:picLocks noChangeAspect="1"/>
          </p:cNvPicPr>
          <p:nvPr/>
        </p:nvPicPr>
        <p:blipFill rotWithShape="1">
          <a:blip r:embed="rId3">
            <a:extLst>
              <a:ext uri="{28A0092B-C50C-407E-A947-70E740481C1C}">
                <a14:useLocalDpi xmlns:a14="http://schemas.microsoft.com/office/drawing/2010/main" val="0"/>
              </a:ext>
            </a:extLst>
          </a:blip>
          <a:srcRect t="-131" r="79553" b="67017"/>
          <a:stretch>
            <a:fillRect/>
          </a:stretch>
        </p:blipFill>
        <p:spPr>
          <a:xfrm>
            <a:off x="-43555" y="-1"/>
            <a:ext cx="3796907" cy="2928258"/>
          </a:xfrm>
          <a:prstGeom prst="rect">
            <a:avLst/>
          </a:prstGeom>
        </p:spPr>
      </p:pic>
      <p:pic>
        <p:nvPicPr>
          <p:cNvPr id="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8483" t="-131" r="1070" b="67017"/>
          <a:stretch>
            <a:fillRect/>
          </a:stretch>
        </p:blipFill>
        <p:spPr>
          <a:xfrm>
            <a:off x="8388549" y="-39054"/>
            <a:ext cx="3422396" cy="2639427"/>
          </a:xfrm>
          <a:prstGeom prst="rect">
            <a:avLst/>
          </a:prstGeom>
        </p:spPr>
      </p:pic>
      <p:pic>
        <p:nvPicPr>
          <p:cNvPr id="6" name="图片 34"/>
          <p:cNvPicPr>
            <a:picLocks noChangeAspect="1"/>
          </p:cNvPicPr>
          <p:nvPr/>
        </p:nvPicPr>
        <p:blipFill rotWithShape="1">
          <a:blip r:embed="rId4" cstate="print">
            <a:extLst>
              <a:ext uri="{28A0092B-C50C-407E-A947-70E740481C1C}">
                <a14:useLocalDpi xmlns:a14="http://schemas.microsoft.com/office/drawing/2010/main" val="0"/>
              </a:ext>
            </a:extLst>
          </a:blip>
          <a:srcRect t="54437"/>
          <a:stretch>
            <a:fillRect/>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p:cNvPicPr>
            <a:picLocks noChangeAspect="1"/>
          </p:cNvPicPr>
          <p:nvPr/>
        </p:nvPicPr>
        <p:blipFill rotWithShape="1">
          <a:blip r:embed="rId5" cstate="print">
            <a:extLst>
              <a:ext uri="{28A0092B-C50C-407E-A947-70E740481C1C}">
                <a14:useLocalDpi xmlns:a14="http://schemas.microsoft.com/office/drawing/2010/main" val="0"/>
              </a:ext>
            </a:extLst>
          </a:blip>
          <a:srcRect t="26571"/>
          <a:stretch>
            <a:fillRect/>
          </a:stretch>
        </p:blipFill>
        <p:spPr>
          <a:xfrm>
            <a:off x="7379003" y="3190131"/>
            <a:ext cx="4539428" cy="3333264"/>
          </a:xfrm>
          <a:prstGeom prst="rect">
            <a:avLst/>
          </a:prstGeom>
        </p:spPr>
      </p:pic>
      <p:pic>
        <p:nvPicPr>
          <p:cNvPr id="8"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8"/>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392816" cy="4302007"/>
            <a:chOff x="932650" y="2524306"/>
            <a:chExt cx="8528147" cy="3065176"/>
          </a:xfrm>
        </p:grpSpPr>
        <p:grpSp>
          <p:nvGrpSpPr>
            <p:cNvPr id="8" name="Group 6"/>
            <p:cNvGrpSpPr/>
            <p:nvPr/>
          </p:nvGrpSpPr>
          <p:grpSpPr>
            <a:xfrm>
              <a:off x="932650" y="2524306"/>
              <a:ext cx="8528147" cy="3065176"/>
              <a:chOff x="-32491" y="-14381"/>
              <a:chExt cx="2884830" cy="1036862"/>
            </a:xfrm>
          </p:grpSpPr>
          <p:sp>
            <p:nvSpPr>
              <p:cNvPr id="1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36833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biết cách phòng tránh khi bạn kiên quyết không cho người lạ vào nhà vì việc ở nhà một mình mà có người lạ xin vào nhà có thể dẫn đến nguy cơ bị xâm hại.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p:cNvPicPr>
            <a:picLocks noChangeAspect="1"/>
          </p:cNvPicPr>
          <p:nvPr/>
        </p:nvPicPr>
        <p:blipFill>
          <a:blip r:embed="rId3"/>
          <a:stretch>
            <a:fillRect/>
          </a:stretch>
        </p:blipFill>
        <p:spPr>
          <a:xfrm>
            <a:off x="676275" y="1317851"/>
            <a:ext cx="4286250" cy="4962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1"/>
            <a:ext cx="6392816" cy="4144554"/>
            <a:chOff x="932650" y="2524306"/>
            <a:chExt cx="8528147" cy="3065176"/>
          </a:xfrm>
        </p:grpSpPr>
        <p:grpSp>
          <p:nvGrpSpPr>
            <p:cNvPr id="8" name="Group 6"/>
            <p:cNvGrpSpPr/>
            <p:nvPr/>
          </p:nvGrpSpPr>
          <p:grpSpPr>
            <a:xfrm>
              <a:off x="932650" y="2524306"/>
              <a:ext cx="8528147" cy="3065176"/>
              <a:chOff x="-32491" y="-14381"/>
              <a:chExt cx="2884830" cy="1036862"/>
            </a:xfrm>
          </p:grpSpPr>
          <p:sp>
            <p:nvSpPr>
              <p:cNvPr id="1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luôn đi cùng người thân những lúc phải đi bộ ở nơi vắng vẻ đã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p:cNvPicPr>
            <a:picLocks noChangeAspect="1"/>
          </p:cNvPicPr>
          <p:nvPr/>
        </p:nvPicPr>
        <p:blipFill>
          <a:blip r:embed="rId3"/>
          <a:stretch>
            <a:fillRect/>
          </a:stretch>
        </p:blipFill>
        <p:spPr>
          <a:xfrm>
            <a:off x="749753" y="1378404"/>
            <a:ext cx="4095750" cy="4819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1" fmla="*/ 5080000 w 5080007"/>
                  <a:gd name="connsiteY0-2" fmla="*/ 1466850 h 11032306"/>
                  <a:gd name="connsiteX1-3" fmla="*/ 5080006 w 5080007"/>
                  <a:gd name="connsiteY1-4" fmla="*/ 9259464 h 11032306"/>
                  <a:gd name="connsiteX2-5" fmla="*/ 2383523 w 5080007"/>
                  <a:gd name="connsiteY2-6" fmla="*/ 11032238 h 11032306"/>
                  <a:gd name="connsiteX3-7" fmla="*/ 0 w 5080007"/>
                  <a:gd name="connsiteY3-8" fmla="*/ 9259460 h 11032306"/>
                  <a:gd name="connsiteX4-9" fmla="*/ 0 w 5080007"/>
                  <a:gd name="connsiteY4-10" fmla="*/ 1466850 h 11032306"/>
                  <a:gd name="connsiteX5-11" fmla="*/ 2540000 w 5080007"/>
                  <a:gd name="connsiteY5-12" fmla="*/ 0 h 11032306"/>
                  <a:gd name="connsiteX6-13" fmla="*/ 5080000 w 5080007"/>
                  <a:gd name="connsiteY6-14" fmla="*/ 1466850 h 11032306"/>
                  <a:gd name="connsiteX0-15" fmla="*/ 5080000 w 5080007"/>
                  <a:gd name="connsiteY0-16" fmla="*/ 1466850 h 11032314"/>
                  <a:gd name="connsiteX1-17" fmla="*/ 5080006 w 5080007"/>
                  <a:gd name="connsiteY1-18" fmla="*/ 9259464 h 11032314"/>
                  <a:gd name="connsiteX2-19" fmla="*/ 2383523 w 5080007"/>
                  <a:gd name="connsiteY2-20" fmla="*/ 11032238 h 11032314"/>
                  <a:gd name="connsiteX3-21" fmla="*/ 0 w 5080007"/>
                  <a:gd name="connsiteY3-22" fmla="*/ 9259460 h 11032314"/>
                  <a:gd name="connsiteX4-23" fmla="*/ 0 w 5080007"/>
                  <a:gd name="connsiteY4-24" fmla="*/ 1466850 h 11032314"/>
                  <a:gd name="connsiteX5-25" fmla="*/ 2540000 w 5080007"/>
                  <a:gd name="connsiteY5-26" fmla="*/ 0 h 11032314"/>
                  <a:gd name="connsiteX6-27" fmla="*/ 5080000 w 5080007"/>
                  <a:gd name="connsiteY6-28" fmla="*/ 1466850 h 11032314"/>
                  <a:gd name="connsiteX0-29" fmla="*/ 5003901 w 5080007"/>
                  <a:gd name="connsiteY0-30" fmla="*/ 592641 h 11032315"/>
                  <a:gd name="connsiteX1-31" fmla="*/ 5080006 w 5080007"/>
                  <a:gd name="connsiteY1-32" fmla="*/ 9259464 h 11032315"/>
                  <a:gd name="connsiteX2-33" fmla="*/ 2383523 w 5080007"/>
                  <a:gd name="connsiteY2-34" fmla="*/ 11032238 h 11032315"/>
                  <a:gd name="connsiteX3-35" fmla="*/ 0 w 5080007"/>
                  <a:gd name="connsiteY3-36" fmla="*/ 9259460 h 11032315"/>
                  <a:gd name="connsiteX4-37" fmla="*/ 0 w 5080007"/>
                  <a:gd name="connsiteY4-38" fmla="*/ 1466850 h 11032315"/>
                  <a:gd name="connsiteX5-39" fmla="*/ 2540000 w 5080007"/>
                  <a:gd name="connsiteY5-40" fmla="*/ 0 h 11032315"/>
                  <a:gd name="connsiteX6-41" fmla="*/ 5003901 w 5080007"/>
                  <a:gd name="connsiteY6-42" fmla="*/ 592641 h 11032315"/>
                  <a:gd name="connsiteX0-43" fmla="*/ 5003901 w 5080007"/>
                  <a:gd name="connsiteY0-44" fmla="*/ 592641 h 11032315"/>
                  <a:gd name="connsiteX1-45" fmla="*/ 5080006 w 5080007"/>
                  <a:gd name="connsiteY1-46" fmla="*/ 9259464 h 11032315"/>
                  <a:gd name="connsiteX2-47" fmla="*/ 2383523 w 5080007"/>
                  <a:gd name="connsiteY2-48" fmla="*/ 11032238 h 11032315"/>
                  <a:gd name="connsiteX3-49" fmla="*/ 0 w 5080007"/>
                  <a:gd name="connsiteY3-50" fmla="*/ 9259460 h 11032315"/>
                  <a:gd name="connsiteX4-51" fmla="*/ 76096 w 5080007"/>
                  <a:gd name="connsiteY4-52" fmla="*/ 567666 h 11032315"/>
                  <a:gd name="connsiteX5-53" fmla="*/ 2540000 w 5080007"/>
                  <a:gd name="connsiteY5-54" fmla="*/ 0 h 11032315"/>
                  <a:gd name="connsiteX6-55" fmla="*/ 5003901 w 5080007"/>
                  <a:gd name="connsiteY6-56" fmla="*/ 592641 h 11032315"/>
                  <a:gd name="connsiteX0-57" fmla="*/ 5003901 w 5003899"/>
                  <a:gd name="connsiteY0-58" fmla="*/ 592641 h 11032521"/>
                  <a:gd name="connsiteX1-59" fmla="*/ 4927814 w 5003899"/>
                  <a:gd name="connsiteY1-60" fmla="*/ 10433399 h 11032521"/>
                  <a:gd name="connsiteX2-61" fmla="*/ 2383523 w 5003899"/>
                  <a:gd name="connsiteY2-62" fmla="*/ 11032238 h 11032521"/>
                  <a:gd name="connsiteX3-63" fmla="*/ 0 w 5003899"/>
                  <a:gd name="connsiteY3-64" fmla="*/ 9259460 h 11032521"/>
                  <a:gd name="connsiteX4-65" fmla="*/ 76096 w 5003899"/>
                  <a:gd name="connsiteY4-66" fmla="*/ 567666 h 11032521"/>
                  <a:gd name="connsiteX5-67" fmla="*/ 2540000 w 5003899"/>
                  <a:gd name="connsiteY5-68" fmla="*/ 0 h 11032521"/>
                  <a:gd name="connsiteX6-69" fmla="*/ 5003901 w 5003899"/>
                  <a:gd name="connsiteY6-70" fmla="*/ 592641 h 11032521"/>
                  <a:gd name="connsiteX0-71" fmla="*/ 5003897 w 5003899"/>
                  <a:gd name="connsiteY0-72" fmla="*/ 592641 h 11032521"/>
                  <a:gd name="connsiteX1-73" fmla="*/ 4927810 w 5003899"/>
                  <a:gd name="connsiteY1-74" fmla="*/ 10433399 h 11032521"/>
                  <a:gd name="connsiteX2-75" fmla="*/ 2383519 w 5003899"/>
                  <a:gd name="connsiteY2-76" fmla="*/ 11032238 h 11032521"/>
                  <a:gd name="connsiteX3-77" fmla="*/ -2 w 5003899"/>
                  <a:gd name="connsiteY3-78" fmla="*/ 10470863 h 11032521"/>
                  <a:gd name="connsiteX4-79" fmla="*/ 76092 w 5003899"/>
                  <a:gd name="connsiteY4-80" fmla="*/ 567666 h 11032521"/>
                  <a:gd name="connsiteX5-81" fmla="*/ 2539996 w 5003899"/>
                  <a:gd name="connsiteY5-82" fmla="*/ 0 h 11032521"/>
                  <a:gd name="connsiteX6-83" fmla="*/ 5003897 w 5003899"/>
                  <a:gd name="connsiteY6-84" fmla="*/ 592641 h 110325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216305"/>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cho người khác chạm vào vùng nhạy cảm hay có những hành động ôm ấp, vuốt ve;</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chạm vào vùng nhạy cảm của người khác;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nên tò mò về cơ thể người khác để tránh bị lợi dụng dụ dỗ hay vô tình kích thích thú tính của những kẻ xấu...</a:t>
              </a:r>
              <a:endParaRPr lang="en-US" sz="3200" dirty="0">
                <a:effectLst/>
                <a:latin typeface="Cambria" panose="02040503050406030204" pitchFamily="18" charset="0"/>
                <a:ea typeface="Cambria" panose="02040503050406030204" pitchFamily="18" charset="0"/>
              </a:endParaRPr>
            </a:p>
          </p:txBody>
        </p:sp>
      </p:grpSp>
      <p:sp>
        <p:nvSpPr>
          <p:cNvPr id="2" name="矩形: 圆角 33"/>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1" fmla="*/ 0 w 8599714"/>
              <a:gd name="connsiteY0-2" fmla="*/ 722100 h 4332514"/>
              <a:gd name="connsiteX1-3" fmla="*/ 722100 w 8599714"/>
              <a:gd name="connsiteY1-4" fmla="*/ 0 h 4332514"/>
              <a:gd name="connsiteX2-5" fmla="*/ 7877614 w 8599714"/>
              <a:gd name="connsiteY2-6" fmla="*/ 0 h 4332514"/>
              <a:gd name="connsiteX3-7" fmla="*/ 8599714 w 8599714"/>
              <a:gd name="connsiteY3-8" fmla="*/ 722100 h 4332514"/>
              <a:gd name="connsiteX4-9" fmla="*/ 8599714 w 8599714"/>
              <a:gd name="connsiteY4-10" fmla="*/ 3610414 h 4332514"/>
              <a:gd name="connsiteX5-11" fmla="*/ 7877614 w 8599714"/>
              <a:gd name="connsiteY5-12" fmla="*/ 4332514 h 4332514"/>
              <a:gd name="connsiteX6-13" fmla="*/ 722100 w 8599714"/>
              <a:gd name="connsiteY6-14" fmla="*/ 4332514 h 4332514"/>
              <a:gd name="connsiteX7-15" fmla="*/ 0 w 8599714"/>
              <a:gd name="connsiteY7-16" fmla="*/ 3610414 h 4332514"/>
              <a:gd name="connsiteX8-17" fmla="*/ 0 w 8599714"/>
              <a:gd name="connsiteY8-18" fmla="*/ 722100 h 4332514"/>
              <a:gd name="connsiteX0-19" fmla="*/ 0 w 8599714"/>
              <a:gd name="connsiteY0-20" fmla="*/ 722100 h 4332514"/>
              <a:gd name="connsiteX1-21" fmla="*/ 722100 w 8599714"/>
              <a:gd name="connsiteY1-22" fmla="*/ 0 h 4332514"/>
              <a:gd name="connsiteX2-23" fmla="*/ 7877614 w 8599714"/>
              <a:gd name="connsiteY2-24" fmla="*/ 0 h 4332514"/>
              <a:gd name="connsiteX3-25" fmla="*/ 8599714 w 8599714"/>
              <a:gd name="connsiteY3-26" fmla="*/ 722100 h 4332514"/>
              <a:gd name="connsiteX4-27" fmla="*/ 8599714 w 8599714"/>
              <a:gd name="connsiteY4-28" fmla="*/ 3610414 h 4332514"/>
              <a:gd name="connsiteX5-29" fmla="*/ 7877614 w 8599714"/>
              <a:gd name="connsiteY5-30" fmla="*/ 4332514 h 4332514"/>
              <a:gd name="connsiteX6-31" fmla="*/ 722100 w 8599714"/>
              <a:gd name="connsiteY6-32" fmla="*/ 4332514 h 4332514"/>
              <a:gd name="connsiteX7-33" fmla="*/ 0 w 8599714"/>
              <a:gd name="connsiteY7-34" fmla="*/ 3610414 h 4332514"/>
              <a:gd name="connsiteX8-35" fmla="*/ 0 w 8599714"/>
              <a:gd name="connsiteY8-36" fmla="*/ 722100 h 4332514"/>
              <a:gd name="connsiteX0-37" fmla="*/ 0 w 8599714"/>
              <a:gd name="connsiteY0-38" fmla="*/ 722100 h 4332514"/>
              <a:gd name="connsiteX1-39" fmla="*/ 722100 w 8599714"/>
              <a:gd name="connsiteY1-40" fmla="*/ 0 h 4332514"/>
              <a:gd name="connsiteX2-41" fmla="*/ 7877614 w 8599714"/>
              <a:gd name="connsiteY2-42" fmla="*/ 0 h 4332514"/>
              <a:gd name="connsiteX3-43" fmla="*/ 8599714 w 8599714"/>
              <a:gd name="connsiteY3-44" fmla="*/ 722100 h 4332514"/>
              <a:gd name="connsiteX4-45" fmla="*/ 8599714 w 8599714"/>
              <a:gd name="connsiteY4-46" fmla="*/ 3610414 h 4332514"/>
              <a:gd name="connsiteX5-47" fmla="*/ 7877614 w 8599714"/>
              <a:gd name="connsiteY5-48" fmla="*/ 4332514 h 4332514"/>
              <a:gd name="connsiteX6-49" fmla="*/ 722100 w 8599714"/>
              <a:gd name="connsiteY6-50" fmla="*/ 4332514 h 4332514"/>
              <a:gd name="connsiteX7-51" fmla="*/ 0 w 8599714"/>
              <a:gd name="connsiteY7-52" fmla="*/ 3610414 h 4332514"/>
              <a:gd name="connsiteX8-53" fmla="*/ 0 w 8599714"/>
              <a:gd name="connsiteY8-54" fmla="*/ 722100 h 4332514"/>
              <a:gd name="connsiteX0-55" fmla="*/ 0 w 8599714"/>
              <a:gd name="connsiteY0-56" fmla="*/ 722100 h 4332514"/>
              <a:gd name="connsiteX1-57" fmla="*/ 722100 w 8599714"/>
              <a:gd name="connsiteY1-58" fmla="*/ 0 h 4332514"/>
              <a:gd name="connsiteX2-59" fmla="*/ 7877614 w 8599714"/>
              <a:gd name="connsiteY2-60" fmla="*/ 0 h 4332514"/>
              <a:gd name="connsiteX3-61" fmla="*/ 8599714 w 8599714"/>
              <a:gd name="connsiteY3-62" fmla="*/ 722100 h 4332514"/>
              <a:gd name="connsiteX4-63" fmla="*/ 8599714 w 8599714"/>
              <a:gd name="connsiteY4-64" fmla="*/ 3610414 h 4332514"/>
              <a:gd name="connsiteX5-65" fmla="*/ 7877614 w 8599714"/>
              <a:gd name="connsiteY5-66" fmla="*/ 4332514 h 4332514"/>
              <a:gd name="connsiteX6-67" fmla="*/ 722100 w 8599714"/>
              <a:gd name="connsiteY6-68" fmla="*/ 4332514 h 4332514"/>
              <a:gd name="connsiteX7-69" fmla="*/ 0 w 8599714"/>
              <a:gd name="connsiteY7-70" fmla="*/ 3610414 h 4332514"/>
              <a:gd name="connsiteX8-71" fmla="*/ 0 w 8599714"/>
              <a:gd name="connsiteY8-72" fmla="*/ 722100 h 4332514"/>
              <a:gd name="connsiteX0-73" fmla="*/ 0 w 8599714"/>
              <a:gd name="connsiteY0-74" fmla="*/ 722100 h 4332514"/>
              <a:gd name="connsiteX1-75" fmla="*/ 722100 w 8599714"/>
              <a:gd name="connsiteY1-76" fmla="*/ 0 h 4332514"/>
              <a:gd name="connsiteX2-77" fmla="*/ 7877614 w 8599714"/>
              <a:gd name="connsiteY2-78" fmla="*/ 0 h 4332514"/>
              <a:gd name="connsiteX3-79" fmla="*/ 8599714 w 8599714"/>
              <a:gd name="connsiteY3-80" fmla="*/ 722100 h 4332514"/>
              <a:gd name="connsiteX4-81" fmla="*/ 8599714 w 8599714"/>
              <a:gd name="connsiteY4-82" fmla="*/ 3610414 h 4332514"/>
              <a:gd name="connsiteX5-83" fmla="*/ 7877614 w 8599714"/>
              <a:gd name="connsiteY5-84" fmla="*/ 4332514 h 4332514"/>
              <a:gd name="connsiteX6-85" fmla="*/ 722100 w 8599714"/>
              <a:gd name="connsiteY6-86" fmla="*/ 4332514 h 4332514"/>
              <a:gd name="connsiteX7-87" fmla="*/ 0 w 8599714"/>
              <a:gd name="connsiteY7-88" fmla="*/ 3610414 h 4332514"/>
              <a:gd name="connsiteX8-89" fmla="*/ 0 w 8599714"/>
              <a:gd name="connsiteY8-90" fmla="*/ 722100 h 4332514"/>
              <a:gd name="connsiteX0-91" fmla="*/ 0 w 8599714"/>
              <a:gd name="connsiteY0-92" fmla="*/ 722100 h 4332514"/>
              <a:gd name="connsiteX1-93" fmla="*/ 722100 w 8599714"/>
              <a:gd name="connsiteY1-94" fmla="*/ 0 h 4332514"/>
              <a:gd name="connsiteX2-95" fmla="*/ 7877614 w 8599714"/>
              <a:gd name="connsiteY2-96" fmla="*/ 0 h 4332514"/>
              <a:gd name="connsiteX3-97" fmla="*/ 8599714 w 8599714"/>
              <a:gd name="connsiteY3-98" fmla="*/ 722100 h 4332514"/>
              <a:gd name="connsiteX4-99" fmla="*/ 8599714 w 8599714"/>
              <a:gd name="connsiteY4-100" fmla="*/ 3610414 h 4332514"/>
              <a:gd name="connsiteX5-101" fmla="*/ 7877614 w 8599714"/>
              <a:gd name="connsiteY5-102" fmla="*/ 4332514 h 4332514"/>
              <a:gd name="connsiteX6-103" fmla="*/ 722100 w 8599714"/>
              <a:gd name="connsiteY6-104" fmla="*/ 4332514 h 4332514"/>
              <a:gd name="connsiteX7-105" fmla="*/ 0 w 8599714"/>
              <a:gd name="connsiteY7-106" fmla="*/ 3610414 h 4332514"/>
              <a:gd name="connsiteX8-107" fmla="*/ 0 w 8599714"/>
              <a:gd name="connsiteY8-108" fmla="*/ 722100 h 4332514"/>
              <a:gd name="connsiteX0-109" fmla="*/ 0 w 8599714"/>
              <a:gd name="connsiteY0-110" fmla="*/ 722100 h 4332514"/>
              <a:gd name="connsiteX1-111" fmla="*/ 722100 w 8599714"/>
              <a:gd name="connsiteY1-112" fmla="*/ 0 h 4332514"/>
              <a:gd name="connsiteX2-113" fmla="*/ 7877614 w 8599714"/>
              <a:gd name="connsiteY2-114" fmla="*/ 0 h 4332514"/>
              <a:gd name="connsiteX3-115" fmla="*/ 8599714 w 8599714"/>
              <a:gd name="connsiteY3-116" fmla="*/ 722100 h 4332514"/>
              <a:gd name="connsiteX4-117" fmla="*/ 8599714 w 8599714"/>
              <a:gd name="connsiteY4-118" fmla="*/ 3610414 h 4332514"/>
              <a:gd name="connsiteX5-119" fmla="*/ 7877614 w 8599714"/>
              <a:gd name="connsiteY5-120" fmla="*/ 4332514 h 4332514"/>
              <a:gd name="connsiteX6-121" fmla="*/ 722100 w 8599714"/>
              <a:gd name="connsiteY6-122" fmla="*/ 4332514 h 4332514"/>
              <a:gd name="connsiteX7-123" fmla="*/ 0 w 8599714"/>
              <a:gd name="connsiteY7-124" fmla="*/ 3610414 h 4332514"/>
              <a:gd name="connsiteX8-125" fmla="*/ 0 w 8599714"/>
              <a:gd name="connsiteY8-126" fmla="*/ 722100 h 43325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Những cách khác để phòng, tránh bị xâm hại</a:t>
            </a:r>
            <a:endParaRPr lang="en-US" altLang="zh-CN" sz="3600" b="1" dirty="0">
              <a:solidFill>
                <a:schemeClr val="tx1"/>
              </a:solidFill>
              <a:latin typeface="Cambria" panose="02040503050406030204" pitchFamily="18" charset="0"/>
              <a:ea typeface="阿里巴巴普惠体" panose="00020600040101010101"/>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extBox 8"/>
            <p:cNvSpPr txBox="1"/>
            <p:nvPr/>
          </p:nvSpPr>
          <p:spPr>
            <a:xfrm>
              <a:off x="4714241" y="519709"/>
              <a:ext cx="6833324" cy="1912413"/>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1"/>
          <a:stretch>
            <a:fillRect/>
          </a:stretch>
        </p:blipFill>
        <p:spPr>
          <a:xfrm>
            <a:off x="1959428" y="1298802"/>
            <a:ext cx="7848599" cy="2980958"/>
          </a:xfrm>
          <a:prstGeom prst="rect">
            <a:avLst/>
          </a:prstGeom>
        </p:spPr>
      </p:pic>
      <p:pic>
        <p:nvPicPr>
          <p:cNvPr id="12" name="Picture 11"/>
          <p:cNvPicPr>
            <a:picLocks noChangeAspect="1"/>
          </p:cNvPicPr>
          <p:nvPr/>
        </p:nvPicPr>
        <p:blipFill>
          <a:blip r:embed="rId2"/>
          <a:stretch>
            <a:fillRect/>
          </a:stretch>
        </p:blipFill>
        <p:spPr>
          <a:xfrm>
            <a:off x="2213882" y="4259716"/>
            <a:ext cx="3435804" cy="2380952"/>
          </a:xfrm>
          <a:prstGeom prst="rect">
            <a:avLst/>
          </a:prstGeom>
        </p:spPr>
      </p:pic>
      <p:pic>
        <p:nvPicPr>
          <p:cNvPr id="14" name="Picture 13"/>
          <p:cNvPicPr>
            <a:picLocks noChangeAspect="1"/>
          </p:cNvPicPr>
          <p:nvPr/>
        </p:nvPicPr>
        <p:blipFill>
          <a:blip r:embed="rId3"/>
          <a:stretch>
            <a:fillRect/>
          </a:stretch>
        </p:blipFill>
        <p:spPr>
          <a:xfrm>
            <a:off x="6019800" y="4279447"/>
            <a:ext cx="4114800" cy="2305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509450" y="2120323"/>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nêu cách ứng phó khi có nguy cơ bị xâm hại trong các bức tranh trên?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Group 2"/>
          <p:cNvGrpSpPr/>
          <p:nvPr/>
        </p:nvGrpSpPr>
        <p:grpSpPr>
          <a:xfrm>
            <a:off x="642845" y="2634345"/>
            <a:ext cx="6247812" cy="2155369"/>
            <a:chOff x="457789" y="2120323"/>
            <a:chExt cx="6162594" cy="845307"/>
          </a:xfrm>
        </p:grpSpPr>
        <p:sp>
          <p:nvSpPr>
            <p:cNvPr id="4"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509450" y="2120323"/>
              <a:ext cx="6097870" cy="688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cách ứng phó nào khác khi có cơ bị xâm hại?</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3735977" y="484906"/>
            <a:ext cx="7966828" cy="39604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392816" cy="4302007"/>
            <a:chOff x="932650" y="2524306"/>
            <a:chExt cx="8528147" cy="3065176"/>
          </a:xfrm>
        </p:grpSpPr>
        <p:grpSp>
          <p:nvGrpSpPr>
            <p:cNvPr id="8" name="Group 6"/>
            <p:cNvGrpSpPr/>
            <p:nvPr/>
          </p:nvGrpSpPr>
          <p:grpSpPr>
            <a:xfrm>
              <a:off x="932650" y="2524306"/>
              <a:ext cx="8528147" cy="3065176"/>
              <a:chOff x="-32491" y="-14381"/>
              <a:chExt cx="2884830" cy="1036862"/>
            </a:xfrm>
          </p:grpSpPr>
          <p:sp>
            <p:nvSpPr>
              <p:cNvPr id="1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thấy người đàn ông đó có vẻ nguy hiểm nên bạn đã vội vã tránh xa để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p:cNvPicPr>
            <a:picLocks noChangeAspect="1"/>
          </p:cNvPicPr>
          <p:nvPr/>
        </p:nvPicPr>
        <p:blipFill>
          <a:blip r:embed="rId3"/>
          <a:stretch>
            <a:fillRect/>
          </a:stretch>
        </p:blipFill>
        <p:spPr>
          <a:xfrm>
            <a:off x="512988" y="1938338"/>
            <a:ext cx="4489423" cy="38528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392816" cy="4302007"/>
            <a:chOff x="932650" y="2524306"/>
            <a:chExt cx="8528147" cy="3065176"/>
          </a:xfrm>
        </p:grpSpPr>
        <p:grpSp>
          <p:nvGrpSpPr>
            <p:cNvPr id="8" name="Group 6"/>
            <p:cNvGrpSpPr/>
            <p:nvPr/>
          </p:nvGrpSpPr>
          <p:grpSpPr>
            <a:xfrm>
              <a:off x="932650" y="2524306"/>
              <a:ext cx="8528147" cy="3065176"/>
              <a:chOff x="-32491" y="-14381"/>
              <a:chExt cx="2884830" cy="1036862"/>
            </a:xfrm>
          </p:grpSpPr>
          <p:sp>
            <p:nvSpPr>
              <p:cNvPr id="1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800" dirty="0">
                  <a:solidFill>
                    <a:srgbClr val="002060"/>
                  </a:solidFill>
                  <a:latin typeface="Cambria" panose="02040503050406030204" pitchFamily="18" charset="0"/>
                  <a:ea typeface="Cambria" panose="02040503050406030204" pitchFamily="18" charset="0"/>
                </a:rPr>
                <a:t>B</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vừa chạy vừa hô to đề kêu cứu, gây sự chú ý cho mọi người để tránh bị xâm hại.</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p:cNvPicPr>
            <a:picLocks noChangeAspect="1"/>
          </p:cNvPicPr>
          <p:nvPr/>
        </p:nvPicPr>
        <p:blipFill>
          <a:blip r:embed="rId3"/>
          <a:stretch>
            <a:fillRect/>
          </a:stretch>
        </p:blipFill>
        <p:spPr>
          <a:xfrm>
            <a:off x="316365" y="2116590"/>
            <a:ext cx="4657725" cy="2886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392816" cy="4302008"/>
            <a:chOff x="932650" y="2524306"/>
            <a:chExt cx="8528147" cy="3065176"/>
          </a:xfrm>
        </p:grpSpPr>
        <p:grpSp>
          <p:nvGrpSpPr>
            <p:cNvPr id="8" name="Group 6"/>
            <p:cNvGrpSpPr/>
            <p:nvPr/>
          </p:nvGrpSpPr>
          <p:grpSpPr>
            <a:xfrm>
              <a:off x="932650" y="2524306"/>
              <a:ext cx="8528147" cy="3065176"/>
              <a:chOff x="-32491" y="-14381"/>
              <a:chExt cx="2884830" cy="1036862"/>
            </a:xfrm>
          </p:grpSpPr>
          <p:sp>
            <p:nvSpPr>
              <p:cNvPr id="1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rgbClr val="002060"/>
                  </a:solidFill>
                  <a:latin typeface="Cambria" panose="02040503050406030204" pitchFamily="18" charset="0"/>
                  <a:ea typeface="Cambria" panose="02040503050406030204" pitchFamily="18" charset="0"/>
                </a:rPr>
                <a:t>B</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nữ</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nhờ</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đỡ</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cớ</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này</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thiểu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p:cNvPicPr>
            <a:picLocks noChangeAspect="1"/>
          </p:cNvPicPr>
          <p:nvPr/>
        </p:nvPicPr>
        <p:blipFill>
          <a:blip r:embed="rId3"/>
          <a:stretch>
            <a:fillRect/>
          </a:stretch>
        </p:blipFill>
        <p:spPr>
          <a:xfrm>
            <a:off x="346982" y="1894114"/>
            <a:ext cx="5010150" cy="335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392816" cy="4302008"/>
            <a:chOff x="932650" y="2524306"/>
            <a:chExt cx="8528147" cy="3065176"/>
          </a:xfrm>
        </p:grpSpPr>
        <p:grpSp>
          <p:nvGrpSpPr>
            <p:cNvPr id="8" name="Group 6"/>
            <p:cNvGrpSpPr/>
            <p:nvPr/>
          </p:nvGrpSpPr>
          <p:grpSpPr>
            <a:xfrm>
              <a:off x="932650" y="2524306"/>
              <a:ext cx="8528147" cy="3065176"/>
              <a:chOff x="-32491" y="-14381"/>
              <a:chExt cx="2884830" cy="1036862"/>
            </a:xfrm>
          </p:grpSpPr>
          <p:sp>
            <p:nvSpPr>
              <p:cNvPr id="1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cùng mẹ đến trung tâm tư vấn tâm lý khi bị các bạn cô lập, xa lánh, việc làm này giúp bạn tránh được nguy cơ bị tổn thương tâm lí.</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p:cNvPicPr>
            <a:picLocks noChangeAspect="1"/>
          </p:cNvPicPr>
          <p:nvPr/>
        </p:nvPicPr>
        <p:blipFill>
          <a:blip r:embed="rId3"/>
          <a:stretch>
            <a:fillRect/>
          </a:stretch>
        </p:blipFill>
        <p:spPr>
          <a:xfrm>
            <a:off x="383042" y="2090737"/>
            <a:ext cx="4804954" cy="2731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grpSp>
        <p:nvGrpSpPr>
          <p:cNvPr id="6" name="Group 5"/>
          <p:cNvGrpSpPr/>
          <p:nvPr/>
        </p:nvGrpSpPr>
        <p:grpSpPr>
          <a:xfrm>
            <a:off x="731518" y="1861457"/>
            <a:ext cx="5547361" cy="1910806"/>
            <a:chOff x="840904" y="2282530"/>
            <a:chExt cx="4746505" cy="4043679"/>
          </a:xfrm>
        </p:grpSpPr>
        <p:sp>
          <p:nvSpPr>
            <p:cNvPr id="8" name="Rectangle: Rounded Corners 3"/>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p:cNvSpPr txBox="1"/>
            <p:nvPr/>
          </p:nvSpPr>
          <p:spPr>
            <a:xfrm>
              <a:off x="906012" y="2683004"/>
              <a:ext cx="4681397" cy="1312282"/>
            </a:xfrm>
            <a:prstGeom prst="rect">
              <a:avLst/>
            </a:prstGeom>
            <a:noFill/>
          </p:spPr>
          <p:txBody>
            <a:bodyPr wrap="square" rtlCol="0">
              <a:spAutoFit/>
            </a:bodyPr>
            <a:lstStyle/>
            <a:p>
              <a:pPr marL="0" marR="0" algn="just">
                <a:lnSpc>
                  <a:spcPct val="115000"/>
                </a:lnSpc>
                <a:spcBef>
                  <a:spcPts val="0"/>
                </a:spcBef>
                <a:spcAft>
                  <a:spcPts val="0"/>
                </a:spcAft>
              </a:pPr>
              <a:r>
                <a:rPr lang="vi-VN" sz="3600" dirty="0">
                  <a:effectLst/>
                  <a:latin typeface="Cambria" panose="02040503050406030204" pitchFamily="18" charset="0"/>
                  <a:ea typeface="Cambria" panose="02040503050406030204" pitchFamily="18" charset="0"/>
                </a:rPr>
                <a:t>Quy tắc “5 ngón tay xinh” nhắc nhở các em điều gì?</a:t>
              </a:r>
              <a:endParaRPr lang="en-US" sz="3600" dirty="0">
                <a:effectLst/>
                <a:latin typeface="Cambria" panose="02040503050406030204" pitchFamily="18" charset="0"/>
                <a:ea typeface="Cambria" panose="02040503050406030204" pitchFamily="18" charset="0"/>
              </a:endParaRPr>
            </a:p>
          </p:txBody>
        </p:sp>
      </p:grpSp>
      <p:pic>
        <p:nvPicPr>
          <p:cNvPr id="1026" name="Picture 2" descr="Dạy trẻ tránh bị xâm hại bằng quy tắc 5 ngón t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2543" y="162268"/>
            <a:ext cx="4131582" cy="6238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1" fmla="*/ 5080000 w 5080007"/>
                  <a:gd name="connsiteY0-2" fmla="*/ 1466850 h 11032306"/>
                  <a:gd name="connsiteX1-3" fmla="*/ 5080006 w 5080007"/>
                  <a:gd name="connsiteY1-4" fmla="*/ 9259464 h 11032306"/>
                  <a:gd name="connsiteX2-5" fmla="*/ 2383523 w 5080007"/>
                  <a:gd name="connsiteY2-6" fmla="*/ 11032238 h 11032306"/>
                  <a:gd name="connsiteX3-7" fmla="*/ 0 w 5080007"/>
                  <a:gd name="connsiteY3-8" fmla="*/ 9259460 h 11032306"/>
                  <a:gd name="connsiteX4-9" fmla="*/ 0 w 5080007"/>
                  <a:gd name="connsiteY4-10" fmla="*/ 1466850 h 11032306"/>
                  <a:gd name="connsiteX5-11" fmla="*/ 2540000 w 5080007"/>
                  <a:gd name="connsiteY5-12" fmla="*/ 0 h 11032306"/>
                  <a:gd name="connsiteX6-13" fmla="*/ 5080000 w 5080007"/>
                  <a:gd name="connsiteY6-14" fmla="*/ 1466850 h 11032306"/>
                  <a:gd name="connsiteX0-15" fmla="*/ 5080000 w 5080007"/>
                  <a:gd name="connsiteY0-16" fmla="*/ 1466850 h 11032314"/>
                  <a:gd name="connsiteX1-17" fmla="*/ 5080006 w 5080007"/>
                  <a:gd name="connsiteY1-18" fmla="*/ 9259464 h 11032314"/>
                  <a:gd name="connsiteX2-19" fmla="*/ 2383523 w 5080007"/>
                  <a:gd name="connsiteY2-20" fmla="*/ 11032238 h 11032314"/>
                  <a:gd name="connsiteX3-21" fmla="*/ 0 w 5080007"/>
                  <a:gd name="connsiteY3-22" fmla="*/ 9259460 h 11032314"/>
                  <a:gd name="connsiteX4-23" fmla="*/ 0 w 5080007"/>
                  <a:gd name="connsiteY4-24" fmla="*/ 1466850 h 11032314"/>
                  <a:gd name="connsiteX5-25" fmla="*/ 2540000 w 5080007"/>
                  <a:gd name="connsiteY5-26" fmla="*/ 0 h 11032314"/>
                  <a:gd name="connsiteX6-27" fmla="*/ 5080000 w 5080007"/>
                  <a:gd name="connsiteY6-28" fmla="*/ 1466850 h 11032314"/>
                  <a:gd name="connsiteX0-29" fmla="*/ 5003901 w 5080007"/>
                  <a:gd name="connsiteY0-30" fmla="*/ 592641 h 11032315"/>
                  <a:gd name="connsiteX1-31" fmla="*/ 5080006 w 5080007"/>
                  <a:gd name="connsiteY1-32" fmla="*/ 9259464 h 11032315"/>
                  <a:gd name="connsiteX2-33" fmla="*/ 2383523 w 5080007"/>
                  <a:gd name="connsiteY2-34" fmla="*/ 11032238 h 11032315"/>
                  <a:gd name="connsiteX3-35" fmla="*/ 0 w 5080007"/>
                  <a:gd name="connsiteY3-36" fmla="*/ 9259460 h 11032315"/>
                  <a:gd name="connsiteX4-37" fmla="*/ 0 w 5080007"/>
                  <a:gd name="connsiteY4-38" fmla="*/ 1466850 h 11032315"/>
                  <a:gd name="connsiteX5-39" fmla="*/ 2540000 w 5080007"/>
                  <a:gd name="connsiteY5-40" fmla="*/ 0 h 11032315"/>
                  <a:gd name="connsiteX6-41" fmla="*/ 5003901 w 5080007"/>
                  <a:gd name="connsiteY6-42" fmla="*/ 592641 h 11032315"/>
                  <a:gd name="connsiteX0-43" fmla="*/ 5003901 w 5080007"/>
                  <a:gd name="connsiteY0-44" fmla="*/ 592641 h 11032315"/>
                  <a:gd name="connsiteX1-45" fmla="*/ 5080006 w 5080007"/>
                  <a:gd name="connsiteY1-46" fmla="*/ 9259464 h 11032315"/>
                  <a:gd name="connsiteX2-47" fmla="*/ 2383523 w 5080007"/>
                  <a:gd name="connsiteY2-48" fmla="*/ 11032238 h 11032315"/>
                  <a:gd name="connsiteX3-49" fmla="*/ 0 w 5080007"/>
                  <a:gd name="connsiteY3-50" fmla="*/ 9259460 h 11032315"/>
                  <a:gd name="connsiteX4-51" fmla="*/ 76096 w 5080007"/>
                  <a:gd name="connsiteY4-52" fmla="*/ 567666 h 11032315"/>
                  <a:gd name="connsiteX5-53" fmla="*/ 2540000 w 5080007"/>
                  <a:gd name="connsiteY5-54" fmla="*/ 0 h 11032315"/>
                  <a:gd name="connsiteX6-55" fmla="*/ 5003901 w 5080007"/>
                  <a:gd name="connsiteY6-56" fmla="*/ 592641 h 11032315"/>
                  <a:gd name="connsiteX0-57" fmla="*/ 5003901 w 5003899"/>
                  <a:gd name="connsiteY0-58" fmla="*/ 592641 h 11032521"/>
                  <a:gd name="connsiteX1-59" fmla="*/ 4927814 w 5003899"/>
                  <a:gd name="connsiteY1-60" fmla="*/ 10433399 h 11032521"/>
                  <a:gd name="connsiteX2-61" fmla="*/ 2383523 w 5003899"/>
                  <a:gd name="connsiteY2-62" fmla="*/ 11032238 h 11032521"/>
                  <a:gd name="connsiteX3-63" fmla="*/ 0 w 5003899"/>
                  <a:gd name="connsiteY3-64" fmla="*/ 9259460 h 11032521"/>
                  <a:gd name="connsiteX4-65" fmla="*/ 76096 w 5003899"/>
                  <a:gd name="connsiteY4-66" fmla="*/ 567666 h 11032521"/>
                  <a:gd name="connsiteX5-67" fmla="*/ 2540000 w 5003899"/>
                  <a:gd name="connsiteY5-68" fmla="*/ 0 h 11032521"/>
                  <a:gd name="connsiteX6-69" fmla="*/ 5003901 w 5003899"/>
                  <a:gd name="connsiteY6-70" fmla="*/ 592641 h 11032521"/>
                  <a:gd name="connsiteX0-71" fmla="*/ 5003897 w 5003899"/>
                  <a:gd name="connsiteY0-72" fmla="*/ 592641 h 11032521"/>
                  <a:gd name="connsiteX1-73" fmla="*/ 4927810 w 5003899"/>
                  <a:gd name="connsiteY1-74" fmla="*/ 10433399 h 11032521"/>
                  <a:gd name="connsiteX2-75" fmla="*/ 2383519 w 5003899"/>
                  <a:gd name="connsiteY2-76" fmla="*/ 11032238 h 11032521"/>
                  <a:gd name="connsiteX3-77" fmla="*/ -2 w 5003899"/>
                  <a:gd name="connsiteY3-78" fmla="*/ 10470863 h 11032521"/>
                  <a:gd name="connsiteX4-79" fmla="*/ 76092 w 5003899"/>
                  <a:gd name="connsiteY4-80" fmla="*/ 567666 h 11032521"/>
                  <a:gd name="connsiteX5-81" fmla="*/ 2539996 w 5003899"/>
                  <a:gd name="connsiteY5-82" fmla="*/ 0 h 11032521"/>
                  <a:gd name="connsiteX6-83" fmla="*/ 5003897 w 5003899"/>
                  <a:gd name="connsiteY6-84" fmla="*/ 592641 h 110325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TextBox 13"/>
            <p:cNvSpPr txBox="1"/>
            <p:nvPr/>
          </p:nvSpPr>
          <p:spPr>
            <a:xfrm>
              <a:off x="6051870" y="3513909"/>
              <a:ext cx="4712284" cy="24201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T</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cách chạy trốn khi bị xâm hại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G</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nhớ số điện thoại của cha mẹ, số điện thoại khẩn cấp để sử dụng trong trường hợp nguy hiểm;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ngay cho người thân khi bị đe doạ;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K</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hông quá tỏ ra sợ hãi, lo lắng khi bị đe doạ hoặc làm tổn thương.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矩形: 圆角 33"/>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1" fmla="*/ 0 w 8599714"/>
              <a:gd name="connsiteY0-2" fmla="*/ 722100 h 4332514"/>
              <a:gd name="connsiteX1-3" fmla="*/ 722100 w 8599714"/>
              <a:gd name="connsiteY1-4" fmla="*/ 0 h 4332514"/>
              <a:gd name="connsiteX2-5" fmla="*/ 7877614 w 8599714"/>
              <a:gd name="connsiteY2-6" fmla="*/ 0 h 4332514"/>
              <a:gd name="connsiteX3-7" fmla="*/ 8599714 w 8599714"/>
              <a:gd name="connsiteY3-8" fmla="*/ 722100 h 4332514"/>
              <a:gd name="connsiteX4-9" fmla="*/ 8599714 w 8599714"/>
              <a:gd name="connsiteY4-10" fmla="*/ 3610414 h 4332514"/>
              <a:gd name="connsiteX5-11" fmla="*/ 7877614 w 8599714"/>
              <a:gd name="connsiteY5-12" fmla="*/ 4332514 h 4332514"/>
              <a:gd name="connsiteX6-13" fmla="*/ 722100 w 8599714"/>
              <a:gd name="connsiteY6-14" fmla="*/ 4332514 h 4332514"/>
              <a:gd name="connsiteX7-15" fmla="*/ 0 w 8599714"/>
              <a:gd name="connsiteY7-16" fmla="*/ 3610414 h 4332514"/>
              <a:gd name="connsiteX8-17" fmla="*/ 0 w 8599714"/>
              <a:gd name="connsiteY8-18" fmla="*/ 722100 h 4332514"/>
              <a:gd name="connsiteX0-19" fmla="*/ 0 w 8599714"/>
              <a:gd name="connsiteY0-20" fmla="*/ 722100 h 4332514"/>
              <a:gd name="connsiteX1-21" fmla="*/ 722100 w 8599714"/>
              <a:gd name="connsiteY1-22" fmla="*/ 0 h 4332514"/>
              <a:gd name="connsiteX2-23" fmla="*/ 7877614 w 8599714"/>
              <a:gd name="connsiteY2-24" fmla="*/ 0 h 4332514"/>
              <a:gd name="connsiteX3-25" fmla="*/ 8599714 w 8599714"/>
              <a:gd name="connsiteY3-26" fmla="*/ 722100 h 4332514"/>
              <a:gd name="connsiteX4-27" fmla="*/ 8599714 w 8599714"/>
              <a:gd name="connsiteY4-28" fmla="*/ 3610414 h 4332514"/>
              <a:gd name="connsiteX5-29" fmla="*/ 7877614 w 8599714"/>
              <a:gd name="connsiteY5-30" fmla="*/ 4332514 h 4332514"/>
              <a:gd name="connsiteX6-31" fmla="*/ 722100 w 8599714"/>
              <a:gd name="connsiteY6-32" fmla="*/ 4332514 h 4332514"/>
              <a:gd name="connsiteX7-33" fmla="*/ 0 w 8599714"/>
              <a:gd name="connsiteY7-34" fmla="*/ 3610414 h 4332514"/>
              <a:gd name="connsiteX8-35" fmla="*/ 0 w 8599714"/>
              <a:gd name="connsiteY8-36" fmla="*/ 722100 h 4332514"/>
              <a:gd name="connsiteX0-37" fmla="*/ 0 w 8599714"/>
              <a:gd name="connsiteY0-38" fmla="*/ 722100 h 4332514"/>
              <a:gd name="connsiteX1-39" fmla="*/ 722100 w 8599714"/>
              <a:gd name="connsiteY1-40" fmla="*/ 0 h 4332514"/>
              <a:gd name="connsiteX2-41" fmla="*/ 7877614 w 8599714"/>
              <a:gd name="connsiteY2-42" fmla="*/ 0 h 4332514"/>
              <a:gd name="connsiteX3-43" fmla="*/ 8599714 w 8599714"/>
              <a:gd name="connsiteY3-44" fmla="*/ 722100 h 4332514"/>
              <a:gd name="connsiteX4-45" fmla="*/ 8599714 w 8599714"/>
              <a:gd name="connsiteY4-46" fmla="*/ 3610414 h 4332514"/>
              <a:gd name="connsiteX5-47" fmla="*/ 7877614 w 8599714"/>
              <a:gd name="connsiteY5-48" fmla="*/ 4332514 h 4332514"/>
              <a:gd name="connsiteX6-49" fmla="*/ 722100 w 8599714"/>
              <a:gd name="connsiteY6-50" fmla="*/ 4332514 h 4332514"/>
              <a:gd name="connsiteX7-51" fmla="*/ 0 w 8599714"/>
              <a:gd name="connsiteY7-52" fmla="*/ 3610414 h 4332514"/>
              <a:gd name="connsiteX8-53" fmla="*/ 0 w 8599714"/>
              <a:gd name="connsiteY8-54" fmla="*/ 722100 h 4332514"/>
              <a:gd name="connsiteX0-55" fmla="*/ 0 w 8599714"/>
              <a:gd name="connsiteY0-56" fmla="*/ 722100 h 4332514"/>
              <a:gd name="connsiteX1-57" fmla="*/ 722100 w 8599714"/>
              <a:gd name="connsiteY1-58" fmla="*/ 0 h 4332514"/>
              <a:gd name="connsiteX2-59" fmla="*/ 7877614 w 8599714"/>
              <a:gd name="connsiteY2-60" fmla="*/ 0 h 4332514"/>
              <a:gd name="connsiteX3-61" fmla="*/ 8599714 w 8599714"/>
              <a:gd name="connsiteY3-62" fmla="*/ 722100 h 4332514"/>
              <a:gd name="connsiteX4-63" fmla="*/ 8599714 w 8599714"/>
              <a:gd name="connsiteY4-64" fmla="*/ 3610414 h 4332514"/>
              <a:gd name="connsiteX5-65" fmla="*/ 7877614 w 8599714"/>
              <a:gd name="connsiteY5-66" fmla="*/ 4332514 h 4332514"/>
              <a:gd name="connsiteX6-67" fmla="*/ 722100 w 8599714"/>
              <a:gd name="connsiteY6-68" fmla="*/ 4332514 h 4332514"/>
              <a:gd name="connsiteX7-69" fmla="*/ 0 w 8599714"/>
              <a:gd name="connsiteY7-70" fmla="*/ 3610414 h 4332514"/>
              <a:gd name="connsiteX8-71" fmla="*/ 0 w 8599714"/>
              <a:gd name="connsiteY8-72" fmla="*/ 722100 h 4332514"/>
              <a:gd name="connsiteX0-73" fmla="*/ 0 w 8599714"/>
              <a:gd name="connsiteY0-74" fmla="*/ 722100 h 4332514"/>
              <a:gd name="connsiteX1-75" fmla="*/ 722100 w 8599714"/>
              <a:gd name="connsiteY1-76" fmla="*/ 0 h 4332514"/>
              <a:gd name="connsiteX2-77" fmla="*/ 7877614 w 8599714"/>
              <a:gd name="connsiteY2-78" fmla="*/ 0 h 4332514"/>
              <a:gd name="connsiteX3-79" fmla="*/ 8599714 w 8599714"/>
              <a:gd name="connsiteY3-80" fmla="*/ 722100 h 4332514"/>
              <a:gd name="connsiteX4-81" fmla="*/ 8599714 w 8599714"/>
              <a:gd name="connsiteY4-82" fmla="*/ 3610414 h 4332514"/>
              <a:gd name="connsiteX5-83" fmla="*/ 7877614 w 8599714"/>
              <a:gd name="connsiteY5-84" fmla="*/ 4332514 h 4332514"/>
              <a:gd name="connsiteX6-85" fmla="*/ 722100 w 8599714"/>
              <a:gd name="connsiteY6-86" fmla="*/ 4332514 h 4332514"/>
              <a:gd name="connsiteX7-87" fmla="*/ 0 w 8599714"/>
              <a:gd name="connsiteY7-88" fmla="*/ 3610414 h 4332514"/>
              <a:gd name="connsiteX8-89" fmla="*/ 0 w 8599714"/>
              <a:gd name="connsiteY8-90" fmla="*/ 722100 h 4332514"/>
              <a:gd name="connsiteX0-91" fmla="*/ 0 w 8599714"/>
              <a:gd name="connsiteY0-92" fmla="*/ 722100 h 4332514"/>
              <a:gd name="connsiteX1-93" fmla="*/ 722100 w 8599714"/>
              <a:gd name="connsiteY1-94" fmla="*/ 0 h 4332514"/>
              <a:gd name="connsiteX2-95" fmla="*/ 7877614 w 8599714"/>
              <a:gd name="connsiteY2-96" fmla="*/ 0 h 4332514"/>
              <a:gd name="connsiteX3-97" fmla="*/ 8599714 w 8599714"/>
              <a:gd name="connsiteY3-98" fmla="*/ 722100 h 4332514"/>
              <a:gd name="connsiteX4-99" fmla="*/ 8599714 w 8599714"/>
              <a:gd name="connsiteY4-100" fmla="*/ 3610414 h 4332514"/>
              <a:gd name="connsiteX5-101" fmla="*/ 7877614 w 8599714"/>
              <a:gd name="connsiteY5-102" fmla="*/ 4332514 h 4332514"/>
              <a:gd name="connsiteX6-103" fmla="*/ 722100 w 8599714"/>
              <a:gd name="connsiteY6-104" fmla="*/ 4332514 h 4332514"/>
              <a:gd name="connsiteX7-105" fmla="*/ 0 w 8599714"/>
              <a:gd name="connsiteY7-106" fmla="*/ 3610414 h 4332514"/>
              <a:gd name="connsiteX8-107" fmla="*/ 0 w 8599714"/>
              <a:gd name="connsiteY8-108" fmla="*/ 722100 h 4332514"/>
              <a:gd name="connsiteX0-109" fmla="*/ 0 w 8599714"/>
              <a:gd name="connsiteY0-110" fmla="*/ 722100 h 4332514"/>
              <a:gd name="connsiteX1-111" fmla="*/ 722100 w 8599714"/>
              <a:gd name="connsiteY1-112" fmla="*/ 0 h 4332514"/>
              <a:gd name="connsiteX2-113" fmla="*/ 7877614 w 8599714"/>
              <a:gd name="connsiteY2-114" fmla="*/ 0 h 4332514"/>
              <a:gd name="connsiteX3-115" fmla="*/ 8599714 w 8599714"/>
              <a:gd name="connsiteY3-116" fmla="*/ 722100 h 4332514"/>
              <a:gd name="connsiteX4-117" fmla="*/ 8599714 w 8599714"/>
              <a:gd name="connsiteY4-118" fmla="*/ 3610414 h 4332514"/>
              <a:gd name="connsiteX5-119" fmla="*/ 7877614 w 8599714"/>
              <a:gd name="connsiteY5-120" fmla="*/ 4332514 h 4332514"/>
              <a:gd name="connsiteX6-121" fmla="*/ 722100 w 8599714"/>
              <a:gd name="connsiteY6-122" fmla="*/ 4332514 h 4332514"/>
              <a:gd name="connsiteX7-123" fmla="*/ 0 w 8599714"/>
              <a:gd name="connsiteY7-124" fmla="*/ 3610414 h 4332514"/>
              <a:gd name="connsiteX8-125" fmla="*/ 0 w 8599714"/>
              <a:gd name="connsiteY8-126" fmla="*/ 722100 h 43325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a:ln>
                  <a:noFill/>
                </a:ln>
                <a:solidFill>
                  <a:prstClr val="black"/>
                </a:solidFill>
                <a:effectLst/>
                <a:uLnTx/>
                <a:uFillTx/>
                <a:latin typeface="Cambria" panose="02040503050406030204" pitchFamily="18" charset="0"/>
                <a:ea typeface="阿里巴巴普惠体" panose="00020600040101010101"/>
                <a:cs typeface="+mn-cs"/>
              </a:rPr>
              <a:t>Những cách ứng phó khác khi có nguy cơ bị xâm hại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1"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2"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853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phòng, tránh xâm hại, các em cần: hạn chế tiếp xúc với người lạ; khi có nguy cơ bị xâm hại, cần phản đối và tìm cách thoát ra rồi kể lại cho người thân hoặc người có trách nhiệm.</a:t>
              </a:r>
              <a:endParaRPr kumimoji="0" lang="vi-V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1"/>
          <a:srcRect t="13684" b="13623"/>
          <a:stretch>
            <a:fillRect/>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47245" r="65714"/>
          <a:stretch>
            <a:fillRect/>
          </a:stretch>
        </p:blipFill>
        <p:spPr>
          <a:xfrm>
            <a:off x="8786488" y="3500894"/>
            <a:ext cx="3534579" cy="2589819"/>
          </a:xfrm>
          <a:prstGeom prst="rect">
            <a:avLst/>
          </a:prstGeom>
        </p:spPr>
      </p:pic>
      <p:pic>
        <p:nvPicPr>
          <p:cNvPr id="4" name="图片 13"/>
          <p:cNvPicPr>
            <a:picLocks noChangeAspect="1"/>
          </p:cNvPicPr>
          <p:nvPr/>
        </p:nvPicPr>
        <p:blipFill rotWithShape="1">
          <a:blip r:embed="rId3">
            <a:extLst>
              <a:ext uri="{28A0092B-C50C-407E-A947-70E740481C1C}">
                <a14:useLocalDpi xmlns:a14="http://schemas.microsoft.com/office/drawing/2010/main" val="0"/>
              </a:ext>
            </a:extLst>
          </a:blip>
          <a:srcRect t="-131" r="79553" b="67017"/>
          <a:stretch>
            <a:fillRect/>
          </a:stretch>
        </p:blipFill>
        <p:spPr>
          <a:xfrm>
            <a:off x="-43555" y="-1"/>
            <a:ext cx="3796907" cy="2928258"/>
          </a:xfrm>
          <a:prstGeom prst="rect">
            <a:avLst/>
          </a:prstGeom>
        </p:spPr>
      </p:pic>
      <p:pic>
        <p:nvPicPr>
          <p:cNvPr id="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8483" t="-131" r="1070" b="67017"/>
          <a:stretch>
            <a:fillRect/>
          </a:stretch>
        </p:blipFill>
        <p:spPr>
          <a:xfrm>
            <a:off x="8388549" y="-39054"/>
            <a:ext cx="3422396" cy="2639427"/>
          </a:xfrm>
          <a:prstGeom prst="rect">
            <a:avLst/>
          </a:prstGeom>
        </p:spPr>
      </p:pic>
      <p:pic>
        <p:nvPicPr>
          <p:cNvPr id="6" name="图片 34"/>
          <p:cNvPicPr>
            <a:picLocks noChangeAspect="1"/>
          </p:cNvPicPr>
          <p:nvPr/>
        </p:nvPicPr>
        <p:blipFill rotWithShape="1">
          <a:blip r:embed="rId4" cstate="print">
            <a:extLst>
              <a:ext uri="{28A0092B-C50C-407E-A947-70E740481C1C}">
                <a14:useLocalDpi xmlns:a14="http://schemas.microsoft.com/office/drawing/2010/main" val="0"/>
              </a:ext>
            </a:extLst>
          </a:blip>
          <a:srcRect t="54437"/>
          <a:stretch>
            <a:fillRect/>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p:cNvPicPr>
            <a:picLocks noChangeAspect="1"/>
          </p:cNvPicPr>
          <p:nvPr/>
        </p:nvPicPr>
        <p:blipFill rotWithShape="1">
          <a:blip r:embed="rId5" cstate="print">
            <a:extLst>
              <a:ext uri="{28A0092B-C50C-407E-A947-70E740481C1C}">
                <a14:useLocalDpi xmlns:a14="http://schemas.microsoft.com/office/drawing/2010/main" val="0"/>
              </a:ext>
            </a:extLst>
          </a:blip>
          <a:srcRect t="26571"/>
          <a:stretch>
            <a:fillRect/>
          </a:stretch>
        </p:blipFill>
        <p:spPr>
          <a:xfrm>
            <a:off x="7379003" y="3190131"/>
            <a:ext cx="4539428" cy="3333264"/>
          </a:xfrm>
          <a:prstGeom prst="rect">
            <a:avLst/>
          </a:prstGeom>
        </p:spPr>
      </p:pic>
      <p:pic>
        <p:nvPicPr>
          <p:cNvPr id="8"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78970" y="533400"/>
          <a:ext cx="11549743" cy="5646672"/>
        </p:xfrm>
        <a:graphic>
          <a:graphicData uri="http://schemas.openxmlformats.org/drawingml/2006/table">
            <a:tbl>
              <a:tblPr firstRow="1" firstCol="1" bandRow="1">
                <a:tableStyleId>{5C22544A-7EE6-4342-B048-85BDC9FD1C3A}</a:tableStyleId>
              </a:tblPr>
              <a:tblGrid>
                <a:gridCol w="2575224"/>
                <a:gridCol w="2990699"/>
                <a:gridCol w="2991910"/>
                <a:gridCol w="2991910"/>
              </a:tblGrid>
              <a:tr h="786613">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Biểu hiện xâm hại trẻ em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Hậu quả</a:t>
                      </a:r>
                      <a:endParaRPr lang="en-US" sz="2400" dirty="0">
                        <a:solidFill>
                          <a:srgbClr val="00206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Quy định của pháp luật</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phòng, tránh xâm hại</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4841301">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thể chất.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Bỏ mặc, x</a:t>
                      </a:r>
                      <a:r>
                        <a:rPr lang="en-US" sz="2400" b="0" dirty="0" err="1">
                          <a:solidFill>
                            <a:srgbClr val="002060"/>
                          </a:solidFill>
                          <a:effectLst/>
                          <a:latin typeface="Cambria" panose="02040503050406030204" pitchFamily="18" charset="0"/>
                          <a:ea typeface="Cambria" panose="02040503050406030204" pitchFamily="18" charset="0"/>
                        </a:rPr>
                        <a:t>ao</a:t>
                      </a:r>
                      <a:r>
                        <a:rPr lang="vi-VN" sz="2400" b="0" dirty="0">
                          <a:solidFill>
                            <a:srgbClr val="002060"/>
                          </a:solidFill>
                          <a:effectLst/>
                          <a:latin typeface="Cambria" panose="02040503050406030204" pitchFamily="18" charset="0"/>
                          <a:ea typeface="Cambria" panose="02040503050406030204" pitchFamily="18" charset="0"/>
                        </a:rPr>
                        <a:t> nh</a:t>
                      </a:r>
                      <a:r>
                        <a:rPr lang="en-US" sz="2400" b="0" dirty="0" err="1">
                          <a:solidFill>
                            <a:srgbClr val="002060"/>
                          </a:solidFill>
                          <a:effectLst/>
                          <a:latin typeface="Cambria" panose="02040503050406030204" pitchFamily="18" charset="0"/>
                          <a:ea typeface="Cambria" panose="02040503050406030204" pitchFamily="18" charset="0"/>
                        </a:rPr>
                        <a:t>ãng</a:t>
                      </a:r>
                      <a:r>
                        <a:rPr lang="vi-VN"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Gây tổn hại về sức khoẻ và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Giảm khả năng hoà nhập.</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Ảnh hưởng xấu đến sự phát triển của trẻ em và xã hội.</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Tuỳ theo mức độ, tính chất và hậu quả, người xâm hại trẻ em có thể bị xử phạt hành chính hoặc bị truy cứu trách nhiệm hình sự.</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Phòng, tránh xâm hại trẻ em là trách nhiệm của toàn xã hội.</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Phản đối quyết liệt.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Tìm cách thoát ra thật nhanh.</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Kể lại với người thân hoặc người có trách nhiệm.</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1"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2"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5782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GD Công dân số:</a:t>
              </a:r>
              <a:endPar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-Nêu </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đư</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ợc một số biểu hiện xâm hại.</a:t>
              </a:r>
              <a:endPar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-Biết vì sao phải phòng, tránh xâm hại.</a:t>
              </a:r>
              <a:endPar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-Nêu </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đư</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ợc một số quy </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ịnh cơ bản của pháp luật về phòng, tránh xâm hại trẻ em.</a:t>
              </a:r>
              <a:endPar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-Thực hiện </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đư</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ợc một số k</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ĩ</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ă</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 </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ể phòng, tránh xâm hại</a:t>
              </a:r>
              <a:endPar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1"/>
          <a:srcRect t="13684" b="13623"/>
          <a:stretch>
            <a:fillRect/>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47245" r="65714"/>
          <a:stretch>
            <a:fillRect/>
          </a:stretch>
        </p:blipFill>
        <p:spPr>
          <a:xfrm>
            <a:off x="8786488" y="3500894"/>
            <a:ext cx="3534579" cy="2589819"/>
          </a:xfrm>
          <a:prstGeom prst="rect">
            <a:avLst/>
          </a:prstGeom>
        </p:spPr>
      </p:pic>
      <p:pic>
        <p:nvPicPr>
          <p:cNvPr id="4" name="图片 13"/>
          <p:cNvPicPr>
            <a:picLocks noChangeAspect="1"/>
          </p:cNvPicPr>
          <p:nvPr/>
        </p:nvPicPr>
        <p:blipFill rotWithShape="1">
          <a:blip r:embed="rId3">
            <a:extLst>
              <a:ext uri="{28A0092B-C50C-407E-A947-70E740481C1C}">
                <a14:useLocalDpi xmlns:a14="http://schemas.microsoft.com/office/drawing/2010/main" val="0"/>
              </a:ext>
            </a:extLst>
          </a:blip>
          <a:srcRect t="-131" r="79553" b="67017"/>
          <a:stretch>
            <a:fillRect/>
          </a:stretch>
        </p:blipFill>
        <p:spPr>
          <a:xfrm>
            <a:off x="-43555" y="-1"/>
            <a:ext cx="3796907" cy="2928258"/>
          </a:xfrm>
          <a:prstGeom prst="rect">
            <a:avLst/>
          </a:prstGeom>
        </p:spPr>
      </p:pic>
      <p:pic>
        <p:nvPicPr>
          <p:cNvPr id="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8483" t="-131" r="1070" b="67017"/>
          <a:stretch>
            <a:fillRect/>
          </a:stretch>
        </p:blipFill>
        <p:spPr>
          <a:xfrm>
            <a:off x="8388549" y="-39054"/>
            <a:ext cx="3422396" cy="2639427"/>
          </a:xfrm>
          <a:prstGeom prst="rect">
            <a:avLst/>
          </a:prstGeom>
        </p:spPr>
      </p:pic>
      <p:pic>
        <p:nvPicPr>
          <p:cNvPr id="6" name="图片 34"/>
          <p:cNvPicPr>
            <a:picLocks noChangeAspect="1"/>
          </p:cNvPicPr>
          <p:nvPr/>
        </p:nvPicPr>
        <p:blipFill rotWithShape="1">
          <a:blip r:embed="rId4" cstate="print">
            <a:extLst>
              <a:ext uri="{28A0092B-C50C-407E-A947-70E740481C1C}">
                <a14:useLocalDpi xmlns:a14="http://schemas.microsoft.com/office/drawing/2010/main" val="0"/>
              </a:ext>
            </a:extLst>
          </a:blip>
          <a:srcRect t="54437"/>
          <a:stretch>
            <a:fillRect/>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p:cNvPicPr>
            <a:picLocks noChangeAspect="1"/>
          </p:cNvPicPr>
          <p:nvPr/>
        </p:nvPicPr>
        <p:blipFill rotWithShape="1">
          <a:blip r:embed="rId5" cstate="print">
            <a:extLst>
              <a:ext uri="{28A0092B-C50C-407E-A947-70E740481C1C}">
                <a14:useLocalDpi xmlns:a14="http://schemas.microsoft.com/office/drawing/2010/main" val="0"/>
              </a:ext>
            </a:extLst>
          </a:blip>
          <a:srcRect t="26571"/>
          <a:stretch>
            <a:fillRect/>
          </a:stretch>
        </p:blipFill>
        <p:spPr>
          <a:xfrm>
            <a:off x="7379003" y="3190131"/>
            <a:ext cx="4539428" cy="3333264"/>
          </a:xfrm>
          <a:prstGeom prst="rect">
            <a:avLst/>
          </a:prstGeom>
        </p:spPr>
      </p:pic>
      <p:pic>
        <p:nvPicPr>
          <p:cNvPr id="8"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8"/>
          <a:srcRect l="14469" r="14633" b="41954"/>
          <a:stretch>
            <a:fillRect/>
          </a:stretch>
        </p:blipFill>
        <p:spPr>
          <a:xfrm>
            <a:off x="2054140" y="955247"/>
            <a:ext cx="7901470" cy="33683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r="14732"/>
          <a:stretch>
            <a:fillRect/>
          </a:stretch>
        </p:blipFill>
        <p:spPr>
          <a:xfrm>
            <a:off x="206823" y="380240"/>
            <a:ext cx="11430005" cy="6097520"/>
          </a:xfrm>
          <a:prstGeom prst="rect">
            <a:avLst/>
          </a:prstGeom>
        </p:spPr>
      </p:pic>
      <p:pic>
        <p:nvPicPr>
          <p:cNvPr id="38" name="图片 37"/>
          <p:cNvPicPr>
            <a:picLocks noChangeAspect="1"/>
          </p:cNvPicPr>
          <p:nvPr/>
        </p:nvPicPr>
        <p:blipFill rotWithShape="1">
          <a:blip r:embed="rId2">
            <a:extLst>
              <a:ext uri="{28A0092B-C50C-407E-A947-70E740481C1C}">
                <a14:useLocalDpi xmlns:a14="http://schemas.microsoft.com/office/drawing/2010/main" val="0"/>
              </a:ext>
            </a:extLst>
          </a:blip>
          <a:srcRect t="-131" r="79553" b="67017"/>
          <a:stretch>
            <a:fillRect/>
          </a:stretch>
        </p:blipFill>
        <p:spPr>
          <a:xfrm>
            <a:off x="-43555" y="-1"/>
            <a:ext cx="3796907" cy="2928258"/>
          </a:xfrm>
          <a:prstGeom prst="rect">
            <a:avLst/>
          </a:prstGeom>
        </p:spPr>
      </p:pic>
      <p:pic>
        <p:nvPicPr>
          <p:cNvPr id="39" name="图片 38"/>
          <p:cNvPicPr>
            <a:picLocks noChangeAspect="1"/>
          </p:cNvPicPr>
          <p:nvPr/>
        </p:nvPicPr>
        <p:blipFill rotWithShape="1">
          <a:blip r:embed="rId2" cstate="print">
            <a:extLst>
              <a:ext uri="{28A0092B-C50C-407E-A947-70E740481C1C}">
                <a14:useLocalDpi xmlns:a14="http://schemas.microsoft.com/office/drawing/2010/main" val="0"/>
              </a:ext>
            </a:extLst>
          </a:blip>
          <a:srcRect l="78483" t="-131" r="1070" b="67017"/>
          <a:stretch>
            <a:fillRect/>
          </a:stretch>
        </p:blipFill>
        <p:spPr>
          <a:xfrm>
            <a:off x="8388549" y="-39054"/>
            <a:ext cx="3422396" cy="2639427"/>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a:fillRect/>
          </a:stretch>
        </p:blipFill>
        <p:spPr>
          <a:xfrm>
            <a:off x="9095104" y="3562613"/>
            <a:ext cx="3534579" cy="2589819"/>
          </a:xfrm>
          <a:prstGeom prst="rect">
            <a:avLst/>
          </a:prstGeom>
        </p:spPr>
      </p:pic>
      <p:pic>
        <p:nvPicPr>
          <p:cNvPr id="35" name="图片 34"/>
          <p:cNvPicPr>
            <a:picLocks noChangeAspect="1"/>
          </p:cNvPicPr>
          <p:nvPr/>
        </p:nvPicPr>
        <p:blipFill rotWithShape="1">
          <a:blip r:embed="rId4" cstate="print">
            <a:extLst>
              <a:ext uri="{28A0092B-C50C-407E-A947-70E740481C1C}">
                <a14:useLocalDpi xmlns:a14="http://schemas.microsoft.com/office/drawing/2010/main" val="0"/>
              </a:ext>
            </a:extLst>
          </a:blip>
          <a:srcRect t="54437"/>
          <a:stretch>
            <a:fillRect/>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p:cNvPicPr>
            <a:picLocks noChangeAspect="1"/>
          </p:cNvPicPr>
          <p:nvPr/>
        </p:nvPicPr>
        <p:blipFill>
          <a:blip r:embed="rId8"/>
          <a:stretch>
            <a:fillRect/>
          </a:stretch>
        </p:blipFill>
        <p:spPr>
          <a:xfrm>
            <a:off x="83070" y="-635"/>
            <a:ext cx="1523956" cy="1508868"/>
          </a:xfrm>
          <a:prstGeom prst="rect">
            <a:avLst/>
          </a:prstGeom>
        </p:spPr>
      </p:pic>
      <p:pic>
        <p:nvPicPr>
          <p:cNvPr id="4" name="Picture 3"/>
          <p:cNvPicPr>
            <a:picLocks noChangeAspect="1"/>
          </p:cNvPicPr>
          <p:nvPr/>
        </p:nvPicPr>
        <p:blipFill>
          <a:blip r:embed="rId9"/>
          <a:stretch>
            <a:fillRect/>
          </a:stretch>
        </p:blipFill>
        <p:spPr>
          <a:xfrm>
            <a:off x="2830084" y="1524000"/>
            <a:ext cx="6847558" cy="2477095"/>
          </a:xfrm>
          <a:prstGeom prst="rect">
            <a:avLst/>
          </a:prstGeom>
        </p:spPr>
      </p:pic>
      <p:pic>
        <p:nvPicPr>
          <p:cNvPr id="8" name="Picture 7" descr="A round pink label with white text and a black background&#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p:cNvPicPr>
            <a:picLocks noChangeAspect="1"/>
          </p:cNvPicPr>
          <p:nvPr/>
        </p:nvPicPr>
        <p:blipFill>
          <a:blip r:embed="rId11"/>
          <a:stretch>
            <a:fillRect/>
          </a:stretch>
        </p:blipFill>
        <p:spPr>
          <a:xfrm>
            <a:off x="4940261" y="3883105"/>
            <a:ext cx="2572735" cy="10729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1"/>
          <a:srcRect t="13684" b="13623"/>
          <a:stretch>
            <a:fillRect/>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47245" r="65714"/>
          <a:stretch>
            <a:fillRect/>
          </a:stretch>
        </p:blipFill>
        <p:spPr>
          <a:xfrm>
            <a:off x="8786488" y="3500894"/>
            <a:ext cx="3534579" cy="2589819"/>
          </a:xfrm>
          <a:prstGeom prst="rect">
            <a:avLst/>
          </a:prstGeom>
        </p:spPr>
      </p:pic>
      <p:pic>
        <p:nvPicPr>
          <p:cNvPr id="4" name="图片 13"/>
          <p:cNvPicPr>
            <a:picLocks noChangeAspect="1"/>
          </p:cNvPicPr>
          <p:nvPr/>
        </p:nvPicPr>
        <p:blipFill rotWithShape="1">
          <a:blip r:embed="rId3">
            <a:extLst>
              <a:ext uri="{28A0092B-C50C-407E-A947-70E740481C1C}">
                <a14:useLocalDpi xmlns:a14="http://schemas.microsoft.com/office/drawing/2010/main" val="0"/>
              </a:ext>
            </a:extLst>
          </a:blip>
          <a:srcRect t="-131" r="79553" b="67017"/>
          <a:stretch>
            <a:fillRect/>
          </a:stretch>
        </p:blipFill>
        <p:spPr>
          <a:xfrm>
            <a:off x="-43555" y="-1"/>
            <a:ext cx="3796907" cy="2928258"/>
          </a:xfrm>
          <a:prstGeom prst="rect">
            <a:avLst/>
          </a:prstGeom>
        </p:spPr>
      </p:pic>
      <p:pic>
        <p:nvPicPr>
          <p:cNvPr id="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8483" t="-131" r="1070" b="67017"/>
          <a:stretch>
            <a:fillRect/>
          </a:stretch>
        </p:blipFill>
        <p:spPr>
          <a:xfrm>
            <a:off x="8388549" y="-39054"/>
            <a:ext cx="3422396" cy="2639427"/>
          </a:xfrm>
          <a:prstGeom prst="rect">
            <a:avLst/>
          </a:prstGeom>
        </p:spPr>
      </p:pic>
      <p:pic>
        <p:nvPicPr>
          <p:cNvPr id="6" name="图片 34"/>
          <p:cNvPicPr>
            <a:picLocks noChangeAspect="1"/>
          </p:cNvPicPr>
          <p:nvPr/>
        </p:nvPicPr>
        <p:blipFill rotWithShape="1">
          <a:blip r:embed="rId4" cstate="print">
            <a:extLst>
              <a:ext uri="{28A0092B-C50C-407E-A947-70E740481C1C}">
                <a14:useLocalDpi xmlns:a14="http://schemas.microsoft.com/office/drawing/2010/main" val="0"/>
              </a:ext>
            </a:extLst>
          </a:blip>
          <a:srcRect t="54437"/>
          <a:stretch>
            <a:fillRect/>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p:cNvPicPr>
            <a:picLocks noChangeAspect="1"/>
          </p:cNvPicPr>
          <p:nvPr/>
        </p:nvPicPr>
        <p:blipFill rotWithShape="1">
          <a:blip r:embed="rId5" cstate="print">
            <a:extLst>
              <a:ext uri="{28A0092B-C50C-407E-A947-70E740481C1C}">
                <a14:useLocalDpi xmlns:a14="http://schemas.microsoft.com/office/drawing/2010/main" val="0"/>
              </a:ext>
            </a:extLst>
          </a:blip>
          <a:srcRect t="26571"/>
          <a:stretch>
            <a:fillRect/>
          </a:stretch>
        </p:blipFill>
        <p:spPr>
          <a:xfrm>
            <a:off x="7379003" y="3190131"/>
            <a:ext cx="4539428" cy="3333264"/>
          </a:xfrm>
          <a:prstGeom prst="rect">
            <a:avLst/>
          </a:prstGeom>
        </p:spPr>
      </p:pic>
      <p:pic>
        <p:nvPicPr>
          <p:cNvPr id="8"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8"/>
          <a:stretch>
            <a:fillRect/>
          </a:stretch>
        </p:blipFill>
        <p:spPr>
          <a:xfrm>
            <a:off x="2905321" y="704484"/>
            <a:ext cx="5932885" cy="4525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1"/>
          <a:srcRect t="13684" b="13623"/>
          <a:stretch>
            <a:fillRect/>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47245" r="65714"/>
          <a:stretch>
            <a:fillRect/>
          </a:stretch>
        </p:blipFill>
        <p:spPr>
          <a:xfrm>
            <a:off x="8786488" y="3500894"/>
            <a:ext cx="3534579" cy="2589819"/>
          </a:xfrm>
          <a:prstGeom prst="rect">
            <a:avLst/>
          </a:prstGeom>
        </p:spPr>
      </p:pic>
      <p:pic>
        <p:nvPicPr>
          <p:cNvPr id="4" name="图片 13"/>
          <p:cNvPicPr>
            <a:picLocks noChangeAspect="1"/>
          </p:cNvPicPr>
          <p:nvPr/>
        </p:nvPicPr>
        <p:blipFill rotWithShape="1">
          <a:blip r:embed="rId3">
            <a:extLst>
              <a:ext uri="{28A0092B-C50C-407E-A947-70E740481C1C}">
                <a14:useLocalDpi xmlns:a14="http://schemas.microsoft.com/office/drawing/2010/main" val="0"/>
              </a:ext>
            </a:extLst>
          </a:blip>
          <a:srcRect t="-131" r="79553" b="67017"/>
          <a:stretch>
            <a:fillRect/>
          </a:stretch>
        </p:blipFill>
        <p:spPr>
          <a:xfrm>
            <a:off x="-43555" y="-1"/>
            <a:ext cx="3796907" cy="2928258"/>
          </a:xfrm>
          <a:prstGeom prst="rect">
            <a:avLst/>
          </a:prstGeom>
        </p:spPr>
      </p:pic>
      <p:pic>
        <p:nvPicPr>
          <p:cNvPr id="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8483" t="-131" r="1070" b="67017"/>
          <a:stretch>
            <a:fillRect/>
          </a:stretch>
        </p:blipFill>
        <p:spPr>
          <a:xfrm>
            <a:off x="8388549" y="-39054"/>
            <a:ext cx="3422396" cy="2639427"/>
          </a:xfrm>
          <a:prstGeom prst="rect">
            <a:avLst/>
          </a:prstGeom>
        </p:spPr>
      </p:pic>
      <p:pic>
        <p:nvPicPr>
          <p:cNvPr id="6" name="图片 34"/>
          <p:cNvPicPr>
            <a:picLocks noChangeAspect="1"/>
          </p:cNvPicPr>
          <p:nvPr/>
        </p:nvPicPr>
        <p:blipFill rotWithShape="1">
          <a:blip r:embed="rId4" cstate="print">
            <a:extLst>
              <a:ext uri="{28A0092B-C50C-407E-A947-70E740481C1C}">
                <a14:useLocalDpi xmlns:a14="http://schemas.microsoft.com/office/drawing/2010/main" val="0"/>
              </a:ext>
            </a:extLst>
          </a:blip>
          <a:srcRect t="54437"/>
          <a:stretch>
            <a:fillRect/>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p:cNvPicPr>
            <a:picLocks noChangeAspect="1"/>
          </p:cNvPicPr>
          <p:nvPr/>
        </p:nvPicPr>
        <p:blipFill rotWithShape="1">
          <a:blip r:embed="rId5" cstate="print">
            <a:extLst>
              <a:ext uri="{28A0092B-C50C-407E-A947-70E740481C1C}">
                <a14:useLocalDpi xmlns:a14="http://schemas.microsoft.com/office/drawing/2010/main" val="0"/>
              </a:ext>
            </a:extLst>
          </a:blip>
          <a:srcRect t="26571"/>
          <a:stretch>
            <a:fillRect/>
          </a:stretch>
        </p:blipFill>
        <p:spPr>
          <a:xfrm>
            <a:off x="7379003" y="3190131"/>
            <a:ext cx="4539428" cy="3333264"/>
          </a:xfrm>
          <a:prstGeom prst="rect">
            <a:avLst/>
          </a:prstGeom>
        </p:spPr>
      </p:pic>
      <p:pic>
        <p:nvPicPr>
          <p:cNvPr id="8"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p:cNvSpPr txBox="1"/>
          <p:nvPr/>
        </p:nvSpPr>
        <p:spPr>
          <a:xfrm>
            <a:off x="1785256" y="1420948"/>
            <a:ext cx="8621485" cy="2585323"/>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4: </a:t>
            </a:r>
            <a:endParaRPr lang="en-US" sz="5400" b="1" dirty="0">
              <a:latin typeface="Cambria" panose="02040503050406030204" pitchFamily="18" charset="0"/>
              <a:ea typeface="Cambria" panose="02040503050406030204" pitchFamily="18" charset="0"/>
            </a:endParaRPr>
          </a:p>
          <a:p>
            <a:pPr algn="ct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một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phòng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xâm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trẻ</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em</a:t>
            </a:r>
            <a:r>
              <a:rPr lang="en-US" sz="5400" dirty="0">
                <a:latin typeface="Cambria" panose="02040503050406030204" pitchFamily="18" charset="0"/>
                <a:ea typeface="Cambria" panose="02040503050406030204" pitchFamily="18" charset="0"/>
              </a:rPr>
              <a:t>.</a:t>
            </a:r>
            <a:endParaRPr lang="en-US" sz="5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600" b="1" i="1" dirty="0">
                  <a:effectLst/>
                  <a:latin typeface="Cambria" panose="02040503050406030204" pitchFamily="18" charset="0"/>
                  <a:ea typeface="Cambria" panose="02040503050406030204" pitchFamily="18" charset="0"/>
                </a:rPr>
                <a:t>Em </a:t>
              </a:r>
              <a:r>
                <a:rPr lang="en-US" sz="3600" b="1" i="1" dirty="0" err="1">
                  <a:effectLst/>
                  <a:latin typeface="Cambria" panose="02040503050406030204" pitchFamily="18" charset="0"/>
                  <a:ea typeface="Cambria" panose="02040503050406030204" pitchFamily="18" charset="0"/>
                </a:rPr>
                <a:t>hãy</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quan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bức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tranh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và</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thực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hiện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yêu</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cầu</a:t>
              </a:r>
              <a:r>
                <a:rPr lang="en-US" sz="3600" b="1" i="1" dirty="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2"/>
          <a:stretch>
            <a:fillRect/>
          </a:stretch>
        </p:blipFill>
        <p:spPr>
          <a:xfrm>
            <a:off x="2535010" y="1719942"/>
            <a:ext cx="7077076" cy="47883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Em hãy nêu tình huống có nguy cơ bị xâm hại trong các bức tranh trên và giải thích vì sao.</a:t>
              </a:r>
              <a:endParaRPr lang="en-US" sz="3600" b="1" dirty="0">
                <a:latin typeface="Cambria" panose="02040503050406030204" pitchFamily="18" charset="0"/>
                <a:ea typeface="Cambria" panose="02040503050406030204" pitchFamily="18" charset="0"/>
              </a:endParaRPr>
            </a:p>
          </p:txBody>
        </p:sp>
      </p:grpSp>
      <p:grpSp>
        <p:nvGrpSpPr>
          <p:cNvPr id="3" name="Group 2"/>
          <p:cNvGrpSpPr/>
          <p:nvPr/>
        </p:nvGrpSpPr>
        <p:grpSpPr>
          <a:xfrm>
            <a:off x="642845" y="2634345"/>
            <a:ext cx="6247812" cy="2155369"/>
            <a:chOff x="457789" y="2120323"/>
            <a:chExt cx="6162594" cy="845307"/>
          </a:xfrm>
        </p:grpSpPr>
        <p:sp>
          <p:nvSpPr>
            <p:cNvPr id="4"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Hãy nêu thêm các tình huống có nguy cơ bị xâm hại khác mà em biết.</a:t>
              </a:r>
              <a:endParaRPr lang="vi-VN" sz="3600" b="1"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1"/>
            <a:stretch>
              <a:fillRect/>
            </a:stretch>
          </a:blipFill>
        </p:spPr>
        <p:txBody>
          <a:bodyPr/>
          <a:lstStyle/>
          <a:p>
            <a:endParaRPr lang="en-US"/>
          </a:p>
        </p:txBody>
      </p:sp>
      <p:pic>
        <p:nvPicPr>
          <p:cNvPr id="3" name="Picture 2"/>
          <p:cNvPicPr>
            <a:picLocks noChangeAspect="1"/>
          </p:cNvPicPr>
          <p:nvPr/>
        </p:nvPicPr>
        <p:blipFill>
          <a:blip r:embed="rId2"/>
          <a:stretch>
            <a:fillRect/>
          </a:stretch>
        </p:blipFill>
        <p:spPr>
          <a:xfrm>
            <a:off x="3735977" y="484906"/>
            <a:ext cx="7966828" cy="39604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4086</Words>
  <Application>WPS Presentation</Application>
  <PresentationFormat>Widescreen</PresentationFormat>
  <Paragraphs>112</Paragraphs>
  <Slides>35</Slides>
  <Notes>2</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35</vt:i4>
      </vt:variant>
    </vt:vector>
  </HeadingPairs>
  <TitlesOfParts>
    <vt:vector size="50" baseType="lpstr">
      <vt:lpstr>Arial</vt:lpstr>
      <vt:lpstr>SimSun</vt:lpstr>
      <vt:lpstr>Wingdings</vt:lpstr>
      <vt:lpstr>Calibri</vt:lpstr>
      <vt:lpstr>Microsoft YaHei</vt:lpstr>
      <vt:lpstr>字魂107号-萌趣欢乐体</vt:lpstr>
      <vt:lpstr>Cambria</vt:lpstr>
      <vt:lpstr>Times New Roman</vt:lpstr>
      <vt:lpstr>Arial Unicode MS</vt:lpstr>
      <vt:lpstr>阿里巴巴普惠体</vt:lpstr>
      <vt:lpstr>Segoe Print</vt:lpstr>
      <vt:lpstr>字魂156号-萌趣苏打饼</vt:lpstr>
      <vt:lpstr>Tahoma</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Bích Đào Cao Thị</cp:lastModifiedBy>
  <cp:revision>76</cp:revision>
  <dcterms:created xsi:type="dcterms:W3CDTF">2024-01-13T10:44:00Z</dcterms:created>
  <dcterms:modified xsi:type="dcterms:W3CDTF">2025-03-26T05:14:12Z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4DD49BC8170841A2A9AF73646DB06C82_12</vt:lpwstr>
  </property>
  <property fmtid="{D5CDD505-2E9C-101B-9397-08002B2CF9AE}" pid="3" name="KSOProductBuildVer">
    <vt:lpwstr>1033-12.2.0.20326</vt:lpwstr>
  </property>
</Properties>
</file>