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media/image20.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9"/>
  </p:notesMasterIdLst>
  <p:sldIdLst>
    <p:sldId id="256" r:id="rId5"/>
    <p:sldId id="273" r:id="rId6"/>
    <p:sldId id="261" r:id="rId7"/>
    <p:sldId id="259" r:id="rId8"/>
    <p:sldId id="274" r:id="rId10"/>
    <p:sldId id="276" r:id="rId11"/>
    <p:sldId id="278" r:id="rId12"/>
    <p:sldId id="279" r:id="rId13"/>
    <p:sldId id="280" r:id="rId14"/>
    <p:sldId id="281" r:id="rId15"/>
    <p:sldId id="282" r:id="rId16"/>
    <p:sldId id="271" r:id="rId17"/>
    <p:sldId id="275" r:id="rId18"/>
  </p:sldIdLst>
  <p:sldSz cx="18288000" cy="10287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2E4"/>
    <a:srgbClr val="DF5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showGuides="1">
      <p:cViewPr varScale="1">
        <p:scale>
          <a:sx n="43" d="100"/>
          <a:sy n="43" d="100"/>
        </p:scale>
        <p:origin x="-85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EDB37-A133-4D8A-8588-6441D0A7BDC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D07A8-F523-4D3D-A447-C6D8C160357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D07A8-F523-4D3D-A447-C6D8C1603573}"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endParaRPr lang="en-US"/>
          </a:p>
        </p:txBody>
      </p:sp>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1257300" y="2738438"/>
            <a:ext cx="15773400" cy="6527007"/>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endParaRPr lang="en-US"/>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endParaRPr lang="en-US"/>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endParaRPr lang="en-US"/>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en-US"/>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endParaRPr lang="en-US"/>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en-US"/>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endParaRPr lang="en-US"/>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1"/>
          <p:cNvSpPr/>
          <p:nvPr userDrawn="1"/>
        </p:nvSpPr>
        <p:spPr>
          <a:xfrm>
            <a:off x="347730" y="309092"/>
            <a:ext cx="17618298" cy="973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p:cNvGrpSpPr/>
          <p:nvPr userDrawn="1"/>
        </p:nvGrpSpPr>
        <p:grpSpPr>
          <a:xfrm>
            <a:off x="-277378" y="-467943"/>
            <a:ext cx="18565379" cy="10754943"/>
            <a:chOff x="-184919" y="-311962"/>
            <a:chExt cx="12376919" cy="7169962"/>
          </a:xfrm>
        </p:grpSpPr>
        <p:grpSp>
          <p:nvGrpSpPr>
            <p:cNvPr id="4" name="Group 3"/>
            <p:cNvGrpSpPr/>
            <p:nvPr/>
          </p:nvGrpSpPr>
          <p:grpSpPr>
            <a:xfrm>
              <a:off x="0" y="-311962"/>
              <a:ext cx="12192000" cy="7169962"/>
              <a:chOff x="0" y="-311962"/>
              <a:chExt cx="12192000" cy="7169962"/>
            </a:xfrm>
          </p:grpSpPr>
          <p:pic>
            <p:nvPicPr>
              <p:cNvPr id="6" name="图片 17" descr="图片包含 游戏机, 食物&#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p:cNvSpPr/>
              <p:nvPr/>
            </p:nvSpPr>
            <p:spPr>
              <a:xfrm>
                <a:off x="595086" y="551542"/>
                <a:ext cx="11190514" cy="5863771"/>
              </a:xfrm>
              <a:prstGeom prst="roundRect">
                <a:avLst/>
              </a:prstGeom>
              <a:solidFill>
                <a:schemeClr val="bg1"/>
              </a:solidFill>
              <a:ln w="57150">
                <a:solidFill>
                  <a:srgbClr val="E08FC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图片 52" descr="徽标&#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1962"/>
                <a:ext cx="2007668" cy="2007668"/>
              </a:xfrm>
              <a:prstGeom prst="rect">
                <a:avLst/>
              </a:prstGeom>
            </p:spPr>
          </p:pic>
        </p:gr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62756" b="99911" l="9750" r="32950">
                          <a14:foregroundMark x1="12850" y1="96533" x2="18400" y2="95467"/>
                          <a14:foregroundMark x1="18650" y1="90667" x2="29250" y2="98222"/>
                          <a14:foregroundMark x1="31850" y1="95111" x2="31850" y2="97600"/>
                          <a14:foregroundMark x1="32850" y1="94311" x2="32950" y2="97333"/>
                          <a14:foregroundMark x1="30250" y1="98489" x2="30700" y2="99378"/>
                          <a14:foregroundMark x1="27850" y1="92622" x2="25350" y2="98844"/>
                          <a14:foregroundMark x1="25350" y1="98844" x2="25250" y2="98933"/>
                          <a14:foregroundMark x1="22450" y1="98844" x2="24450" y2="99822"/>
                          <a14:foregroundMark x1="10600" y1="90489" x2="11600" y2="98844"/>
                          <a14:foregroundMark x1="9750" y1="90489" x2="9750" y2="95200"/>
                          <a14:foregroundMark x1="11450" y1="99911" x2="13550" y2="99822"/>
                        </a14:backgroundRemoval>
                      </a14:imgEffect>
                    </a14:imgLayer>
                  </a14:imgProps>
                </a:ext>
              </a:extLst>
            </a:blip>
            <a:srcRect l="8703" t="58836" r="66535"/>
            <a:stretch>
              <a:fillRect/>
            </a:stretch>
          </p:blipFill>
          <p:spPr>
            <a:xfrm>
              <a:off x="-184919" y="2605157"/>
              <a:ext cx="4548026" cy="4252843"/>
            </a:xfrm>
            <a:prstGeom prst="rect">
              <a:avLst/>
            </a:prstGeom>
          </p:spPr>
        </p:pic>
      </p:gr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0"/>
            <a:ext cx="18288000" cy="10287000"/>
            <a:chOff x="0" y="0"/>
            <a:chExt cx="12192000" cy="6858000"/>
          </a:xfrm>
        </p:grpSpPr>
        <p:pic>
          <p:nvPicPr>
            <p:cNvPr id="8" name="图片 7" descr="图片包含 游戏机, 食物&#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游戏机, 食物, 房间&#10;&#10;描述已自动生成"/>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725"/>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10" name="图片 9" descr="房间的摆设布局&#10;&#10;低可信度描述已自动生成"/>
            <p:cNvPicPr>
              <a:picLocks noChangeAspect="1"/>
            </p:cNvPicPr>
            <p:nvPr/>
          </p:nvPicPr>
          <p:blipFill rotWithShape="1">
            <a:blip r:embed="rId6">
              <a:extLst>
                <a:ext uri="{28A0092B-C50C-407E-A947-70E740481C1C}">
                  <a14:useLocalDpi xmlns:a14="http://schemas.microsoft.com/office/drawing/2010/main" val="0"/>
                </a:ext>
              </a:extLst>
            </a:blip>
            <a:srcRect l="5343" t="10453" r="4592" b="9598"/>
            <a:stretch>
              <a:fillRect/>
            </a:stretch>
          </p:blipFill>
          <p:spPr>
            <a:xfrm>
              <a:off x="0" y="0"/>
              <a:ext cx="12177486" cy="6783978"/>
            </a:xfrm>
            <a:custGeom>
              <a:avLst/>
              <a:gdLst>
                <a:gd name="connsiteX0" fmla="*/ 0 w 12177486"/>
                <a:gd name="connsiteY0" fmla="*/ 0 h 6783978"/>
                <a:gd name="connsiteX1" fmla="*/ 12177486 w 12177486"/>
                <a:gd name="connsiteY1" fmla="*/ 0 h 6783978"/>
                <a:gd name="connsiteX2" fmla="*/ 12177486 w 12177486"/>
                <a:gd name="connsiteY2" fmla="*/ 6783978 h 6783978"/>
                <a:gd name="connsiteX3" fmla="*/ 0 w 12177486"/>
                <a:gd name="connsiteY3" fmla="*/ 6783978 h 6783978"/>
              </a:gdLst>
              <a:ahLst/>
              <a:cxnLst>
                <a:cxn ang="0">
                  <a:pos x="connsiteX0" y="connsiteY0"/>
                </a:cxn>
                <a:cxn ang="0">
                  <a:pos x="connsiteX1" y="connsiteY1"/>
                </a:cxn>
                <a:cxn ang="0">
                  <a:pos x="connsiteX2" y="connsiteY2"/>
                </a:cxn>
                <a:cxn ang="0">
                  <a:pos x="connsiteX3" y="connsiteY3"/>
                </a:cxn>
              </a:cxnLst>
              <a:rect l="l" t="t" r="r" b="b"/>
              <a:pathLst>
                <a:path w="12177486" h="6783978">
                  <a:moveTo>
                    <a:pt x="0" y="0"/>
                  </a:moveTo>
                  <a:lnTo>
                    <a:pt x="12177486" y="0"/>
                  </a:lnTo>
                  <a:lnTo>
                    <a:pt x="12177486" y="6783978"/>
                  </a:lnTo>
                  <a:lnTo>
                    <a:pt x="0" y="6783978"/>
                  </a:lnTo>
                  <a:close/>
                </a:path>
              </a:pathLst>
            </a:custGeom>
          </p:spPr>
        </p:pic>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p:push dir="u"/>
  </p:transition>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svg"/><Relationship Id="rId7"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svg"/><Relationship Id="rId11" Type="http://schemas.openxmlformats.org/officeDocument/2006/relationships/slideLayout" Target="../slideLayouts/slideLayout7.xml"/><Relationship Id="rId10" Type="http://schemas.openxmlformats.org/officeDocument/2006/relationships/image" Target="../media/image16.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svg"/><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microsoft.com/office/2007/relationships/hdphoto" Target="../media/image27.wdp"/><Relationship Id="rId4" Type="http://schemas.openxmlformats.org/officeDocument/2006/relationships/image" Target="../media/image26.png"/><Relationship Id="rId3" Type="http://schemas.microsoft.com/office/2007/relationships/hdphoto" Target="../media/image25.wdp"/><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sp>
        <p:nvSpPr>
          <p:cNvPr id="2" name="Freeform 2"/>
          <p:cNvSpPr/>
          <p:nvPr/>
        </p:nvSpPr>
        <p:spPr>
          <a:xfrm rot="-10800000">
            <a:off x="9525783" y="432228"/>
            <a:ext cx="7798035" cy="7528648"/>
          </a:xfrm>
          <a:custGeom>
            <a:avLst/>
            <a:gdLst/>
            <a:ahLst/>
            <a:cxnLst/>
            <a:rect l="l" t="t" r="r" b="b"/>
            <a:pathLst>
              <a:path w="7798035" h="7528648">
                <a:moveTo>
                  <a:pt x="0" y="0"/>
                </a:moveTo>
                <a:lnTo>
                  <a:pt x="7798034" y="0"/>
                </a:lnTo>
                <a:lnTo>
                  <a:pt x="7798034" y="7528648"/>
                </a:lnTo>
                <a:lnTo>
                  <a:pt x="0" y="752864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1338329" y="4196552"/>
            <a:ext cx="5153729" cy="5153729"/>
          </a:xfrm>
          <a:custGeom>
            <a:avLst/>
            <a:gdLst/>
            <a:ahLst/>
            <a:cxnLst/>
            <a:rect l="l" t="t" r="r" b="b"/>
            <a:pathLst>
              <a:path w="5153729" h="5153729">
                <a:moveTo>
                  <a:pt x="0" y="0"/>
                </a:moveTo>
                <a:lnTo>
                  <a:pt x="5153729" y="0"/>
                </a:lnTo>
                <a:lnTo>
                  <a:pt x="5153729" y="5153729"/>
                </a:lnTo>
                <a:lnTo>
                  <a:pt x="0" y="51537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4863200" y="-517144"/>
            <a:ext cx="8561600" cy="11321289"/>
            <a:chOff x="0" y="0"/>
            <a:chExt cx="2254907" cy="2981739"/>
          </a:xfrm>
        </p:grpSpPr>
        <p:sp>
          <p:nvSpPr>
            <p:cNvPr id="5" name="Freeform 5"/>
            <p:cNvSpPr/>
            <p:nvPr/>
          </p:nvSpPr>
          <p:spPr>
            <a:xfrm>
              <a:off x="0" y="0"/>
              <a:ext cx="2254907" cy="2981739"/>
            </a:xfrm>
            <a:custGeom>
              <a:avLst/>
              <a:gdLst/>
              <a:ahLst/>
              <a:cxnLst/>
              <a:rect l="l" t="t" r="r" b="b"/>
              <a:pathLst>
                <a:path w="2254907" h="2981739">
                  <a:moveTo>
                    <a:pt x="0" y="0"/>
                  </a:moveTo>
                  <a:lnTo>
                    <a:pt x="2254907" y="0"/>
                  </a:lnTo>
                  <a:lnTo>
                    <a:pt x="2254907" y="2981739"/>
                  </a:lnTo>
                  <a:lnTo>
                    <a:pt x="0" y="2981739"/>
                  </a:lnTo>
                  <a:close/>
                </a:path>
              </a:pathLst>
            </a:custGeom>
            <a:solidFill>
              <a:srgbClr val="FCE59A"/>
            </a:solidFill>
          </p:spPr>
          <p:txBody>
            <a:bodyPr/>
            <a:lstStyle/>
            <a:p>
              <a:endParaRPr lang="en-US"/>
            </a:p>
          </p:txBody>
        </p:sp>
        <p:sp>
          <p:nvSpPr>
            <p:cNvPr id="6" name="TextBox 6"/>
            <p:cNvSpPr txBox="1"/>
            <p:nvPr/>
          </p:nvSpPr>
          <p:spPr>
            <a:xfrm>
              <a:off x="0" y="-19050"/>
              <a:ext cx="2254907" cy="3000789"/>
            </a:xfrm>
            <a:prstGeom prst="rect">
              <a:avLst/>
            </a:prstGeom>
          </p:spPr>
          <p:txBody>
            <a:bodyPr lIns="50800" tIns="50800" rIns="50800" bIns="50800" rtlCol="0" anchor="ctr"/>
            <a:lstStyle/>
            <a:p>
              <a:pPr algn="ctr">
                <a:lnSpc>
                  <a:spcPts val="2860"/>
                </a:lnSpc>
              </a:pPr>
            </a:p>
          </p:txBody>
        </p:sp>
      </p:grpSp>
      <p:sp>
        <p:nvSpPr>
          <p:cNvPr id="10" name="Freeform 10"/>
          <p:cNvSpPr/>
          <p:nvPr/>
        </p:nvSpPr>
        <p:spPr>
          <a:xfrm>
            <a:off x="777302" y="1028700"/>
            <a:ext cx="3323857" cy="3448879"/>
          </a:xfrm>
          <a:custGeom>
            <a:avLst/>
            <a:gdLst/>
            <a:ahLst/>
            <a:cxnLst/>
            <a:rect l="l" t="t" r="r" b="b"/>
            <a:pathLst>
              <a:path w="3323857" h="3448879">
                <a:moveTo>
                  <a:pt x="0" y="0"/>
                </a:moveTo>
                <a:lnTo>
                  <a:pt x="3323857" y="0"/>
                </a:lnTo>
                <a:lnTo>
                  <a:pt x="3323857" y="3448879"/>
                </a:lnTo>
                <a:lnTo>
                  <a:pt x="0" y="34488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flipH="1">
            <a:off x="13933047" y="7368146"/>
            <a:ext cx="5703985" cy="1982135"/>
          </a:xfrm>
          <a:custGeom>
            <a:avLst/>
            <a:gdLst/>
            <a:ahLst/>
            <a:cxnLst/>
            <a:rect l="l" t="t" r="r" b="b"/>
            <a:pathLst>
              <a:path w="5703985" h="1982135">
                <a:moveTo>
                  <a:pt x="5703986" y="0"/>
                </a:moveTo>
                <a:lnTo>
                  <a:pt x="0" y="0"/>
                </a:lnTo>
                <a:lnTo>
                  <a:pt x="0" y="1982135"/>
                </a:lnTo>
                <a:lnTo>
                  <a:pt x="5703986" y="1982135"/>
                </a:lnTo>
                <a:lnTo>
                  <a:pt x="5703986"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12" name="Picture 11"/>
          <p:cNvPicPr>
            <a:picLocks noChangeAspect="1"/>
          </p:cNvPicPr>
          <p:nvPr/>
        </p:nvPicPr>
        <p:blipFill>
          <a:blip r:embed="rId9"/>
          <a:stretch>
            <a:fillRect/>
          </a:stretch>
        </p:blipFill>
        <p:spPr>
          <a:xfrm>
            <a:off x="5638800" y="0"/>
            <a:ext cx="7084166" cy="2030144"/>
          </a:xfrm>
          <a:prstGeom prst="rect">
            <a:avLst/>
          </a:prstGeom>
        </p:spPr>
      </p:pic>
      <p:pic>
        <p:nvPicPr>
          <p:cNvPr id="15" name="Picture 14"/>
          <p:cNvPicPr>
            <a:picLocks noChangeAspect="1"/>
          </p:cNvPicPr>
          <p:nvPr/>
        </p:nvPicPr>
        <p:blipFill>
          <a:blip r:embed="rId10"/>
          <a:stretch>
            <a:fillRect/>
          </a:stretch>
        </p:blipFill>
        <p:spPr>
          <a:xfrm>
            <a:off x="4343400" y="2476500"/>
            <a:ext cx="9784928" cy="5462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 name="Picture 2"/>
          <p:cNvPicPr>
            <a:picLocks noChangeAspect="1"/>
          </p:cNvPicPr>
          <p:nvPr/>
        </p:nvPicPr>
        <p:blipFill>
          <a:blip r:embed="rId1"/>
          <a:stretch>
            <a:fillRect/>
          </a:stretch>
        </p:blipFill>
        <p:spPr>
          <a:xfrm>
            <a:off x="1981200" y="800100"/>
            <a:ext cx="14071508" cy="84582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8"/>
          <p:cNvGrpSpPr/>
          <p:nvPr/>
        </p:nvGrpSpPr>
        <p:grpSpPr>
          <a:xfrm>
            <a:off x="3429000" y="1028700"/>
            <a:ext cx="9267429" cy="7646452"/>
            <a:chOff x="0" y="0"/>
            <a:chExt cx="4274726" cy="1678385"/>
          </a:xfrm>
        </p:grpSpPr>
        <p:sp>
          <p:nvSpPr>
            <p:cNvPr id="18"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1" name="图片 8" descr="卡通人物&#10;&#10;中度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pic>
        <p:nvPicPr>
          <p:cNvPr id="3" name="Picture 2" descr="A green and red text on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790700"/>
            <a:ext cx="8473751" cy="6822088"/>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2667000" y="190500"/>
            <a:ext cx="13528196" cy="1774090"/>
          </a:xfrm>
          <a:prstGeom prst="rect">
            <a:avLst/>
          </a:prstGeom>
        </p:spPr>
      </p:pic>
      <p:sp>
        <p:nvSpPr>
          <p:cNvPr id="9" name="Rectangle: Rounded Corners 8"/>
          <p:cNvSpPr/>
          <p:nvPr/>
        </p:nvSpPr>
        <p:spPr>
          <a:xfrm>
            <a:off x="1676400" y="1638300"/>
            <a:ext cx="16002000" cy="26670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dirty="0">
                <a:latin typeface="Cambria" panose="02040503050406030204" pitchFamily="18" charset="0"/>
                <a:ea typeface="Cambria" panose="02040503050406030204" pitchFamily="18" charset="0"/>
              </a:rPr>
              <a:t>+ GV mời 2 đội tham gia trò chơi. </a:t>
            </a:r>
            <a:endParaRPr lang="vi-VN"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Mỗi đội 2 người. Trong đó, một người mô tả đặc điểm các bộ phận của mô hình điện mặt trời vừa tìm hiểu, một người đoán và viết lên bảng tên bộ phận đó.</a:t>
            </a:r>
            <a:endParaRPr lang="en-US" sz="4000" dirty="0">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919045" y="2264392"/>
            <a:ext cx="11767626" cy="45211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8"/>
          <p:cNvGrpSpPr/>
          <p:nvPr/>
        </p:nvGrpSpPr>
        <p:grpSpPr>
          <a:xfrm>
            <a:off x="3429000" y="1028700"/>
            <a:ext cx="9267429" cy="7646452"/>
            <a:chOff x="0" y="0"/>
            <a:chExt cx="4274726" cy="1678385"/>
          </a:xfrm>
        </p:grpSpPr>
        <p:sp>
          <p:nvSpPr>
            <p:cNvPr id="18"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1" name="图片 8" descr="卡通人物&#10;&#10;中度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086100"/>
            <a:ext cx="9133806" cy="24384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E5FF"/>
        </a:solidFill>
        <a:effectLst/>
      </p:bgPr>
    </p:bg>
    <p:spTree>
      <p:nvGrpSpPr>
        <p:cNvPr id="1" name=""/>
        <p:cNvGrpSpPr/>
        <p:nvPr/>
      </p:nvGrpSpPr>
      <p:grpSpPr>
        <a:xfrm>
          <a:off x="0" y="0"/>
          <a:ext cx="0" cy="0"/>
          <a:chOff x="0" y="0"/>
          <a:chExt cx="0" cy="0"/>
        </a:xfrm>
      </p:grpSpPr>
      <p:grpSp>
        <p:nvGrpSpPr>
          <p:cNvPr id="2" name="Group 2"/>
          <p:cNvGrpSpPr/>
          <p:nvPr/>
        </p:nvGrpSpPr>
        <p:grpSpPr>
          <a:xfrm>
            <a:off x="-230818" y="-155664"/>
            <a:ext cx="9374818" cy="10623067"/>
            <a:chOff x="0" y="0"/>
            <a:chExt cx="717293" cy="812800"/>
          </a:xfrm>
        </p:grpSpPr>
        <p:sp>
          <p:nvSpPr>
            <p:cNvPr id="3" name="Freeform 3"/>
            <p:cNvSpPr/>
            <p:nvPr/>
          </p:nvSpPr>
          <p:spPr>
            <a:xfrm>
              <a:off x="0" y="0"/>
              <a:ext cx="717293" cy="812800"/>
            </a:xfrm>
            <a:custGeom>
              <a:avLst/>
              <a:gdLst/>
              <a:ahLst/>
              <a:cxnLst/>
              <a:rect l="l" t="t" r="r" b="b"/>
              <a:pathLst>
                <a:path w="717293" h="812800">
                  <a:moveTo>
                    <a:pt x="0" y="0"/>
                  </a:moveTo>
                  <a:lnTo>
                    <a:pt x="717293" y="0"/>
                  </a:lnTo>
                  <a:lnTo>
                    <a:pt x="717293" y="812800"/>
                  </a:lnTo>
                  <a:lnTo>
                    <a:pt x="0" y="812800"/>
                  </a:lnTo>
                  <a:close/>
                </a:path>
              </a:pathLst>
            </a:custGeom>
            <a:solidFill>
              <a:srgbClr val="9DB3F5"/>
            </a:solidFill>
          </p:spPr>
          <p:txBody>
            <a:bodyPr/>
            <a:lstStyle/>
            <a:p>
              <a:endParaRPr lang="en-US"/>
            </a:p>
          </p:txBody>
        </p:sp>
        <p:sp>
          <p:nvSpPr>
            <p:cNvPr id="4" name="TextBox 4"/>
            <p:cNvSpPr txBox="1"/>
            <p:nvPr/>
          </p:nvSpPr>
          <p:spPr>
            <a:xfrm>
              <a:off x="0" y="-19050"/>
              <a:ext cx="717293" cy="831850"/>
            </a:xfrm>
            <a:prstGeom prst="rect">
              <a:avLst/>
            </a:prstGeom>
          </p:spPr>
          <p:txBody>
            <a:bodyPr lIns="50800" tIns="50800" rIns="50800" bIns="50800" rtlCol="0" anchor="ctr"/>
            <a:lstStyle/>
            <a:p>
              <a:pPr algn="ctr">
                <a:lnSpc>
                  <a:spcPts val="2860"/>
                </a:lnSpc>
              </a:pPr>
            </a:p>
          </p:txBody>
        </p:sp>
      </p:grpSp>
      <p:sp>
        <p:nvSpPr>
          <p:cNvPr id="5" name="Freeform 5"/>
          <p:cNvSpPr/>
          <p:nvPr/>
        </p:nvSpPr>
        <p:spPr>
          <a:xfrm>
            <a:off x="7315200" y="2400300"/>
            <a:ext cx="10718251" cy="7249435"/>
          </a:xfrm>
          <a:custGeom>
            <a:avLst/>
            <a:gdLst/>
            <a:ahLst/>
            <a:cxnLst/>
            <a:rect l="l" t="t" r="r" b="b"/>
            <a:pathLst>
              <a:path w="10718251" h="7249435">
                <a:moveTo>
                  <a:pt x="0" y="0"/>
                </a:moveTo>
                <a:lnTo>
                  <a:pt x="10718251" y="0"/>
                </a:lnTo>
                <a:lnTo>
                  <a:pt x="10718251" y="7249435"/>
                </a:lnTo>
                <a:lnTo>
                  <a:pt x="0" y="724943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4" name="TextBox 13"/>
          <p:cNvSpPr txBox="1"/>
          <p:nvPr/>
        </p:nvSpPr>
        <p:spPr>
          <a:xfrm>
            <a:off x="228600" y="2628900"/>
            <a:ext cx="7086600" cy="4524315"/>
          </a:xfrm>
          <a:prstGeom prst="rect">
            <a:avLst/>
          </a:prstGeom>
          <a:noFill/>
        </p:spPr>
        <p:txBody>
          <a:bodyPr wrap="square" rtlCol="0">
            <a:spAutoFit/>
          </a:bodyPr>
          <a:lstStyle/>
          <a:p>
            <a:pPr algn="ctr"/>
            <a:r>
              <a:rPr lang="en-US" sz="9600" b="1" dirty="0" err="1">
                <a:solidFill>
                  <a:schemeClr val="bg1"/>
                </a:solidFill>
              </a:rPr>
              <a:t>Hoạt</a:t>
            </a:r>
            <a:r>
              <a:rPr lang="en-US" sz="9600" b="1" dirty="0">
                <a:solidFill>
                  <a:schemeClr val="bg1"/>
                </a:solidFill>
              </a:rPr>
              <a:t> </a:t>
            </a:r>
            <a:r>
              <a:rPr lang="en-US" sz="9600" b="1" dirty="0" err="1">
                <a:solidFill>
                  <a:schemeClr val="bg1"/>
                </a:solidFill>
              </a:rPr>
              <a:t>động</a:t>
            </a:r>
            <a:r>
              <a:rPr lang="en-US" sz="9600" b="1" dirty="0">
                <a:solidFill>
                  <a:schemeClr val="bg1"/>
                </a:solidFill>
              </a:rPr>
              <a:t> 1: </a:t>
            </a:r>
            <a:r>
              <a:rPr lang="en-US" sz="9600" b="1" dirty="0" err="1">
                <a:solidFill>
                  <a:schemeClr val="bg1"/>
                </a:solidFill>
              </a:rPr>
              <a:t>Tìm</a:t>
            </a:r>
            <a:r>
              <a:rPr lang="en-US" sz="9600" b="1" dirty="0">
                <a:solidFill>
                  <a:schemeClr val="bg1"/>
                </a:solidFill>
              </a:rPr>
              <a:t> </a:t>
            </a:r>
            <a:r>
              <a:rPr lang="en-US" sz="9600" b="1" dirty="0" err="1">
                <a:solidFill>
                  <a:schemeClr val="bg1"/>
                </a:solidFill>
              </a:rPr>
              <a:t>hiểu</a:t>
            </a:r>
            <a:r>
              <a:rPr lang="en-US" sz="9600" b="1" dirty="0">
                <a:solidFill>
                  <a:schemeClr val="bg1"/>
                </a:solidFill>
              </a:rPr>
              <a:t> </a:t>
            </a:r>
            <a:r>
              <a:rPr lang="en-US" sz="9600" b="1" dirty="0" err="1">
                <a:solidFill>
                  <a:schemeClr val="bg1"/>
                </a:solidFill>
              </a:rPr>
              <a:t>sản</a:t>
            </a:r>
            <a:r>
              <a:rPr lang="en-US" sz="9600" b="1" dirty="0">
                <a:solidFill>
                  <a:schemeClr val="bg1"/>
                </a:solidFill>
              </a:rPr>
              <a:t> </a:t>
            </a:r>
            <a:r>
              <a:rPr lang="en-US" sz="9600" b="1" dirty="0" err="1">
                <a:solidFill>
                  <a:schemeClr val="bg1"/>
                </a:solidFill>
              </a:rPr>
              <a:t>phẩm</a:t>
            </a:r>
            <a:r>
              <a:rPr lang="en-US" sz="9600" b="1" dirty="0">
                <a:solidFill>
                  <a:schemeClr val="bg1"/>
                </a:solidFill>
              </a:rPr>
              <a:t> </a:t>
            </a:r>
            <a:r>
              <a:rPr lang="en-US" sz="9600" b="1" dirty="0" err="1">
                <a:solidFill>
                  <a:schemeClr val="bg1"/>
                </a:solidFill>
              </a:rPr>
              <a:t>mẫu</a:t>
            </a:r>
            <a:endParaRPr lang="en-US" sz="9600" b="1" dirty="0">
              <a:solidFill>
                <a:schemeClr val="bg1"/>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3"/>
          <p:cNvGrpSpPr/>
          <p:nvPr/>
        </p:nvGrpSpPr>
        <p:grpSpPr>
          <a:xfrm>
            <a:off x="1205986" y="532280"/>
            <a:ext cx="16320013" cy="2401420"/>
            <a:chOff x="-355207" y="-162001"/>
            <a:chExt cx="3373308" cy="974801"/>
          </a:xfrm>
        </p:grpSpPr>
        <p:sp>
          <p:nvSpPr>
            <p:cNvPr id="18" name="Freeform 4"/>
            <p:cNvSpPr/>
            <p:nvPr/>
          </p:nvSpPr>
          <p:spPr>
            <a:xfrm>
              <a:off x="-355207" y="-162001"/>
              <a:ext cx="3335372" cy="812800"/>
            </a:xfrm>
            <a:custGeom>
              <a:avLst/>
              <a:gdLst/>
              <a:ahLst/>
              <a:cxnLst/>
              <a:rect l="l" t="t" r="r" b="b"/>
              <a:pathLst>
                <a:path w="3018101" h="812800">
                  <a:moveTo>
                    <a:pt x="34456" y="0"/>
                  </a:moveTo>
                  <a:lnTo>
                    <a:pt x="2983646" y="0"/>
                  </a:lnTo>
                  <a:cubicBezTo>
                    <a:pt x="2992784" y="0"/>
                    <a:pt x="3001548" y="3630"/>
                    <a:pt x="3008009" y="10092"/>
                  </a:cubicBezTo>
                  <a:cubicBezTo>
                    <a:pt x="3014471" y="16553"/>
                    <a:pt x="3018101" y="25317"/>
                    <a:pt x="3018101" y="34456"/>
                  </a:cubicBezTo>
                  <a:lnTo>
                    <a:pt x="3018101" y="778344"/>
                  </a:lnTo>
                  <a:cubicBezTo>
                    <a:pt x="3018101" y="787483"/>
                    <a:pt x="3014471" y="796247"/>
                    <a:pt x="3008009" y="802708"/>
                  </a:cubicBezTo>
                  <a:cubicBezTo>
                    <a:pt x="3001548" y="809170"/>
                    <a:pt x="2992784" y="812800"/>
                    <a:pt x="2983646" y="812800"/>
                  </a:cubicBezTo>
                  <a:lnTo>
                    <a:pt x="34456" y="812800"/>
                  </a:lnTo>
                  <a:cubicBezTo>
                    <a:pt x="25317" y="812800"/>
                    <a:pt x="16553" y="809170"/>
                    <a:pt x="10092" y="802708"/>
                  </a:cubicBezTo>
                  <a:cubicBezTo>
                    <a:pt x="3630" y="796247"/>
                    <a:pt x="0" y="787483"/>
                    <a:pt x="0" y="778344"/>
                  </a:cubicBezTo>
                  <a:lnTo>
                    <a:pt x="0" y="34456"/>
                  </a:lnTo>
                  <a:cubicBezTo>
                    <a:pt x="0" y="25317"/>
                    <a:pt x="3630" y="16553"/>
                    <a:pt x="10092" y="10092"/>
                  </a:cubicBezTo>
                  <a:cubicBezTo>
                    <a:pt x="16553" y="3630"/>
                    <a:pt x="25317" y="0"/>
                    <a:pt x="34456" y="0"/>
                  </a:cubicBezTo>
                  <a:close/>
                </a:path>
              </a:pathLst>
            </a:custGeom>
            <a:solidFill>
              <a:srgbClr val="FC818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Quan sát Hình 1, đọc thông tin và sắp xếp các từ thích hợp dưới đây vào chỗ trống trong đoạn văn sau để mô tả cách tạo ra điện từ ánh sáng mặt trời</a:t>
              </a:r>
              <a:endParaRPr kumimoji="0" lang="en-SG"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5"/>
            <p:cNvSpPr txBox="1"/>
            <p:nvPr/>
          </p:nvSpPr>
          <p:spPr>
            <a:xfrm>
              <a:off x="0" y="-47625"/>
              <a:ext cx="3018101" cy="860425"/>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1" name="Picture 20"/>
          <p:cNvPicPr>
            <a:picLocks noChangeAspect="1"/>
          </p:cNvPicPr>
          <p:nvPr/>
        </p:nvPicPr>
        <p:blipFill>
          <a:blip r:embed="rId1"/>
          <a:stretch>
            <a:fillRect/>
          </a:stretch>
        </p:blipFill>
        <p:spPr>
          <a:xfrm>
            <a:off x="381000" y="2933700"/>
            <a:ext cx="6004560" cy="5791200"/>
          </a:xfrm>
          <a:prstGeom prst="rect">
            <a:avLst/>
          </a:prstGeom>
        </p:spPr>
      </p:pic>
      <p:sp>
        <p:nvSpPr>
          <p:cNvPr id="22" name="Rectangle 21"/>
          <p:cNvSpPr/>
          <p:nvPr/>
        </p:nvSpPr>
        <p:spPr>
          <a:xfrm>
            <a:off x="6781800" y="2933700"/>
            <a:ext cx="10668000" cy="3810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dirty="0">
                <a:solidFill>
                  <a:srgbClr val="002060"/>
                </a:solidFill>
              </a:rPr>
              <a:t>Cách tạo ra điện từ ánh sáng mặt trời:</a:t>
            </a:r>
            <a:r>
              <a:rPr lang="en-US" sz="4800" dirty="0">
                <a:solidFill>
                  <a:srgbClr val="002060"/>
                </a:solidFill>
              </a:rPr>
              <a:t> </a:t>
            </a:r>
            <a:r>
              <a:rPr lang="vi-VN" sz="4800" dirty="0">
                <a:solidFill>
                  <a:srgbClr val="002060"/>
                </a:solidFill>
              </a:rPr>
              <a:t>Pin mặt trời hấp thụ </a:t>
            </a:r>
            <a:r>
              <a:rPr lang="en-US" sz="4800" dirty="0">
                <a:solidFill>
                  <a:srgbClr val="002060"/>
                </a:solidFill>
              </a:rPr>
              <a:t>  </a:t>
            </a:r>
            <a:r>
              <a:rPr lang="vi-VN" sz="4800" dirty="0">
                <a:solidFill>
                  <a:srgbClr val="002060"/>
                </a:solidFill>
              </a:rPr>
              <a:t>…(1)… </a:t>
            </a:r>
            <a:r>
              <a:rPr lang="en-US" sz="4800" dirty="0">
                <a:solidFill>
                  <a:srgbClr val="002060"/>
                </a:solidFill>
              </a:rPr>
              <a:t> </a:t>
            </a:r>
            <a:r>
              <a:rPr lang="vi-VN" sz="4800" dirty="0">
                <a:solidFill>
                  <a:srgbClr val="002060"/>
                </a:solidFill>
              </a:rPr>
              <a:t>mặt trời và chuyển đổi </a:t>
            </a:r>
            <a:r>
              <a:rPr lang="en-US" sz="4800" dirty="0">
                <a:solidFill>
                  <a:srgbClr val="002060"/>
                </a:solidFill>
              </a:rPr>
              <a:t>...</a:t>
            </a:r>
            <a:r>
              <a:rPr lang="vi-VN" sz="4800" dirty="0">
                <a:solidFill>
                  <a:srgbClr val="002060"/>
                </a:solidFill>
              </a:rPr>
              <a:t>.(2)</a:t>
            </a:r>
            <a:r>
              <a:rPr lang="en-US" sz="4800" dirty="0">
                <a:solidFill>
                  <a:srgbClr val="002060"/>
                </a:solidFill>
              </a:rPr>
              <a:t>... </a:t>
            </a:r>
            <a:r>
              <a:rPr lang="vi-VN" sz="4800" dirty="0">
                <a:solidFill>
                  <a:srgbClr val="002060"/>
                </a:solidFill>
              </a:rPr>
              <a:t>thành năng lượng ...(3)….</a:t>
            </a:r>
            <a:endParaRPr lang="vi-VN" sz="4800" dirty="0">
              <a:solidFill>
                <a:srgbClr val="002060"/>
              </a:solidFill>
            </a:endParaRPr>
          </a:p>
        </p:txBody>
      </p:sp>
      <p:sp>
        <p:nvSpPr>
          <p:cNvPr id="23" name="Rectangle: Rounded Corners 22"/>
          <p:cNvSpPr/>
          <p:nvPr/>
        </p:nvSpPr>
        <p:spPr>
          <a:xfrm>
            <a:off x="7315200" y="7429500"/>
            <a:ext cx="2667000" cy="685800"/>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năng</a:t>
            </a:r>
            <a:r>
              <a:rPr lang="en-US" sz="3600" dirty="0">
                <a:solidFill>
                  <a:srgbClr val="002060"/>
                </a:solidFill>
              </a:rPr>
              <a:t> </a:t>
            </a:r>
            <a:r>
              <a:rPr lang="en-US" sz="3600" dirty="0" err="1">
                <a:solidFill>
                  <a:srgbClr val="002060"/>
                </a:solidFill>
              </a:rPr>
              <a:t>lượng</a:t>
            </a:r>
            <a:endParaRPr lang="en-US" sz="3600" dirty="0">
              <a:solidFill>
                <a:srgbClr val="002060"/>
              </a:solidFill>
            </a:endParaRPr>
          </a:p>
        </p:txBody>
      </p:sp>
      <p:sp>
        <p:nvSpPr>
          <p:cNvPr id="24" name="Rectangle: Rounded Corners 23"/>
          <p:cNvSpPr/>
          <p:nvPr/>
        </p:nvSpPr>
        <p:spPr>
          <a:xfrm>
            <a:off x="11430000" y="7429500"/>
            <a:ext cx="1371600" cy="8382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điện</a:t>
            </a:r>
            <a:endParaRPr lang="en-US" sz="4400" dirty="0">
              <a:solidFill>
                <a:srgbClr val="002060"/>
              </a:solidFill>
            </a:endParaRPr>
          </a:p>
        </p:txBody>
      </p:sp>
      <p:sp>
        <p:nvSpPr>
          <p:cNvPr id="25" name="Rectangle: Rounded Corners 24"/>
          <p:cNvSpPr/>
          <p:nvPr/>
        </p:nvSpPr>
        <p:spPr>
          <a:xfrm>
            <a:off x="13792200" y="7429500"/>
            <a:ext cx="2286000" cy="762000"/>
          </a:xfrm>
          <a:prstGeom prst="roundRect">
            <a:avLst/>
          </a:prstGeom>
          <a:solidFill>
            <a:srgbClr val="F0B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ánh</a:t>
            </a:r>
            <a:r>
              <a:rPr lang="en-US" sz="4400" dirty="0">
                <a:solidFill>
                  <a:srgbClr val="002060"/>
                </a:solidFill>
              </a:rPr>
              <a:t> </a:t>
            </a:r>
            <a:r>
              <a:rPr lang="en-US" sz="4400" dirty="0" err="1">
                <a:solidFill>
                  <a:srgbClr val="002060"/>
                </a:solidFill>
              </a:rPr>
              <a:t>sáng</a:t>
            </a:r>
            <a:endParaRPr lang="en-US" sz="4400" dirty="0">
              <a:solidFill>
                <a:srgbClr val="00206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3.33333E-6 7.40741E-7 L -0.125 -0.24445 " pathEditMode="relative" rAng="0" ptsTypes="AA">
                                      <p:cBhvr>
                                        <p:cTn id="38" dur="2000" fill="hold"/>
                                        <p:tgtEl>
                                          <p:spTgt spid="25"/>
                                        </p:tgtEl>
                                        <p:attrNameLst>
                                          <p:attrName>ppt_x</p:attrName>
                                          <p:attrName>ppt_y</p:attrName>
                                        </p:attrNameLst>
                                      </p:cBhvr>
                                      <p:rCtr x="-6250" y="-12222"/>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3.33333E-6 4.44444E-6 L 0.27708 -0.32223 " pathEditMode="relative" rAng="0" ptsTypes="AA">
                                      <p:cBhvr>
                                        <p:cTn id="42" dur="2000" fill="hold"/>
                                        <p:tgtEl>
                                          <p:spTgt spid="23"/>
                                        </p:tgtEl>
                                        <p:attrNameLst>
                                          <p:attrName>ppt_x</p:attrName>
                                          <p:attrName>ppt_y</p:attrName>
                                        </p:attrNameLst>
                                      </p:cBhvr>
                                      <p:rCtr x="13854" y="-16111"/>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1.11022E-16 -2.96296E-6 L -0.15 -0.17407 " pathEditMode="relative" rAng="0" ptsTypes="AA">
                                      <p:cBhvr>
                                        <p:cTn id="46" dur="2000" fill="hold"/>
                                        <p:tgtEl>
                                          <p:spTgt spid="24"/>
                                        </p:tgtEl>
                                        <p:attrNameLst>
                                          <p:attrName>ppt_x</p:attrName>
                                          <p:attrName>ppt_y</p:attrName>
                                        </p:attrNameLst>
                                      </p:cBhvr>
                                      <p:rCtr x="-7500"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 name="Picture 1"/>
          <p:cNvPicPr>
            <a:picLocks noChangeAspect="1"/>
          </p:cNvPicPr>
          <p:nvPr/>
        </p:nvPicPr>
        <p:blipFill>
          <a:blip r:embed="rId1"/>
          <a:stretch>
            <a:fillRect/>
          </a:stretch>
        </p:blipFill>
        <p:spPr>
          <a:xfrm>
            <a:off x="685800" y="1257300"/>
            <a:ext cx="8137759" cy="7848600"/>
          </a:xfrm>
          <a:prstGeom prst="rect">
            <a:avLst/>
          </a:prstGeom>
        </p:spPr>
      </p:pic>
      <p:sp>
        <p:nvSpPr>
          <p:cNvPr id="3" name="Speech Bubble: Rectangle with Corners Rounded 2"/>
          <p:cNvSpPr/>
          <p:nvPr/>
        </p:nvSpPr>
        <p:spPr>
          <a:xfrm>
            <a:off x="9829800" y="876300"/>
            <a:ext cx="7696200" cy="3048000"/>
          </a:xfrm>
          <a:prstGeom prst="wedgeRoundRectCallout">
            <a:avLst>
              <a:gd name="adj1" fmla="val -63438"/>
              <a:gd name="adj2" fmla="val 8393"/>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t>Quan </a:t>
            </a:r>
            <a:r>
              <a:rPr lang="en-US" sz="4400" b="1" dirty="0" err="1"/>
              <a:t>sát</a:t>
            </a:r>
            <a:r>
              <a:rPr lang="en-US" sz="4400" b="1" dirty="0"/>
              <a:t> </a:t>
            </a:r>
            <a:r>
              <a:rPr lang="en-US" sz="4400" b="1" dirty="0" err="1"/>
              <a:t>mô</a:t>
            </a:r>
            <a:r>
              <a:rPr lang="en-US" sz="4400" b="1" dirty="0"/>
              <a:t> </a:t>
            </a:r>
            <a:r>
              <a:rPr lang="en-US" sz="4400" b="1" dirty="0" err="1"/>
              <a:t>hình</a:t>
            </a:r>
            <a:r>
              <a:rPr lang="en-US" sz="4400" b="1" dirty="0"/>
              <a:t> </a:t>
            </a:r>
            <a:r>
              <a:rPr lang="en-US" sz="4400" b="1" dirty="0" err="1"/>
              <a:t>vừa</a:t>
            </a:r>
            <a:r>
              <a:rPr lang="en-US" sz="4400" b="1" dirty="0"/>
              <a:t> </a:t>
            </a:r>
            <a:r>
              <a:rPr lang="en-US" sz="4400" b="1" dirty="0" err="1"/>
              <a:t>tháo</a:t>
            </a:r>
            <a:r>
              <a:rPr lang="en-US" sz="4400" b="1" dirty="0"/>
              <a:t>, </a:t>
            </a:r>
            <a:r>
              <a:rPr lang="en-US" sz="4400" b="1" dirty="0" err="1"/>
              <a:t>gỡ</a:t>
            </a:r>
            <a:r>
              <a:rPr lang="en-US" sz="4400" b="1" dirty="0"/>
              <a:t> </a:t>
            </a:r>
            <a:r>
              <a:rPr lang="en-US" sz="4400" b="1" dirty="0" err="1"/>
              <a:t>và</a:t>
            </a:r>
            <a:r>
              <a:rPr lang="en-US" sz="4400" b="1" dirty="0"/>
              <a:t> </a:t>
            </a:r>
            <a:r>
              <a:rPr lang="en-US" sz="4400" b="1" dirty="0" err="1"/>
              <a:t>tìm</a:t>
            </a:r>
            <a:r>
              <a:rPr lang="en-US" sz="4400" b="1" dirty="0"/>
              <a:t> </a:t>
            </a:r>
            <a:r>
              <a:rPr lang="en-US" sz="4400" b="1" dirty="0" err="1"/>
              <a:t>hiểu</a:t>
            </a:r>
            <a:r>
              <a:rPr lang="en-US" sz="4400" b="1" dirty="0"/>
              <a:t> </a:t>
            </a:r>
            <a:r>
              <a:rPr lang="en-US" sz="4400" b="1" dirty="0" err="1"/>
              <a:t>thêm</a:t>
            </a:r>
            <a:r>
              <a:rPr lang="en-US" sz="4400" b="1" dirty="0"/>
              <a:t> SGK, </a:t>
            </a:r>
            <a:r>
              <a:rPr lang="en-US" sz="4400" b="1" dirty="0" err="1"/>
              <a:t>cho</a:t>
            </a:r>
            <a:r>
              <a:rPr lang="en-US" sz="4400" b="1" dirty="0"/>
              <a:t> </a:t>
            </a:r>
            <a:r>
              <a:rPr lang="en-US" sz="4400" b="1" dirty="0" err="1"/>
              <a:t>biết</a:t>
            </a:r>
            <a:r>
              <a:rPr lang="en-US" sz="4400" b="1" dirty="0"/>
              <a:t> </a:t>
            </a:r>
            <a:r>
              <a:rPr lang="en-US" sz="4400" b="1" dirty="0" err="1"/>
              <a:t>mô</a:t>
            </a:r>
            <a:r>
              <a:rPr lang="en-US" sz="4400" b="1" dirty="0"/>
              <a:t> </a:t>
            </a:r>
            <a:r>
              <a:rPr lang="en-US" sz="4400" b="1" dirty="0" err="1"/>
              <a:t>hình</a:t>
            </a:r>
            <a:r>
              <a:rPr lang="en-US" sz="4400" b="1" dirty="0"/>
              <a:t> </a:t>
            </a:r>
            <a:r>
              <a:rPr lang="en-US" sz="4400" b="1" dirty="0" err="1"/>
              <a:t>gồm</a:t>
            </a:r>
            <a:r>
              <a:rPr lang="en-US" sz="4400" b="1" dirty="0"/>
              <a:t> </a:t>
            </a:r>
            <a:r>
              <a:rPr lang="en-US" sz="4400" b="1" dirty="0" err="1"/>
              <a:t>những</a:t>
            </a:r>
            <a:r>
              <a:rPr lang="en-US" sz="4400" b="1" dirty="0"/>
              <a:t> </a:t>
            </a:r>
            <a:r>
              <a:rPr lang="en-US" sz="4400" b="1" dirty="0" err="1"/>
              <a:t>bộ</a:t>
            </a:r>
            <a:r>
              <a:rPr lang="en-US" sz="4400" b="1" dirty="0"/>
              <a:t> </a:t>
            </a:r>
            <a:r>
              <a:rPr lang="en-US" sz="4400" b="1" dirty="0" err="1"/>
              <a:t>phận</a:t>
            </a:r>
            <a:r>
              <a:rPr lang="en-US" sz="4400" b="1" dirty="0"/>
              <a:t> </a:t>
            </a:r>
            <a:r>
              <a:rPr lang="en-US" sz="4400" b="1" dirty="0" err="1"/>
              <a:t>chính</a:t>
            </a:r>
            <a:r>
              <a:rPr lang="en-US" sz="4400" b="1" dirty="0"/>
              <a:t> </a:t>
            </a:r>
            <a:r>
              <a:rPr lang="en-US" sz="4400" b="1" dirty="0" err="1"/>
              <a:t>nào</a:t>
            </a:r>
            <a:r>
              <a:rPr lang="en-US" sz="4400" b="1" dirty="0"/>
              <a:t>?</a:t>
            </a:r>
            <a:endParaRPr lang="en-US" sz="4400" b="1" dirty="0"/>
          </a:p>
        </p:txBody>
      </p:sp>
      <p:sp>
        <p:nvSpPr>
          <p:cNvPr id="4" name="TextBox 3"/>
          <p:cNvSpPr txBox="1"/>
          <p:nvPr/>
        </p:nvSpPr>
        <p:spPr>
          <a:xfrm>
            <a:off x="9144000" y="4610100"/>
            <a:ext cx="8534400" cy="4247317"/>
          </a:xfrm>
          <a:prstGeom prst="rect">
            <a:avLst/>
          </a:prstGeom>
          <a:noFill/>
        </p:spPr>
        <p:txBody>
          <a:bodyPr wrap="square" rtlCol="0">
            <a:spAutoFit/>
          </a:bodyPr>
          <a:lstStyle/>
          <a:p>
            <a:pPr algn="just"/>
            <a:r>
              <a:rPr lang="vi-VN" sz="5400" b="0" i="0" dirty="0">
                <a:solidFill>
                  <a:srgbClr val="FF0000"/>
                </a:solidFill>
                <a:effectLst/>
                <a:latin typeface="Cambria" panose="02040503050406030204" pitchFamily="18" charset="0"/>
                <a:ea typeface="Cambria" panose="02040503050406030204" pitchFamily="18" charset="0"/>
              </a:rPr>
              <a:t>1. Mặt trời cung cấp năng lượng cho tấm pin.</a:t>
            </a:r>
            <a:endParaRPr lang="vi-VN" sz="5400" b="0" i="0" dirty="0">
              <a:solidFill>
                <a:srgbClr val="FF0000"/>
              </a:solidFill>
              <a:effectLst/>
              <a:latin typeface="Cambria" panose="02040503050406030204" pitchFamily="18" charset="0"/>
              <a:ea typeface="Cambria" panose="02040503050406030204" pitchFamily="18" charset="0"/>
            </a:endParaRPr>
          </a:p>
          <a:p>
            <a:pPr algn="just"/>
            <a:r>
              <a:rPr lang="vi-VN" sz="5400" b="0" i="0" dirty="0">
                <a:solidFill>
                  <a:srgbClr val="FF0000"/>
                </a:solidFill>
                <a:effectLst/>
                <a:latin typeface="Cambria" panose="02040503050406030204" pitchFamily="18" charset="0"/>
                <a:ea typeface="Cambria" panose="02040503050406030204" pitchFamily="18" charset="0"/>
              </a:rPr>
              <a:t>2. Tấm pin thu năng lượng mặt trời và tạo ra điện.</a:t>
            </a:r>
            <a:endParaRPr lang="vi-VN" sz="5400" b="0" i="0" dirty="0">
              <a:solidFill>
                <a:srgbClr val="FF0000"/>
              </a:solidFill>
              <a:effectLst/>
              <a:latin typeface="Cambria" panose="02040503050406030204" pitchFamily="18" charset="0"/>
              <a:ea typeface="Cambria" panose="02040503050406030204" pitchFamily="18" charset="0"/>
            </a:endParaRPr>
          </a:p>
          <a:p>
            <a:pPr algn="just"/>
            <a:r>
              <a:rPr lang="vi-VN" sz="5400" b="0" i="0" dirty="0">
                <a:solidFill>
                  <a:srgbClr val="FF0000"/>
                </a:solidFill>
                <a:effectLst/>
                <a:latin typeface="Cambria" panose="02040503050406030204" pitchFamily="18" charset="0"/>
                <a:ea typeface="Cambria" panose="02040503050406030204" pitchFamily="18" charset="0"/>
              </a:rPr>
              <a:t>3. Điện thắp sáng bóng đèn.</a:t>
            </a:r>
            <a:endParaRPr lang="vi-VN" sz="5400" b="0" i="0"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8"/>
          <p:cNvGrpSpPr/>
          <p:nvPr/>
        </p:nvGrpSpPr>
        <p:grpSpPr>
          <a:xfrm>
            <a:off x="3429000" y="1028700"/>
            <a:ext cx="9267429" cy="7646452"/>
            <a:chOff x="0" y="0"/>
            <a:chExt cx="4274726" cy="1678385"/>
          </a:xfrm>
        </p:grpSpPr>
        <p:sp>
          <p:nvSpPr>
            <p:cNvPr id="18"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1" name="图片 8" descr="卡通人物&#10;&#10;中度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pic>
        <p:nvPicPr>
          <p:cNvPr id="4" name="Picture 3" descr="A logo with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400300"/>
            <a:ext cx="9794842" cy="7568741"/>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66389"/>
          <a:stretch>
            <a:fillRect/>
          </a:stretch>
        </p:blipFill>
        <p:spPr>
          <a:xfrm flipH="1">
            <a:off x="304800" y="3771900"/>
            <a:ext cx="2590800" cy="6763245"/>
          </a:xfrm>
          <a:prstGeom prst="rect">
            <a:avLst/>
          </a:prstGeom>
        </p:spPr>
      </p:pic>
      <p:sp>
        <p:nvSpPr>
          <p:cNvPr id="3" name="TextBox 13"/>
          <p:cNvSpPr txBox="1"/>
          <p:nvPr/>
        </p:nvSpPr>
        <p:spPr>
          <a:xfrm>
            <a:off x="2819400" y="1104900"/>
            <a:ext cx="14935200" cy="5059918"/>
          </a:xfrm>
          <a:prstGeom prst="cloudCallout">
            <a:avLst>
              <a:gd name="adj1" fmla="val -53040"/>
              <a:gd name="adj2" fmla="val 29843"/>
            </a:avLst>
          </a:prstGeom>
          <a:solidFill>
            <a:schemeClr val="bg1"/>
          </a:solidFill>
          <a:ln>
            <a:solidFill>
              <a:schemeClr val="tx1"/>
            </a:solidFill>
          </a:ln>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Hãy</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cho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biết</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sự</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khác</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nhau</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giữa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cách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tạo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ra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điện</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từ</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ánh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sáng</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mặt</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trời</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với</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cách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tạo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ra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điện</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từ</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gió</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a:t>
            </a:r>
            <a:endPar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66389"/>
          <a:stretch>
            <a:fillRect/>
          </a:stretch>
        </p:blipFill>
        <p:spPr>
          <a:xfrm flipH="1">
            <a:off x="304800" y="3771900"/>
            <a:ext cx="2590800" cy="6763245"/>
          </a:xfrm>
          <a:prstGeom prst="rect">
            <a:avLst/>
          </a:prstGeom>
        </p:spPr>
      </p:pic>
      <p:pic>
        <p:nvPicPr>
          <p:cNvPr id="1026" name="Picture 2" descr="Hơn 18.501.800 Mặt Trời ảnh, hình chụp &amp; hình ảnh trả phí ..."/>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24200" y="190500"/>
            <a:ext cx="405765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Gió Thổi Bằng Tay Yếu Tố Hoạt Hình PNG , Cơn Lốc ..."/>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6500" r="90000">
                        <a14:foregroundMark x1="59500" y1="55500" x2="75500" y2="68333"/>
                        <a14:foregroundMark x1="75500" y1="68333" x2="67000" y2="73667"/>
                        <a14:foregroundMark x1="63000" y1="55083" x2="88667" y2="73000"/>
                        <a14:foregroundMark x1="88667" y1="73000" x2="87750" y2="63500"/>
                        <a14:foregroundMark x1="6500" y1="47583" x2="10917" y2="50250"/>
                        <a14:foregroundMark x1="8250" y1="45333" x2="8667" y2="49750"/>
                        <a14:foregroundMark x1="61250" y1="68750" x2="61250" y2="74083"/>
                        <a14:foregroundMark x1="71417" y1="51083" x2="74083" y2="48417"/>
                        <a14:foregroundMark x1="81167" y1="78083" x2="86417" y2="81583"/>
                      </a14:backgroundRemoval>
                    </a14:imgEffect>
                  </a14:imgLayer>
                </a14:imgProps>
              </a:ext>
              <a:ext uri="{28A0092B-C50C-407E-A947-70E740481C1C}">
                <a14:useLocalDpi xmlns:a14="http://schemas.microsoft.com/office/drawing/2010/main" val="0"/>
              </a:ext>
            </a:extLst>
          </a:blip>
          <a:srcRect/>
          <a:stretch>
            <a:fillRect/>
          </a:stretch>
        </p:blipFill>
        <p:spPr bwMode="auto">
          <a:xfrm>
            <a:off x="11887200" y="266700"/>
            <a:ext cx="3695700"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00" y="4076700"/>
            <a:ext cx="11887200" cy="4524315"/>
          </a:xfrm>
          <a:prstGeom prst="rect">
            <a:avLst/>
          </a:prstGeom>
          <a:noFill/>
        </p:spPr>
        <p:txBody>
          <a:bodyPr wrap="square" rtlCol="0">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Cách tạo ra điện từ ánh sáng mặt trời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sử dụng tấm pin mặt trời để chuyển đổi năng lượng ánh sáng thành điện năng</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ách tạo ra điện từ gió</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sử dụng máy phát điện gió để chuyển đổi năng lượng gió thành điện năng.</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 name="Picture 4"/>
          <p:cNvPicPr>
            <a:picLocks noChangeAspect="1"/>
          </p:cNvPicPr>
          <p:nvPr/>
        </p:nvPicPr>
        <p:blipFill>
          <a:blip r:embed="rId1"/>
          <a:stretch>
            <a:fillRect/>
          </a:stretch>
        </p:blipFill>
        <p:spPr>
          <a:xfrm>
            <a:off x="685800" y="2857500"/>
            <a:ext cx="17037646" cy="2514600"/>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RESOURCE_PATHS_HASH_PRESENTER" val="1531b460244a406e70d023fc69c23c12f3a1ed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1049</Words>
  <Application>WPS Slides</Application>
  <PresentationFormat>Custom</PresentationFormat>
  <Paragraphs>26</Paragraphs>
  <Slides>13</Slides>
  <Notes>6</Notes>
  <HiddenSlides>0</HiddenSlides>
  <MMClips>2</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13</vt:i4>
      </vt:variant>
    </vt:vector>
  </HeadingPairs>
  <TitlesOfParts>
    <vt:vector size="27" baseType="lpstr">
      <vt:lpstr>Arial</vt:lpstr>
      <vt:lpstr>SimSun</vt:lpstr>
      <vt:lpstr>Wingdings</vt:lpstr>
      <vt:lpstr>Calibri</vt:lpstr>
      <vt:lpstr>Tahoma</vt:lpstr>
      <vt:lpstr>Cambria</vt:lpstr>
      <vt:lpstr>Open Sans Bold</vt:lpstr>
      <vt:lpstr>Times New Roman</vt:lpstr>
      <vt:lpstr>Microsoft YaHei</vt:lpstr>
      <vt:lpstr>Arial Unicode MS</vt:lpstr>
      <vt:lpstr>Calibri</vt:lpstr>
      <vt:lpstr>Office Theme</vt:lpstr>
      <vt:lpstr>1_Office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Bích Đào Cao Thị</cp:lastModifiedBy>
  <cp:revision>24</cp:revision>
  <dcterms:created xsi:type="dcterms:W3CDTF">2006-08-16T00:00:00Z</dcterms:created>
  <dcterms:modified xsi:type="dcterms:W3CDTF">2025-04-21T05:36:33Z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1038BD73663641598D8F2B90B55EFFB9_12</vt:lpwstr>
  </property>
  <property fmtid="{D5CDD505-2E9C-101B-9397-08002B2CF9AE}" pid="3" name="KSOProductBuildVer">
    <vt:lpwstr>1033-12.2.0.20795</vt:lpwstr>
  </property>
</Properties>
</file>