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6.xml" ContentType="application/vnd.openxmlformats-officedocument.theme+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37" r:id="rId2"/>
    <p:sldMasterId id="2147483749" r:id="rId3"/>
    <p:sldMasterId id="2147483785" r:id="rId4"/>
    <p:sldMasterId id="2147483797" r:id="rId5"/>
  </p:sldMasterIdLst>
  <p:notesMasterIdLst>
    <p:notesMasterId r:id="rId23"/>
  </p:notesMasterIdLst>
  <p:sldIdLst>
    <p:sldId id="258" r:id="rId6"/>
    <p:sldId id="282" r:id="rId7"/>
    <p:sldId id="283" r:id="rId8"/>
    <p:sldId id="284" r:id="rId9"/>
    <p:sldId id="285" r:id="rId10"/>
    <p:sldId id="286" r:id="rId11"/>
    <p:sldId id="287" r:id="rId12"/>
    <p:sldId id="288" r:id="rId13"/>
    <p:sldId id="309" r:id="rId14"/>
    <p:sldId id="310" r:id="rId15"/>
    <p:sldId id="303" r:id="rId16"/>
    <p:sldId id="295" r:id="rId17"/>
    <p:sldId id="311" r:id="rId18"/>
    <p:sldId id="313" r:id="rId19"/>
    <p:sldId id="312" r:id="rId20"/>
    <p:sldId id="300"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4995" autoAdjust="0"/>
    <p:restoredTop sz="94660"/>
  </p:normalViewPr>
  <p:slideViewPr>
    <p:cSldViewPr snapToGrid="0">
      <p:cViewPr varScale="1">
        <p:scale>
          <a:sx n="64" d="100"/>
          <a:sy n="64" d="100"/>
        </p:scale>
        <p:origin x="682" y="3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E0D57-C776-4E36-9573-1FBF7F72B1AF}"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3804E-A109-4AE8-B9BF-9D42C2A90219}" type="slidenum">
              <a:rPr lang="en-US" smtClean="0"/>
              <a:t>‹#›</a:t>
            </a:fld>
            <a:endParaRPr lang="en-US"/>
          </a:p>
        </p:txBody>
      </p:sp>
    </p:spTree>
    <p:extLst>
      <p:ext uri="{BB962C8B-B14F-4D97-AF65-F5344CB8AC3E}">
        <p14:creationId xmlns:p14="http://schemas.microsoft.com/office/powerpoint/2010/main" val="72417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5.xml"/><Relationship Id="rId4" Type="http://schemas.openxmlformats.org/officeDocument/2006/relationships/tags" Target="../tags/tag2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Master" Target="../slideMasters/slideMaster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5.xml"/><Relationship Id="rId5" Type="http://schemas.openxmlformats.org/officeDocument/2006/relationships/tags" Target="../tags/tag43.xml"/><Relationship Id="rId4" Type="http://schemas.openxmlformats.org/officeDocument/2006/relationships/tags" Target="../tags/tag42.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5.xml"/><Relationship Id="rId4" Type="http://schemas.openxmlformats.org/officeDocument/2006/relationships/tags" Target="../tags/tag4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5.xml"/><Relationship Id="rId5" Type="http://schemas.openxmlformats.org/officeDocument/2006/relationships/tags" Target="../tags/tag52.xml"/><Relationship Id="rId4" Type="http://schemas.openxmlformats.org/officeDocument/2006/relationships/tags" Target="../tags/tag5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388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41357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9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609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7541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23236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4095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454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203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9293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779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9502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1499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002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76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91636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8675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7844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78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47681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52734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038579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74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56234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704329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64062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2888869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7096724"/>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585417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58576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627816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Tree>
    <p:extLst>
      <p:ext uri="{BB962C8B-B14F-4D97-AF65-F5344CB8AC3E}">
        <p14:creationId xmlns:p14="http://schemas.microsoft.com/office/powerpoint/2010/main" val="413948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3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053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7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515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07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818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530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96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511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18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9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032157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TRÒ CHƠI</a:t>
            </a:r>
          </a:p>
        </p:txBody>
      </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8" name="Google Shape;939;p32">
            <a:extLst>
              <a:ext uri="{FF2B5EF4-FFF2-40B4-BE49-F238E27FC236}">
                <a16:creationId xmlns:a16="http://schemas.microsoft.com/office/drawing/2014/main" id="{4DD75D50-C8A9-46A9-A6B8-FF16B2FC7E80}"/>
              </a:ext>
            </a:extLst>
          </p:cNvPr>
          <p:cNvGrpSpPr/>
          <p:nvPr userDrawn="1"/>
        </p:nvGrpSpPr>
        <p:grpSpPr>
          <a:xfrm>
            <a:off x="2204474" y="3886315"/>
            <a:ext cx="1973864" cy="2020086"/>
            <a:chOff x="2718975" y="493050"/>
            <a:chExt cx="2013175" cy="2066600"/>
          </a:xfrm>
        </p:grpSpPr>
        <p:sp>
          <p:nvSpPr>
            <p:cNvPr id="139" name="Google Shape;940;p32">
              <a:extLst>
                <a:ext uri="{FF2B5EF4-FFF2-40B4-BE49-F238E27FC236}">
                  <a16:creationId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631;p30">
            <a:extLst>
              <a:ext uri="{FF2B5EF4-FFF2-40B4-BE49-F238E27FC236}">
                <a16:creationId xmlns:a16="http://schemas.microsoft.com/office/drawing/2014/main" id="{68384AAF-B7B5-447C-A808-82D0AFB6AC77}"/>
              </a:ext>
            </a:extLst>
          </p:cNvPr>
          <p:cNvGrpSpPr/>
          <p:nvPr userDrawn="1"/>
        </p:nvGrpSpPr>
        <p:grpSpPr>
          <a:xfrm>
            <a:off x="7672546" y="3622312"/>
            <a:ext cx="1309691" cy="2486166"/>
            <a:chOff x="961250" y="234750"/>
            <a:chExt cx="1222525" cy="2320700"/>
          </a:xfrm>
        </p:grpSpPr>
        <p:sp>
          <p:nvSpPr>
            <p:cNvPr id="203" name="Google Shape;632;p30">
              <a:extLst>
                <a:ext uri="{FF2B5EF4-FFF2-40B4-BE49-F238E27FC236}">
                  <a16:creationId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633;p30">
              <a:extLst>
                <a:ext uri="{FF2B5EF4-FFF2-40B4-BE49-F238E27FC236}">
                  <a16:creationId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634;p30">
              <a:extLst>
                <a:ext uri="{FF2B5EF4-FFF2-40B4-BE49-F238E27FC236}">
                  <a16:creationId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635;p30">
              <a:extLst>
                <a:ext uri="{FF2B5EF4-FFF2-40B4-BE49-F238E27FC236}">
                  <a16:creationId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636;p30">
              <a:extLst>
                <a:ext uri="{FF2B5EF4-FFF2-40B4-BE49-F238E27FC236}">
                  <a16:creationId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637;p30">
              <a:extLst>
                <a:ext uri="{FF2B5EF4-FFF2-40B4-BE49-F238E27FC236}">
                  <a16:creationId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638;p30">
              <a:extLst>
                <a:ext uri="{FF2B5EF4-FFF2-40B4-BE49-F238E27FC236}">
                  <a16:creationId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639;p30">
              <a:extLst>
                <a:ext uri="{FF2B5EF4-FFF2-40B4-BE49-F238E27FC236}">
                  <a16:creationId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640;p30">
              <a:extLst>
                <a:ext uri="{FF2B5EF4-FFF2-40B4-BE49-F238E27FC236}">
                  <a16:creationId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641;p30">
              <a:extLst>
                <a:ext uri="{FF2B5EF4-FFF2-40B4-BE49-F238E27FC236}">
                  <a16:creationId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642;p30">
              <a:extLst>
                <a:ext uri="{FF2B5EF4-FFF2-40B4-BE49-F238E27FC236}">
                  <a16:creationId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643;p30">
              <a:extLst>
                <a:ext uri="{FF2B5EF4-FFF2-40B4-BE49-F238E27FC236}">
                  <a16:creationId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644;p30">
              <a:extLst>
                <a:ext uri="{FF2B5EF4-FFF2-40B4-BE49-F238E27FC236}">
                  <a16:creationId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645;p30">
              <a:extLst>
                <a:ext uri="{FF2B5EF4-FFF2-40B4-BE49-F238E27FC236}">
                  <a16:creationId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646;p30">
              <a:extLst>
                <a:ext uri="{FF2B5EF4-FFF2-40B4-BE49-F238E27FC236}">
                  <a16:creationId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647;p30">
              <a:extLst>
                <a:ext uri="{FF2B5EF4-FFF2-40B4-BE49-F238E27FC236}">
                  <a16:creationId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648;p30">
              <a:extLst>
                <a:ext uri="{FF2B5EF4-FFF2-40B4-BE49-F238E27FC236}">
                  <a16:creationId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649;p30">
              <a:extLst>
                <a:ext uri="{FF2B5EF4-FFF2-40B4-BE49-F238E27FC236}">
                  <a16:creationId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650;p30">
              <a:extLst>
                <a:ext uri="{FF2B5EF4-FFF2-40B4-BE49-F238E27FC236}">
                  <a16:creationId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651;p30">
              <a:extLst>
                <a:ext uri="{FF2B5EF4-FFF2-40B4-BE49-F238E27FC236}">
                  <a16:creationId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652;p30">
              <a:extLst>
                <a:ext uri="{FF2B5EF4-FFF2-40B4-BE49-F238E27FC236}">
                  <a16:creationId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653;p30">
              <a:extLst>
                <a:ext uri="{FF2B5EF4-FFF2-40B4-BE49-F238E27FC236}">
                  <a16:creationId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654;p30">
              <a:extLst>
                <a:ext uri="{FF2B5EF4-FFF2-40B4-BE49-F238E27FC236}">
                  <a16:creationId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55;p30">
              <a:extLst>
                <a:ext uri="{FF2B5EF4-FFF2-40B4-BE49-F238E27FC236}">
                  <a16:creationId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656;p30">
              <a:extLst>
                <a:ext uri="{FF2B5EF4-FFF2-40B4-BE49-F238E27FC236}">
                  <a16:creationId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657;p30">
              <a:extLst>
                <a:ext uri="{FF2B5EF4-FFF2-40B4-BE49-F238E27FC236}">
                  <a16:creationId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658;p30">
              <a:extLst>
                <a:ext uri="{FF2B5EF4-FFF2-40B4-BE49-F238E27FC236}">
                  <a16:creationId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659;p30">
              <a:extLst>
                <a:ext uri="{FF2B5EF4-FFF2-40B4-BE49-F238E27FC236}">
                  <a16:creationId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660;p30">
              <a:extLst>
                <a:ext uri="{FF2B5EF4-FFF2-40B4-BE49-F238E27FC236}">
                  <a16:creationId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661;p30">
              <a:extLst>
                <a:ext uri="{FF2B5EF4-FFF2-40B4-BE49-F238E27FC236}">
                  <a16:creationId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662;p30">
              <a:extLst>
                <a:ext uri="{FF2B5EF4-FFF2-40B4-BE49-F238E27FC236}">
                  <a16:creationId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663;p30">
              <a:extLst>
                <a:ext uri="{FF2B5EF4-FFF2-40B4-BE49-F238E27FC236}">
                  <a16:creationId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664;p30">
              <a:extLst>
                <a:ext uri="{FF2B5EF4-FFF2-40B4-BE49-F238E27FC236}">
                  <a16:creationId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665;p30">
              <a:extLst>
                <a:ext uri="{FF2B5EF4-FFF2-40B4-BE49-F238E27FC236}">
                  <a16:creationId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666;p30">
              <a:extLst>
                <a:ext uri="{FF2B5EF4-FFF2-40B4-BE49-F238E27FC236}">
                  <a16:creationId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667;p30">
              <a:extLst>
                <a:ext uri="{FF2B5EF4-FFF2-40B4-BE49-F238E27FC236}">
                  <a16:creationId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668;p30">
              <a:extLst>
                <a:ext uri="{FF2B5EF4-FFF2-40B4-BE49-F238E27FC236}">
                  <a16:creationId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669;p30">
              <a:extLst>
                <a:ext uri="{FF2B5EF4-FFF2-40B4-BE49-F238E27FC236}">
                  <a16:creationId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670;p30">
              <a:extLst>
                <a:ext uri="{FF2B5EF4-FFF2-40B4-BE49-F238E27FC236}">
                  <a16:creationId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671;p30">
              <a:extLst>
                <a:ext uri="{FF2B5EF4-FFF2-40B4-BE49-F238E27FC236}">
                  <a16:creationId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672;p30">
              <a:extLst>
                <a:ext uri="{FF2B5EF4-FFF2-40B4-BE49-F238E27FC236}">
                  <a16:creationId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1689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6377206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0404060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76411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46932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717182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939076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6015749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6953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247121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4365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7724C0A7-3808-B025-4D49-4CA34C4B86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E37BC909-C899-714D-05A3-A0453C6349CC}"/>
              </a:ext>
            </a:extLst>
          </p:cNvPr>
          <p:cNvSpPr/>
          <p:nvPr userDrawn="1"/>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319067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844456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25808555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3172600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780290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855124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0715336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0895714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2025/3/30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1909807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055927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642333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541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07063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64001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0349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ags" Target="../tags/tag1.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77662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614408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689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9589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826422887"/>
      </p:ext>
    </p:extLst>
  </p:cSld>
  <p:clrMap bg1="lt1" tx1="dk1" bg2="lt2" tx2="dk2" accent1="accent1" accent2="accent2" accent3="accent3" accent4="accent4" accent5="accent5" accent6="accent6" hlink="hlink" folHlink="folHlink"/>
  <p:sldLayoutIdLst>
    <p:sldLayoutId id="2147483798" r:id="rId1"/>
    <p:sldLayoutId id="2147483806"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slide" Target="slide7.xml"/><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38.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slide" Target="slide6.xml"/><Relationship Id="rId4" Type="http://schemas.openxmlformats.org/officeDocument/2006/relationships/image" Target="../media/image24.png"/><Relationship Id="rId9" Type="http://schemas.openxmlformats.org/officeDocument/2006/relationships/image" Target="../media/image25.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38.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38.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38.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38.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5.wav"/><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Layout" Target="../slideLayouts/slideLayout60.xml"/><Relationship Id="rId1" Type="http://schemas.openxmlformats.org/officeDocument/2006/relationships/tags" Target="../tags/tag5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6" name="Picture 5">
            <a:extLst>
              <a:ext uri="{FF2B5EF4-FFF2-40B4-BE49-F238E27FC236}">
                <a16:creationId xmlns:a16="http://schemas.microsoft.com/office/drawing/2014/main" id="{C4697E16-6D08-C686-9F5F-01C852EBE047}"/>
              </a:ext>
            </a:extLst>
          </p:cNvPr>
          <p:cNvPicPr>
            <a:picLocks noChangeAspect="1"/>
          </p:cNvPicPr>
          <p:nvPr/>
        </p:nvPicPr>
        <p:blipFill>
          <a:blip r:embed="rId10"/>
          <a:stretch>
            <a:fillRect/>
          </a:stretch>
        </p:blipFill>
        <p:spPr>
          <a:xfrm>
            <a:off x="252400" y="1134517"/>
            <a:ext cx="6486706" cy="4828450"/>
          </a:xfrm>
          <a:prstGeom prst="rect">
            <a:avLst/>
          </a:prstGeom>
        </p:spPr>
      </p:pic>
    </p:spTree>
    <p:extLst>
      <p:ext uri="{BB962C8B-B14F-4D97-AF65-F5344CB8AC3E}">
        <p14:creationId xmlns:p14="http://schemas.microsoft.com/office/powerpoint/2010/main" val="3893564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3" name="Picture 2" descr="A blue and red text&#10;&#10;Description automatically generated">
            <a:extLst>
              <a:ext uri="{FF2B5EF4-FFF2-40B4-BE49-F238E27FC236}">
                <a16:creationId xmlns:a16="http://schemas.microsoft.com/office/drawing/2014/main" id="{8D7EC37D-0789-5E47-485B-B0A955E501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705" y="1468472"/>
            <a:ext cx="8832574" cy="4306792"/>
          </a:xfrm>
          <a:prstGeom prst="rect">
            <a:avLst/>
          </a:prstGeom>
        </p:spPr>
      </p:pic>
    </p:spTree>
    <p:extLst>
      <p:ext uri="{BB962C8B-B14F-4D97-AF65-F5344CB8AC3E}">
        <p14:creationId xmlns:p14="http://schemas.microsoft.com/office/powerpoint/2010/main" val="2020920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1319569-92A9-43FF-B9D3-9F65D91F3882}"/>
              </a:ext>
            </a:extLst>
          </p:cNvPr>
          <p:cNvSpPr/>
          <p:nvPr/>
        </p:nvSpPr>
        <p:spPr>
          <a:xfrm>
            <a:off x="903767" y="661074"/>
            <a:ext cx="502570" cy="50850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mn-cs"/>
              </a:rPr>
              <a:t>1</a:t>
            </a:r>
            <a:endParaRPr kumimoji="0" lang="vi-VN" sz="36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D2993087-7DD4-4080-827C-94DABEDB1A2F}"/>
              </a:ext>
            </a:extLst>
          </p:cNvPr>
          <p:cNvSpPr txBox="1"/>
          <p:nvPr/>
        </p:nvSpPr>
        <p:spPr>
          <a:xfrm>
            <a:off x="1416970" y="597279"/>
            <a:ext cx="10486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a:rPr>
              <a:t>Tính</a:t>
            </a:r>
            <a:endParaRPr kumimoji="0" lang="vi-VN" sz="3200" b="1" i="0" u="none" strike="noStrike" kern="1200" cap="none" spc="0" normalizeH="0" baseline="0" noProof="0" dirty="0">
              <a:ln>
                <a:noFill/>
              </a:ln>
              <a:solidFill>
                <a:prstClr val="black"/>
              </a:solidFill>
              <a:effectLst/>
              <a:uLnTx/>
              <a:uFillTx/>
              <a:latin typeface="Arial"/>
            </a:endParaRPr>
          </a:p>
        </p:txBody>
      </p:sp>
      <p:sp>
        <p:nvSpPr>
          <p:cNvPr id="7" name="TextBox 6">
            <a:extLst>
              <a:ext uri="{FF2B5EF4-FFF2-40B4-BE49-F238E27FC236}">
                <a16:creationId xmlns:a16="http://schemas.microsoft.com/office/drawing/2014/main" id="{19ECFFC2-314A-2C26-896A-8886D15F47B7}"/>
              </a:ext>
            </a:extLst>
          </p:cNvPr>
          <p:cNvSpPr txBox="1"/>
          <p:nvPr/>
        </p:nvSpPr>
        <p:spPr>
          <a:xfrm>
            <a:off x="467833" y="2009553"/>
            <a:ext cx="5433237"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 </a:t>
            </a:r>
            <a:r>
              <a:rPr lang="en-US" sz="2800" dirty="0" err="1">
                <a:latin typeface="Cambria" panose="02040503050406030204" pitchFamily="18" charset="0"/>
                <a:ea typeface="Cambria" panose="02040503050406030204" pitchFamily="18" charset="0"/>
              </a:rPr>
              <a:t>phút</a:t>
            </a:r>
            <a:r>
              <a:rPr lang="en-US" sz="2800" dirty="0">
                <a:latin typeface="Cambria" panose="02040503050406030204" pitchFamily="18" charset="0"/>
                <a:ea typeface="Cambria" panose="02040503050406030204" pitchFamily="18" charset="0"/>
              </a:rPr>
              <a:t> 12 </a:t>
            </a:r>
            <a:r>
              <a:rPr lang="en-US" sz="2800" dirty="0" err="1">
                <a:latin typeface="Cambria" panose="02040503050406030204" pitchFamily="18" charset="0"/>
                <a:ea typeface="Cambria" panose="02040503050406030204" pitchFamily="18" charset="0"/>
              </a:rPr>
              <a:t>giây</a:t>
            </a:r>
            <a:r>
              <a:rPr lang="en-US" sz="2800" dirty="0">
                <a:latin typeface="Cambria" panose="02040503050406030204" pitchFamily="18" charset="0"/>
                <a:ea typeface="Cambria" panose="02040503050406030204" pitchFamily="18" charset="0"/>
              </a:rPr>
              <a:t> + 3 </a:t>
            </a:r>
            <a:r>
              <a:rPr lang="en-US" sz="2800" dirty="0" err="1">
                <a:latin typeface="Cambria" panose="02040503050406030204" pitchFamily="18" charset="0"/>
                <a:ea typeface="Cambria" panose="02040503050406030204" pitchFamily="18" charset="0"/>
              </a:rPr>
              <a:t>phút</a:t>
            </a:r>
            <a:r>
              <a:rPr lang="en-US" sz="2800" dirty="0">
                <a:latin typeface="Cambria" panose="02040503050406030204" pitchFamily="18" charset="0"/>
                <a:ea typeface="Cambria" panose="02040503050406030204" pitchFamily="18" charset="0"/>
              </a:rPr>
              <a:t> 38 </a:t>
            </a:r>
            <a:r>
              <a:rPr lang="en-US" sz="2800" dirty="0" err="1">
                <a:latin typeface="Cambria" panose="02040503050406030204" pitchFamily="18" charset="0"/>
                <a:ea typeface="Cambria" panose="02040503050406030204" pitchFamily="18" charset="0"/>
              </a:rPr>
              <a:t>giây</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7B522C-2DBC-9271-738A-8203B98652FD}"/>
              </a:ext>
            </a:extLst>
          </p:cNvPr>
          <p:cNvSpPr txBox="1"/>
          <p:nvPr/>
        </p:nvSpPr>
        <p:spPr>
          <a:xfrm>
            <a:off x="425303" y="3604437"/>
            <a:ext cx="4837814"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2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5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x 7</a:t>
            </a:r>
          </a:p>
        </p:txBody>
      </p:sp>
      <p:sp>
        <p:nvSpPr>
          <p:cNvPr id="9" name="TextBox 8">
            <a:extLst>
              <a:ext uri="{FF2B5EF4-FFF2-40B4-BE49-F238E27FC236}">
                <a16:creationId xmlns:a16="http://schemas.microsoft.com/office/drawing/2014/main" id="{631D0F3C-8485-2E95-E89E-5E9C627AA0F7}"/>
              </a:ext>
            </a:extLst>
          </p:cNvPr>
          <p:cNvSpPr txBox="1"/>
          <p:nvPr/>
        </p:nvSpPr>
        <p:spPr>
          <a:xfrm>
            <a:off x="6847368" y="1924493"/>
            <a:ext cx="4837814"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7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15 </a:t>
            </a:r>
            <a:r>
              <a:rPr lang="en-US" sz="2800" dirty="0" err="1">
                <a:latin typeface="Cambria" panose="02040503050406030204" pitchFamily="18" charset="0"/>
                <a:ea typeface="Cambria" panose="02040503050406030204" pitchFamily="18" charset="0"/>
              </a:rPr>
              <a:t>phút</a:t>
            </a:r>
            <a:r>
              <a:rPr lang="en-US" sz="2800" dirty="0">
                <a:latin typeface="Cambria" panose="02040503050406030204" pitchFamily="18" charset="0"/>
                <a:ea typeface="Cambria" panose="02040503050406030204" pitchFamily="18" charset="0"/>
              </a:rPr>
              <a:t> –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30 </a:t>
            </a:r>
            <a:r>
              <a:rPr lang="en-US" sz="2800" dirty="0" err="1">
                <a:latin typeface="Cambria" panose="02040503050406030204" pitchFamily="18" charset="0"/>
                <a:ea typeface="Cambria" panose="02040503050406030204" pitchFamily="18" charset="0"/>
              </a:rPr>
              <a:t>phút</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A4285E1-EF49-19FB-45E1-AEA87F3F7CB2}"/>
              </a:ext>
            </a:extLst>
          </p:cNvPr>
          <p:cNvSpPr txBox="1"/>
          <p:nvPr/>
        </p:nvSpPr>
        <p:spPr>
          <a:xfrm>
            <a:off x="6900531" y="3551274"/>
            <a:ext cx="4837814"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 8</a:t>
            </a:r>
          </a:p>
        </p:txBody>
      </p:sp>
      <p:sp>
        <p:nvSpPr>
          <p:cNvPr id="11" name="TextBox 10">
            <a:extLst>
              <a:ext uri="{FF2B5EF4-FFF2-40B4-BE49-F238E27FC236}">
                <a16:creationId xmlns:a16="http://schemas.microsoft.com/office/drawing/2014/main" id="{176F6C52-F9CF-EF8D-9AB2-02A03A4FBE0C}"/>
              </a:ext>
            </a:extLst>
          </p:cNvPr>
          <p:cNvSpPr txBox="1"/>
          <p:nvPr/>
        </p:nvSpPr>
        <p:spPr>
          <a:xfrm>
            <a:off x="457201" y="2732567"/>
            <a:ext cx="5433237"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 </a:t>
            </a:r>
            <a:r>
              <a:rPr lang="en-US" sz="2800" b="1" dirty="0" err="1">
                <a:solidFill>
                  <a:srgbClr val="FF0000"/>
                </a:solidFill>
                <a:latin typeface="Cambria" panose="02040503050406030204" pitchFamily="18" charset="0"/>
                <a:ea typeface="Cambria" panose="02040503050406030204" pitchFamily="18" charset="0"/>
              </a:rPr>
              <a:t>phút</a:t>
            </a:r>
            <a:r>
              <a:rPr lang="en-US" sz="2800" b="1" dirty="0">
                <a:solidFill>
                  <a:srgbClr val="FF0000"/>
                </a:solidFill>
                <a:latin typeface="Cambria" panose="02040503050406030204" pitchFamily="18" charset="0"/>
                <a:ea typeface="Cambria" panose="02040503050406030204" pitchFamily="18" charset="0"/>
              </a:rPr>
              <a:t> 50 </a:t>
            </a:r>
            <a:r>
              <a:rPr lang="en-US" sz="2800" b="1" dirty="0" err="1">
                <a:solidFill>
                  <a:srgbClr val="FF0000"/>
                </a:solidFill>
                <a:latin typeface="Cambria" panose="02040503050406030204" pitchFamily="18" charset="0"/>
                <a:ea typeface="Cambria" panose="02040503050406030204" pitchFamily="18" charset="0"/>
              </a:rPr>
              <a:t>giây</a:t>
            </a:r>
            <a:endParaRPr lang="en-US" sz="2800" b="1" dirty="0">
              <a:solidFill>
                <a:srgbClr val="FF000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A88E1AF-AC7D-507A-74A4-3466FE0C9571}"/>
              </a:ext>
            </a:extLst>
          </p:cNvPr>
          <p:cNvSpPr txBox="1"/>
          <p:nvPr/>
        </p:nvSpPr>
        <p:spPr>
          <a:xfrm>
            <a:off x="510364" y="4242390"/>
            <a:ext cx="5433237"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19 </a:t>
            </a:r>
            <a:r>
              <a:rPr lang="en-US" sz="2800" b="1" dirty="0" err="1">
                <a:solidFill>
                  <a:srgbClr val="FF0000"/>
                </a:solidFill>
                <a:latin typeface="Cambria" panose="02040503050406030204" pitchFamily="18" charset="0"/>
                <a:ea typeface="Cambria" panose="02040503050406030204" pitchFamily="18" charset="0"/>
              </a:rPr>
              <a:t>tuần</a:t>
            </a:r>
            <a:endParaRPr lang="en-US" sz="2800" b="1" dirty="0">
              <a:solidFill>
                <a:srgbClr val="FF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CFAE92D7-0C5D-24BB-60DC-0C2FB63A2E85}"/>
              </a:ext>
            </a:extLst>
          </p:cNvPr>
          <p:cNvSpPr txBox="1"/>
          <p:nvPr/>
        </p:nvSpPr>
        <p:spPr>
          <a:xfrm>
            <a:off x="6836736" y="2594343"/>
            <a:ext cx="5433237"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 </a:t>
            </a:r>
            <a:r>
              <a:rPr lang="en-US" sz="2800" b="1" dirty="0" err="1">
                <a:solidFill>
                  <a:srgbClr val="FF0000"/>
                </a:solidFill>
                <a:latin typeface="Cambria" panose="02040503050406030204" pitchFamily="18" charset="0"/>
                <a:ea typeface="Cambria" panose="02040503050406030204" pitchFamily="18" charset="0"/>
              </a:rPr>
              <a:t>giờ</a:t>
            </a:r>
            <a:r>
              <a:rPr lang="en-US" sz="2800" b="1" dirty="0">
                <a:solidFill>
                  <a:srgbClr val="FF0000"/>
                </a:solidFill>
                <a:latin typeface="Cambria" panose="02040503050406030204" pitchFamily="18" charset="0"/>
                <a:ea typeface="Cambria" panose="02040503050406030204" pitchFamily="18" charset="0"/>
              </a:rPr>
              <a:t> 75 </a:t>
            </a:r>
            <a:r>
              <a:rPr lang="en-US" sz="2800" b="1" dirty="0" err="1">
                <a:solidFill>
                  <a:srgbClr val="FF0000"/>
                </a:solidFill>
                <a:latin typeface="Cambria" panose="02040503050406030204" pitchFamily="18" charset="0"/>
                <a:ea typeface="Cambria" panose="02040503050406030204" pitchFamily="18" charset="0"/>
              </a:rPr>
              <a:t>phút</a:t>
            </a:r>
            <a:r>
              <a:rPr lang="en-US" sz="2800" b="1" dirty="0">
                <a:solidFill>
                  <a:srgbClr val="FF0000"/>
                </a:solidFill>
                <a:latin typeface="Cambria" panose="02040503050406030204" pitchFamily="18" charset="0"/>
                <a:ea typeface="Cambria" panose="02040503050406030204" pitchFamily="18" charset="0"/>
              </a:rPr>
              <a:t> – 2 </a:t>
            </a:r>
            <a:r>
              <a:rPr lang="en-US" sz="2800" b="1" dirty="0" err="1">
                <a:solidFill>
                  <a:srgbClr val="FF0000"/>
                </a:solidFill>
                <a:latin typeface="Cambria" panose="02040503050406030204" pitchFamily="18" charset="0"/>
                <a:ea typeface="Cambria" panose="02040503050406030204" pitchFamily="18" charset="0"/>
              </a:rPr>
              <a:t>giờ</a:t>
            </a:r>
            <a:r>
              <a:rPr lang="en-US" sz="2800" b="1" dirty="0">
                <a:solidFill>
                  <a:srgbClr val="FF0000"/>
                </a:solidFill>
                <a:latin typeface="Cambria" panose="02040503050406030204" pitchFamily="18" charset="0"/>
                <a:ea typeface="Cambria" panose="02040503050406030204" pitchFamily="18" charset="0"/>
              </a:rPr>
              <a:t> 30 </a:t>
            </a:r>
            <a:r>
              <a:rPr lang="en-US" sz="2800" b="1" dirty="0" err="1">
                <a:solidFill>
                  <a:srgbClr val="FF0000"/>
                </a:solidFill>
                <a:latin typeface="Cambria" panose="02040503050406030204" pitchFamily="18" charset="0"/>
                <a:ea typeface="Cambria" panose="02040503050406030204" pitchFamily="18" charset="0"/>
              </a:rPr>
              <a:t>phút</a:t>
            </a:r>
            <a:endParaRPr lang="en-US" sz="2800" b="1" dirty="0">
              <a:solidFill>
                <a:srgbClr val="FF0000"/>
              </a:solidFill>
              <a:latin typeface="Cambria" panose="02040503050406030204" pitchFamily="18" charset="0"/>
              <a:ea typeface="Cambria" panose="02040503050406030204" pitchFamily="18" charset="0"/>
            </a:endParaRPr>
          </a:p>
          <a:p>
            <a:r>
              <a:rPr lang="en-US" sz="2800" b="1" dirty="0">
                <a:solidFill>
                  <a:srgbClr val="FF0000"/>
                </a:solidFill>
                <a:latin typeface="Cambria" panose="02040503050406030204" pitchFamily="18" charset="0"/>
                <a:ea typeface="Cambria" panose="02040503050406030204" pitchFamily="18" charset="0"/>
              </a:rPr>
              <a:t>= 4 </a:t>
            </a:r>
            <a:r>
              <a:rPr lang="en-US" sz="2800" b="1" dirty="0" err="1">
                <a:solidFill>
                  <a:srgbClr val="FF0000"/>
                </a:solidFill>
                <a:latin typeface="Cambria" panose="02040503050406030204" pitchFamily="18" charset="0"/>
                <a:ea typeface="Cambria" panose="02040503050406030204" pitchFamily="18" charset="0"/>
              </a:rPr>
              <a:t>giờ</a:t>
            </a:r>
            <a:r>
              <a:rPr lang="en-US" sz="2800" b="1" dirty="0">
                <a:solidFill>
                  <a:srgbClr val="FF0000"/>
                </a:solidFill>
                <a:latin typeface="Cambria" panose="02040503050406030204" pitchFamily="18" charset="0"/>
                <a:ea typeface="Cambria" panose="02040503050406030204" pitchFamily="18" charset="0"/>
              </a:rPr>
              <a:t> 45 </a:t>
            </a:r>
            <a:r>
              <a:rPr lang="en-US" sz="2800" b="1" dirty="0" err="1">
                <a:solidFill>
                  <a:srgbClr val="FF0000"/>
                </a:solidFill>
                <a:latin typeface="Cambria" panose="02040503050406030204" pitchFamily="18" charset="0"/>
                <a:ea typeface="Cambria" panose="02040503050406030204" pitchFamily="18" charset="0"/>
              </a:rPr>
              <a:t>phút</a:t>
            </a:r>
            <a:endParaRPr lang="en-US" sz="2800" b="1" dirty="0">
              <a:solidFill>
                <a:srgbClr val="FF000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E09BF7AF-94D1-D1AE-4407-AB8BE9ED0FAE}"/>
              </a:ext>
            </a:extLst>
          </p:cNvPr>
          <p:cNvSpPr txBox="1"/>
          <p:nvPr/>
        </p:nvSpPr>
        <p:spPr>
          <a:xfrm>
            <a:off x="6847369" y="4104166"/>
            <a:ext cx="5433237"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 </a:t>
            </a:r>
            <a:r>
              <a:rPr lang="en-US" sz="2800" b="1" dirty="0" err="1">
                <a:solidFill>
                  <a:srgbClr val="FF0000"/>
                </a:solidFill>
                <a:latin typeface="Cambria" panose="02040503050406030204" pitchFamily="18" charset="0"/>
                <a:ea typeface="Cambria" panose="02040503050406030204" pitchFamily="18" charset="0"/>
              </a:rPr>
              <a:t>năm</a:t>
            </a:r>
            <a:r>
              <a:rPr lang="en-US" sz="2800" b="1" dirty="0">
                <a:solidFill>
                  <a:srgbClr val="FF0000"/>
                </a:solidFill>
                <a:latin typeface="Cambria" panose="02040503050406030204" pitchFamily="18" charset="0"/>
                <a:ea typeface="Cambria" panose="02040503050406030204" pitchFamily="18" charset="0"/>
              </a:rPr>
              <a:t> 2 </a:t>
            </a:r>
            <a:r>
              <a:rPr lang="en-US" sz="2800" b="1" dirty="0" err="1">
                <a:solidFill>
                  <a:srgbClr val="FF0000"/>
                </a:solidFill>
                <a:latin typeface="Cambria" panose="02040503050406030204" pitchFamily="18" charset="0"/>
                <a:ea typeface="Cambria" panose="02040503050406030204" pitchFamily="18" charset="0"/>
              </a:rPr>
              <a:t>tháng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142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26" grpId="0"/>
      <p:bldP spid="27"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63D36D8-9B87-4523-8F0C-D7362E3F9013}"/>
              </a:ext>
            </a:extLst>
          </p:cNvPr>
          <p:cNvSpPr/>
          <p:nvPr/>
        </p:nvSpPr>
        <p:spPr>
          <a:xfrm>
            <a:off x="814897" y="125312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2</a:t>
            </a:r>
            <a:endParaRPr kumimoji="0" lang="vi-VN" sz="320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A88241F6-79CB-4CE8-BFBB-93370766738A}"/>
              </a:ext>
            </a:extLst>
          </p:cNvPr>
          <p:cNvSpPr txBox="1"/>
          <p:nvPr/>
        </p:nvSpPr>
        <p:spPr>
          <a:xfrm>
            <a:off x="1262852" y="1210590"/>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800" b="0" i="0" u="none" strike="noStrike" kern="1200" cap="none" spc="0" normalizeH="0" baseline="0" noProof="0" dirty="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0" name="Picture 59" descr="C:\Users\TUAN\Downloads\Luyện tập 1.png">
            <a:extLst>
              <a:ext uri="{FF2B5EF4-FFF2-40B4-BE49-F238E27FC236}">
                <a16:creationId xmlns:a16="http://schemas.microsoft.com/office/drawing/2014/main" id="{96141D6E-5F5C-4AF5-BB68-EE5E70A1DD5C}"/>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2" name="TextBox 1">
            <a:extLst>
              <a:ext uri="{FF2B5EF4-FFF2-40B4-BE49-F238E27FC236}">
                <a16:creationId xmlns:a16="http://schemas.microsoft.com/office/drawing/2014/main" id="{CF457BAB-56B4-6308-AB9D-F1F6565DA0B3}"/>
              </a:ext>
            </a:extLst>
          </p:cNvPr>
          <p:cNvSpPr txBox="1"/>
          <p:nvPr/>
        </p:nvSpPr>
        <p:spPr>
          <a:xfrm>
            <a:off x="797442" y="2190307"/>
            <a:ext cx="7910623"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24 km/h =         m/s</a:t>
            </a:r>
          </a:p>
        </p:txBody>
      </p:sp>
      <p:sp>
        <p:nvSpPr>
          <p:cNvPr id="3" name="TextBox 2">
            <a:extLst>
              <a:ext uri="{FF2B5EF4-FFF2-40B4-BE49-F238E27FC236}">
                <a16:creationId xmlns:a16="http://schemas.microsoft.com/office/drawing/2014/main" id="{8AA563F2-D275-9CF4-52D8-28D79B4643CF}"/>
              </a:ext>
            </a:extLst>
          </p:cNvPr>
          <p:cNvSpPr txBox="1"/>
          <p:nvPr/>
        </p:nvSpPr>
        <p:spPr>
          <a:xfrm>
            <a:off x="5932968" y="3519377"/>
            <a:ext cx="548639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207 km/h =            m/s</a:t>
            </a:r>
          </a:p>
        </p:txBody>
      </p:sp>
      <p:sp>
        <p:nvSpPr>
          <p:cNvPr id="4" name="Rectangle 3">
            <a:extLst>
              <a:ext uri="{FF2B5EF4-FFF2-40B4-BE49-F238E27FC236}">
                <a16:creationId xmlns:a16="http://schemas.microsoft.com/office/drawing/2014/main" id="{62A9F9AC-32EC-EEE9-8058-003A933AF3DA}"/>
              </a:ext>
            </a:extLst>
          </p:cNvPr>
          <p:cNvSpPr/>
          <p:nvPr/>
        </p:nvSpPr>
        <p:spPr>
          <a:xfrm>
            <a:off x="3211032" y="2222205"/>
            <a:ext cx="680484" cy="58479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5" name="Rectangle 4">
            <a:extLst>
              <a:ext uri="{FF2B5EF4-FFF2-40B4-BE49-F238E27FC236}">
                <a16:creationId xmlns:a16="http://schemas.microsoft.com/office/drawing/2014/main" id="{E356B136-3E91-4943-E6FA-D2F16D16A099}"/>
              </a:ext>
            </a:extLst>
          </p:cNvPr>
          <p:cNvSpPr/>
          <p:nvPr/>
        </p:nvSpPr>
        <p:spPr>
          <a:xfrm>
            <a:off x="8601739" y="3498112"/>
            <a:ext cx="935666" cy="58479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9F9F8EC-8CEB-198A-E043-95615B49FE6F}"/>
                  </a:ext>
                </a:extLst>
              </p:cNvPr>
              <p:cNvSpPr/>
              <p:nvPr/>
            </p:nvSpPr>
            <p:spPr>
              <a:xfrm>
                <a:off x="3203944" y="2073350"/>
                <a:ext cx="719470" cy="101009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20</m:t>
                          </m:r>
                        </m:num>
                        <m:den>
                          <m:r>
                            <a:rPr lang="en-US" sz="3200" b="0" i="1" smtClean="0">
                              <a:solidFill>
                                <a:srgbClr val="FF0000"/>
                              </a:solidFill>
                              <a:latin typeface="Cambria Math" panose="02040503050406030204" pitchFamily="18" charset="0"/>
                            </a:rPr>
                            <m:t>3</m:t>
                          </m:r>
                        </m:den>
                      </m:f>
                    </m:oMath>
                  </m:oMathPara>
                </a14:m>
                <a:endParaRPr lang="en-US" sz="3200" dirty="0">
                  <a:solidFill>
                    <a:srgbClr val="FF0000"/>
                  </a:solidFill>
                </a:endParaRPr>
              </a:p>
            </p:txBody>
          </p:sp>
        </mc:Choice>
        <mc:Fallback xmlns="">
          <p:sp>
            <p:nvSpPr>
              <p:cNvPr id="6" name="Rectangle 5">
                <a:extLst>
                  <a:ext uri="{FF2B5EF4-FFF2-40B4-BE49-F238E27FC236}">
                    <a16:creationId xmlns:a16="http://schemas.microsoft.com/office/drawing/2014/main" id="{99F9F8EC-8CEB-198A-E043-95615B49FE6F}"/>
                  </a:ext>
                </a:extLst>
              </p:cNvPr>
              <p:cNvSpPr>
                <a:spLocks noRot="1" noChangeAspect="1" noMove="1" noResize="1" noEditPoints="1" noAdjustHandles="1" noChangeArrowheads="1" noChangeShapeType="1" noTextEdit="1"/>
              </p:cNvSpPr>
              <p:nvPr/>
            </p:nvSpPr>
            <p:spPr>
              <a:xfrm>
                <a:off x="3203944" y="2073350"/>
                <a:ext cx="719470" cy="1010092"/>
              </a:xfrm>
              <a:prstGeom prst="rect">
                <a:avLst/>
              </a:prstGeom>
              <a:blipFill>
                <a:blip r:embed="rId3"/>
                <a:stretch>
                  <a:fillRect/>
                </a:stretch>
              </a:blipFill>
              <a:ln w="57150"/>
            </p:spPr>
            <p:txBody>
              <a:bodyPr/>
              <a:lstStyle/>
              <a:p>
                <a:r>
                  <a:rPr lang="en-US">
                    <a:noFill/>
                  </a:rPr>
                  <a:t> </a:t>
                </a:r>
              </a:p>
            </p:txBody>
          </p:sp>
        </mc:Fallback>
      </mc:AlternateContent>
      <p:sp>
        <p:nvSpPr>
          <p:cNvPr id="7" name="Rectangle 6">
            <a:extLst>
              <a:ext uri="{FF2B5EF4-FFF2-40B4-BE49-F238E27FC236}">
                <a16:creationId xmlns:a16="http://schemas.microsoft.com/office/drawing/2014/main" id="{C2843C39-DB11-86B9-2343-C9E09D780A37}"/>
              </a:ext>
            </a:extLst>
          </p:cNvPr>
          <p:cNvSpPr/>
          <p:nvPr/>
        </p:nvSpPr>
        <p:spPr>
          <a:xfrm>
            <a:off x="8605283" y="3491023"/>
            <a:ext cx="935666" cy="58479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57,5</a:t>
            </a:r>
          </a:p>
        </p:txBody>
      </p:sp>
    </p:spTree>
    <p:extLst>
      <p:ext uri="{BB962C8B-B14F-4D97-AF65-F5344CB8AC3E}">
        <p14:creationId xmlns:p14="http://schemas.microsoft.com/office/powerpoint/2010/main" val="189065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P spid="3" grpId="0"/>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1319569-92A9-43FF-B9D3-9F65D91F3882}"/>
              </a:ext>
            </a:extLst>
          </p:cNvPr>
          <p:cNvSpPr/>
          <p:nvPr/>
        </p:nvSpPr>
        <p:spPr>
          <a:xfrm>
            <a:off x="903767" y="661074"/>
            <a:ext cx="502570" cy="50850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mn-cs"/>
              </a:rPr>
              <a:t>3</a:t>
            </a:r>
            <a:endParaRPr kumimoji="0" lang="vi-VN" sz="36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D2993087-7DD4-4080-827C-94DABEDB1A2F}"/>
              </a:ext>
            </a:extLst>
          </p:cNvPr>
          <p:cNvSpPr txBox="1"/>
          <p:nvPr/>
        </p:nvSpPr>
        <p:spPr>
          <a:xfrm>
            <a:off x="1416970" y="597279"/>
            <a:ext cx="10310742" cy="1477328"/>
          </a:xfrm>
          <a:prstGeom prst="rect">
            <a:avLst/>
          </a:prstGeom>
          <a:noFill/>
        </p:spPr>
        <p:txBody>
          <a:bodyPr wrap="square" rtlCol="0">
            <a:spAutoFit/>
          </a:bodyPr>
          <a:lstStyle/>
          <a:p>
            <a:pPr lvl="0" algn="just">
              <a:defRPr/>
            </a:pPr>
            <a:r>
              <a:rPr lang="en-US" sz="3000" b="1" dirty="0" err="1">
                <a:solidFill>
                  <a:prstClr val="black"/>
                </a:solidFill>
              </a:rPr>
              <a:t>Bến</a:t>
            </a:r>
            <a:r>
              <a:rPr lang="en-US" sz="3000" b="1" dirty="0">
                <a:solidFill>
                  <a:prstClr val="black"/>
                </a:solidFill>
              </a:rPr>
              <a:t> B </a:t>
            </a:r>
            <a:r>
              <a:rPr lang="en-US" sz="3000" b="1" dirty="0" err="1">
                <a:solidFill>
                  <a:prstClr val="black"/>
                </a:solidFill>
              </a:rPr>
              <a:t>cách</a:t>
            </a:r>
            <a:r>
              <a:rPr lang="en-US" sz="3000" b="1" dirty="0">
                <a:solidFill>
                  <a:prstClr val="black"/>
                </a:solidFill>
              </a:rPr>
              <a:t> </a:t>
            </a:r>
            <a:r>
              <a:rPr lang="en-US" sz="3000" b="1" dirty="0" err="1">
                <a:solidFill>
                  <a:prstClr val="black"/>
                </a:solidFill>
              </a:rPr>
              <a:t>bến</a:t>
            </a:r>
            <a:r>
              <a:rPr lang="en-US" sz="3000" b="1" dirty="0">
                <a:solidFill>
                  <a:prstClr val="black"/>
                </a:solidFill>
              </a:rPr>
              <a:t> A 115 km. </a:t>
            </a:r>
            <a:r>
              <a:rPr lang="en-US" sz="3000" b="1" dirty="0" err="1">
                <a:solidFill>
                  <a:prstClr val="black"/>
                </a:solidFill>
              </a:rPr>
              <a:t>Một</a:t>
            </a:r>
            <a:r>
              <a:rPr lang="en-US" sz="3000" b="1" dirty="0">
                <a:solidFill>
                  <a:prstClr val="black"/>
                </a:solidFill>
              </a:rPr>
              <a:t> </a:t>
            </a:r>
            <a:r>
              <a:rPr lang="en-US" sz="3000" b="1" dirty="0" err="1">
                <a:solidFill>
                  <a:prstClr val="black"/>
                </a:solidFill>
              </a:rPr>
              <a:t>chiếc</a:t>
            </a:r>
            <a:r>
              <a:rPr lang="en-US" sz="3000" b="1" dirty="0">
                <a:solidFill>
                  <a:prstClr val="black"/>
                </a:solidFill>
              </a:rPr>
              <a:t> </a:t>
            </a:r>
            <a:r>
              <a:rPr lang="en-US" sz="3000" b="1" dirty="0" err="1">
                <a:solidFill>
                  <a:prstClr val="black"/>
                </a:solidFill>
              </a:rPr>
              <a:t>tàu</a:t>
            </a:r>
            <a:r>
              <a:rPr lang="en-US" sz="3000" b="1" dirty="0">
                <a:solidFill>
                  <a:prstClr val="black"/>
                </a:solidFill>
              </a:rPr>
              <a:t> </a:t>
            </a:r>
            <a:r>
              <a:rPr lang="en-US" sz="3000" b="1" dirty="0" err="1">
                <a:solidFill>
                  <a:prstClr val="black"/>
                </a:solidFill>
              </a:rPr>
              <a:t>đi</a:t>
            </a:r>
            <a:r>
              <a:rPr lang="en-US" sz="3000" b="1" dirty="0">
                <a:solidFill>
                  <a:prstClr val="black"/>
                </a:solidFill>
              </a:rPr>
              <a:t> </a:t>
            </a:r>
            <a:r>
              <a:rPr lang="en-US" sz="3000" b="1" dirty="0" err="1">
                <a:solidFill>
                  <a:prstClr val="black"/>
                </a:solidFill>
              </a:rPr>
              <a:t>từ</a:t>
            </a:r>
            <a:r>
              <a:rPr lang="en-US" sz="3000" b="1" dirty="0">
                <a:solidFill>
                  <a:prstClr val="black"/>
                </a:solidFill>
              </a:rPr>
              <a:t> </a:t>
            </a:r>
            <a:r>
              <a:rPr lang="en-US" sz="3000" b="1" dirty="0" err="1">
                <a:solidFill>
                  <a:prstClr val="black"/>
                </a:solidFill>
              </a:rPr>
              <a:t>bến</a:t>
            </a:r>
            <a:r>
              <a:rPr lang="en-US" sz="3000" b="1" dirty="0">
                <a:solidFill>
                  <a:prstClr val="black"/>
                </a:solidFill>
              </a:rPr>
              <a:t> A </a:t>
            </a:r>
            <a:r>
              <a:rPr lang="en-US" sz="3000" b="1" dirty="0" err="1">
                <a:solidFill>
                  <a:prstClr val="black"/>
                </a:solidFill>
              </a:rPr>
              <a:t>đến</a:t>
            </a:r>
            <a:r>
              <a:rPr lang="en-US" sz="3000" b="1" dirty="0">
                <a:solidFill>
                  <a:prstClr val="black"/>
                </a:solidFill>
              </a:rPr>
              <a:t> </a:t>
            </a:r>
            <a:r>
              <a:rPr lang="en-US" sz="3000" b="1" dirty="0" err="1">
                <a:solidFill>
                  <a:prstClr val="black"/>
                </a:solidFill>
              </a:rPr>
              <a:t>bến</a:t>
            </a:r>
            <a:r>
              <a:rPr lang="en-US" sz="3000" b="1" dirty="0">
                <a:solidFill>
                  <a:prstClr val="black"/>
                </a:solidFill>
              </a:rPr>
              <a:t> B </a:t>
            </a:r>
            <a:r>
              <a:rPr lang="en-US" sz="3000" b="1" dirty="0" err="1">
                <a:solidFill>
                  <a:prstClr val="black"/>
                </a:solidFill>
              </a:rPr>
              <a:t>với</a:t>
            </a:r>
            <a:r>
              <a:rPr lang="en-US" sz="3000" b="1" dirty="0">
                <a:solidFill>
                  <a:prstClr val="black"/>
                </a:solidFill>
              </a:rPr>
              <a:t> </a:t>
            </a:r>
            <a:r>
              <a:rPr lang="en-US" sz="3000" b="1" dirty="0" err="1">
                <a:solidFill>
                  <a:prstClr val="black"/>
                </a:solidFill>
              </a:rPr>
              <a:t>vận</a:t>
            </a:r>
            <a:r>
              <a:rPr lang="en-US" sz="3000" b="1" dirty="0">
                <a:solidFill>
                  <a:prstClr val="black"/>
                </a:solidFill>
              </a:rPr>
              <a:t> </a:t>
            </a:r>
            <a:r>
              <a:rPr lang="en-US" sz="3000" b="1" dirty="0" err="1">
                <a:solidFill>
                  <a:prstClr val="black"/>
                </a:solidFill>
              </a:rPr>
              <a:t>tốc</a:t>
            </a:r>
            <a:r>
              <a:rPr lang="en-US" sz="3000" b="1" dirty="0">
                <a:solidFill>
                  <a:prstClr val="black"/>
                </a:solidFill>
              </a:rPr>
              <a:t> 22 km/h. </a:t>
            </a:r>
            <a:r>
              <a:rPr lang="en-US" sz="3000" b="1" dirty="0" err="1">
                <a:solidFill>
                  <a:prstClr val="black"/>
                </a:solidFill>
              </a:rPr>
              <a:t>Hỏi</a:t>
            </a:r>
            <a:r>
              <a:rPr lang="en-US" sz="3000" b="1" dirty="0">
                <a:solidFill>
                  <a:prstClr val="black"/>
                </a:solidFill>
              </a:rPr>
              <a:t> </a:t>
            </a:r>
            <a:r>
              <a:rPr lang="en-US" sz="3000" b="1" dirty="0" err="1">
                <a:solidFill>
                  <a:prstClr val="black"/>
                </a:solidFill>
              </a:rPr>
              <a:t>sau</a:t>
            </a:r>
            <a:r>
              <a:rPr lang="en-US" sz="3000" b="1" dirty="0">
                <a:solidFill>
                  <a:prstClr val="black"/>
                </a:solidFill>
              </a:rPr>
              <a:t> </a:t>
            </a:r>
            <a:r>
              <a:rPr lang="en-US" sz="3000" b="1" dirty="0" err="1">
                <a:solidFill>
                  <a:prstClr val="black"/>
                </a:solidFill>
              </a:rPr>
              <a:t>khi</a:t>
            </a:r>
            <a:r>
              <a:rPr lang="en-US" sz="3000" b="1" dirty="0">
                <a:solidFill>
                  <a:prstClr val="black"/>
                </a:solidFill>
              </a:rPr>
              <a:t> </a:t>
            </a:r>
            <a:r>
              <a:rPr lang="en-US" sz="3000" b="1" dirty="0" err="1">
                <a:solidFill>
                  <a:prstClr val="black"/>
                </a:solidFill>
              </a:rPr>
              <a:t>khởi</a:t>
            </a:r>
            <a:r>
              <a:rPr lang="en-US" sz="3000" b="1" dirty="0">
                <a:solidFill>
                  <a:prstClr val="black"/>
                </a:solidFill>
              </a:rPr>
              <a:t> </a:t>
            </a:r>
            <a:r>
              <a:rPr lang="en-US" sz="3000" b="1" dirty="0" err="1">
                <a:solidFill>
                  <a:prstClr val="black"/>
                </a:solidFill>
              </a:rPr>
              <a:t>hành</a:t>
            </a:r>
            <a:r>
              <a:rPr lang="en-US" sz="3000" b="1" dirty="0">
                <a:solidFill>
                  <a:prstClr val="black"/>
                </a:solidFill>
              </a:rPr>
              <a:t> 3 </a:t>
            </a:r>
            <a:r>
              <a:rPr lang="en-US" sz="3000" b="1" dirty="0" err="1">
                <a:solidFill>
                  <a:prstClr val="black"/>
                </a:solidFill>
              </a:rPr>
              <a:t>giờ</a:t>
            </a:r>
            <a:r>
              <a:rPr lang="en-US" sz="3000" b="1" dirty="0">
                <a:solidFill>
                  <a:prstClr val="black"/>
                </a:solidFill>
              </a:rPr>
              <a:t> 30 </a:t>
            </a:r>
            <a:r>
              <a:rPr lang="en-US" sz="3000" b="1" dirty="0" err="1">
                <a:solidFill>
                  <a:prstClr val="black"/>
                </a:solidFill>
              </a:rPr>
              <a:t>phút</a:t>
            </a:r>
            <a:r>
              <a:rPr lang="en-US" sz="3000" b="1" dirty="0">
                <a:solidFill>
                  <a:prstClr val="black"/>
                </a:solidFill>
              </a:rPr>
              <a:t>, </a:t>
            </a:r>
            <a:r>
              <a:rPr lang="en-US" sz="3000" b="1" dirty="0" err="1">
                <a:solidFill>
                  <a:prstClr val="black"/>
                </a:solidFill>
              </a:rPr>
              <a:t>tàu</a:t>
            </a:r>
            <a:r>
              <a:rPr lang="en-US" sz="3000" b="1" dirty="0">
                <a:solidFill>
                  <a:prstClr val="black"/>
                </a:solidFill>
              </a:rPr>
              <a:t> </a:t>
            </a:r>
            <a:r>
              <a:rPr lang="en-US" sz="3000" b="1" dirty="0" err="1">
                <a:solidFill>
                  <a:prstClr val="black"/>
                </a:solidFill>
              </a:rPr>
              <a:t>còn</a:t>
            </a:r>
            <a:r>
              <a:rPr lang="en-US" sz="3000" b="1" dirty="0">
                <a:solidFill>
                  <a:prstClr val="black"/>
                </a:solidFill>
              </a:rPr>
              <a:t> </a:t>
            </a:r>
            <a:r>
              <a:rPr lang="en-US" sz="3000" b="1" dirty="0" err="1">
                <a:solidFill>
                  <a:prstClr val="black"/>
                </a:solidFill>
              </a:rPr>
              <a:t>cách</a:t>
            </a:r>
            <a:r>
              <a:rPr lang="en-US" sz="3000" b="1" dirty="0">
                <a:solidFill>
                  <a:prstClr val="black"/>
                </a:solidFill>
              </a:rPr>
              <a:t> </a:t>
            </a:r>
            <a:r>
              <a:rPr lang="en-US" sz="3000" b="1" dirty="0" err="1">
                <a:solidFill>
                  <a:prstClr val="black"/>
                </a:solidFill>
              </a:rPr>
              <a:t>bến</a:t>
            </a:r>
            <a:r>
              <a:rPr lang="en-US" sz="3000" b="1" dirty="0">
                <a:solidFill>
                  <a:prstClr val="black"/>
                </a:solidFill>
              </a:rPr>
              <a:t> B bao </a:t>
            </a:r>
            <a:r>
              <a:rPr lang="en-US" sz="3000" b="1" dirty="0" err="1">
                <a:solidFill>
                  <a:prstClr val="black"/>
                </a:solidFill>
              </a:rPr>
              <a:t>nhiêu</a:t>
            </a:r>
            <a:r>
              <a:rPr lang="en-US" sz="3000" b="1" dirty="0">
                <a:solidFill>
                  <a:prstClr val="black"/>
                </a:solidFill>
              </a:rPr>
              <a:t> ki-</a:t>
            </a:r>
            <a:r>
              <a:rPr lang="en-US" sz="3000" b="1" dirty="0" err="1">
                <a:solidFill>
                  <a:prstClr val="black"/>
                </a:solidFill>
              </a:rPr>
              <a:t>lô</a:t>
            </a:r>
            <a:r>
              <a:rPr lang="en-US" sz="3000" b="1" dirty="0">
                <a:solidFill>
                  <a:prstClr val="black"/>
                </a:solidFill>
              </a:rPr>
              <a:t>-</a:t>
            </a:r>
            <a:r>
              <a:rPr lang="en-US" sz="3000" b="1" dirty="0" err="1">
                <a:solidFill>
                  <a:prstClr val="black"/>
                </a:solidFill>
              </a:rPr>
              <a:t>mét</a:t>
            </a:r>
            <a:r>
              <a:rPr lang="en-US" sz="3000" b="1" dirty="0">
                <a:solidFill>
                  <a:prstClr val="black"/>
                </a:solidFill>
              </a:rPr>
              <a:t>?</a:t>
            </a:r>
            <a:endParaRPr kumimoji="0" lang="vi-VN" sz="3000" b="1"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181A14BF-ABBE-6108-1A56-3222550419FF}"/>
              </a:ext>
            </a:extLst>
          </p:cNvPr>
          <p:cNvPicPr>
            <a:picLocks noChangeAspect="1"/>
          </p:cNvPicPr>
          <p:nvPr/>
        </p:nvPicPr>
        <p:blipFill>
          <a:blip r:embed="rId2"/>
          <a:stretch>
            <a:fillRect/>
          </a:stretch>
        </p:blipFill>
        <p:spPr>
          <a:xfrm>
            <a:off x="6563764" y="2328531"/>
            <a:ext cx="5007450" cy="2648282"/>
          </a:xfrm>
          <a:prstGeom prst="rect">
            <a:avLst/>
          </a:prstGeom>
        </p:spPr>
      </p:pic>
      <p:sp>
        <p:nvSpPr>
          <p:cNvPr id="6" name="TextBox 5">
            <a:extLst>
              <a:ext uri="{FF2B5EF4-FFF2-40B4-BE49-F238E27FC236}">
                <a16:creationId xmlns:a16="http://schemas.microsoft.com/office/drawing/2014/main" id="{5E317804-FC5A-6320-3F9A-9D504241D77C}"/>
              </a:ext>
            </a:extLst>
          </p:cNvPr>
          <p:cNvSpPr txBox="1"/>
          <p:nvPr/>
        </p:nvSpPr>
        <p:spPr>
          <a:xfrm>
            <a:off x="372140" y="2198263"/>
            <a:ext cx="6230680" cy="4659737"/>
          </a:xfrm>
          <a:prstGeom prst="rect">
            <a:avLst/>
          </a:prstGeom>
          <a:noFill/>
        </p:spPr>
        <p:txBody>
          <a:bodyPr wrap="square" rtlCol="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 </a:t>
            </a:r>
            <a:r>
              <a:rPr lang="en-US" sz="2800" dirty="0" err="1">
                <a:solidFill>
                  <a:srgbClr val="FF0000"/>
                </a:solidFill>
                <a:effectLst/>
                <a:latin typeface="Cambria" panose="02040503050406030204" pitchFamily="18" charset="0"/>
                <a:ea typeface="Cambria" panose="02040503050406030204" pitchFamily="18" charset="0"/>
              </a:rPr>
              <a:t>giờ</a:t>
            </a:r>
            <a:r>
              <a:rPr lang="en-US" sz="2800" dirty="0">
                <a:solidFill>
                  <a:srgbClr val="FF0000"/>
                </a:solidFill>
                <a:effectLst/>
                <a:latin typeface="Cambria" panose="02040503050406030204" pitchFamily="18" charset="0"/>
                <a:ea typeface="Cambria" panose="02040503050406030204" pitchFamily="18" charset="0"/>
              </a:rPr>
              <a:t> 30 </a:t>
            </a:r>
            <a:r>
              <a:rPr lang="en-US" sz="2800" dirty="0" err="1">
                <a:solidFill>
                  <a:srgbClr val="FF0000"/>
                </a:solidFill>
                <a:effectLst/>
                <a:latin typeface="Cambria" panose="02040503050406030204" pitchFamily="18" charset="0"/>
                <a:ea typeface="Cambria" panose="02040503050406030204" pitchFamily="18" charset="0"/>
              </a:rPr>
              <a:t>phút</a:t>
            </a:r>
            <a:r>
              <a:rPr lang="en-US" sz="2800" dirty="0">
                <a:solidFill>
                  <a:srgbClr val="FF0000"/>
                </a:solidFill>
                <a:effectLst/>
                <a:latin typeface="Cambria" panose="02040503050406030204" pitchFamily="18" charset="0"/>
                <a:ea typeface="Cambria" panose="02040503050406030204" pitchFamily="18" charset="0"/>
              </a:rPr>
              <a:t> = 3,5 </a:t>
            </a:r>
            <a:r>
              <a:rPr lang="en-US" sz="2800" dirty="0" err="1">
                <a:solidFill>
                  <a:srgbClr val="FF0000"/>
                </a:solidFill>
                <a:effectLst/>
                <a:latin typeface="Cambria" panose="02040503050406030204" pitchFamily="18" charset="0"/>
                <a:ea typeface="Cambria" panose="02040503050406030204" pitchFamily="18" charset="0"/>
              </a:rPr>
              <a:t>giờ</a:t>
            </a:r>
            <a:r>
              <a:rPr lang="en-US" sz="28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Sau </a:t>
            </a:r>
            <a:r>
              <a:rPr lang="en-US" sz="2800" dirty="0" err="1">
                <a:solidFill>
                  <a:srgbClr val="FF0000"/>
                </a:solidFill>
                <a:effectLst/>
                <a:latin typeface="Cambria" panose="02040503050406030204" pitchFamily="18" charset="0"/>
                <a:ea typeface="Cambria" panose="02040503050406030204" pitchFamily="18" charset="0"/>
              </a:rPr>
              <a:t>khi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khởi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hành</a:t>
            </a:r>
            <a:r>
              <a:rPr lang="en-US" sz="2800" dirty="0">
                <a:solidFill>
                  <a:srgbClr val="FF0000"/>
                </a:solidFill>
                <a:effectLst/>
                <a:latin typeface="Cambria" panose="02040503050406030204" pitchFamily="18" charset="0"/>
                <a:ea typeface="Cambria" panose="02040503050406030204" pitchFamily="18" charset="0"/>
              </a:rPr>
              <a:t> 3 </a:t>
            </a:r>
            <a:r>
              <a:rPr lang="en-US" sz="2800" dirty="0" err="1">
                <a:solidFill>
                  <a:srgbClr val="FF0000"/>
                </a:solidFill>
                <a:effectLst/>
                <a:latin typeface="Cambria" panose="02040503050406030204" pitchFamily="18" charset="0"/>
                <a:ea typeface="Cambria" panose="02040503050406030204" pitchFamily="18" charset="0"/>
              </a:rPr>
              <a:t>giờ</a:t>
            </a:r>
            <a:r>
              <a:rPr lang="en-US" sz="2800" dirty="0">
                <a:solidFill>
                  <a:srgbClr val="FF0000"/>
                </a:solidFill>
                <a:effectLst/>
                <a:latin typeface="Cambria" panose="02040503050406030204" pitchFamily="18" charset="0"/>
                <a:ea typeface="Cambria" panose="02040503050406030204" pitchFamily="18" charset="0"/>
              </a:rPr>
              <a:t> 30 </a:t>
            </a:r>
            <a:r>
              <a:rPr lang="en-US" sz="2800" dirty="0" err="1">
                <a:solidFill>
                  <a:srgbClr val="FF0000"/>
                </a:solidFill>
                <a:effectLst/>
                <a:latin typeface="Cambria" panose="02040503050406030204" pitchFamily="18" charset="0"/>
                <a:ea typeface="Cambria" panose="02040503050406030204" pitchFamily="18" charset="0"/>
              </a:rPr>
              <a:t>phút</a:t>
            </a:r>
            <a:r>
              <a:rPr lang="en-US" sz="2800" dirty="0">
                <a:solidFill>
                  <a:srgbClr val="FF0000"/>
                </a:solidFill>
                <a:effectLst/>
                <a:latin typeface="Cambria" panose="02040503050406030204" pitchFamily="18" charset="0"/>
                <a:ea typeface="Cambria" panose="02040503050406030204" pitchFamily="18" charset="0"/>
              </a:rPr>
              <a:t>, con </a:t>
            </a:r>
            <a:r>
              <a:rPr lang="en-US" sz="2800" dirty="0" err="1">
                <a:solidFill>
                  <a:srgbClr val="FF0000"/>
                </a:solidFill>
                <a:effectLst/>
                <a:latin typeface="Cambria" panose="02040503050406030204" pitchFamily="18" charset="0"/>
                <a:ea typeface="Cambria" panose="02040503050406030204" pitchFamily="18" charset="0"/>
              </a:rPr>
              <a:t>tàu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được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quãng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đường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22 X 3,5 = 77 (km)</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Con </a:t>
            </a:r>
            <a:r>
              <a:rPr lang="en-US" sz="2800" dirty="0" err="1">
                <a:solidFill>
                  <a:srgbClr val="FF0000"/>
                </a:solidFill>
                <a:effectLst/>
                <a:latin typeface="Cambria" panose="02040503050406030204" pitchFamily="18" charset="0"/>
                <a:ea typeface="Cambria" panose="02040503050406030204" pitchFamily="18" charset="0"/>
              </a:rPr>
              <a:t>tàu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còn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bến</a:t>
            </a:r>
            <a:r>
              <a:rPr lang="en-US" sz="2800" dirty="0">
                <a:solidFill>
                  <a:srgbClr val="FF0000"/>
                </a:solidFill>
                <a:effectLst/>
                <a:latin typeface="Cambria" panose="02040503050406030204" pitchFamily="18" charset="0"/>
                <a:ea typeface="Cambria" panose="02040503050406030204" pitchFamily="18" charset="0"/>
              </a:rPr>
              <a:t> B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ki-</a:t>
            </a:r>
            <a:r>
              <a:rPr lang="en-US" sz="2800" dirty="0" err="1">
                <a:solidFill>
                  <a:srgbClr val="FF0000"/>
                </a:solidFill>
                <a:effectLst/>
                <a:latin typeface="Cambria" panose="02040503050406030204" pitchFamily="18" charset="0"/>
                <a:ea typeface="Cambria" panose="02040503050406030204" pitchFamily="18" charset="0"/>
              </a:rPr>
              <a:t>lô</a:t>
            </a:r>
            <a:r>
              <a:rPr lang="en-US" sz="2800" dirty="0">
                <a:solidFill>
                  <a:srgbClr val="FF0000"/>
                </a:solidFill>
                <a:effectLst/>
                <a:latin typeface="Cambria" panose="02040503050406030204" pitchFamily="18" charset="0"/>
                <a:ea typeface="Cambria" panose="02040503050406030204" pitchFamily="18" charset="0"/>
              </a:rPr>
              <a:t>-</a:t>
            </a:r>
            <a:r>
              <a:rPr lang="en-US" sz="2800" dirty="0" err="1">
                <a:solidFill>
                  <a:srgbClr val="FF0000"/>
                </a:solidFill>
                <a:effectLst/>
                <a:latin typeface="Cambria" panose="02040503050406030204" pitchFamily="18" charset="0"/>
                <a:ea typeface="Cambria" panose="02040503050406030204" pitchFamily="18" charset="0"/>
              </a:rPr>
              <a:t>mét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115 - 77 = 38 (km)</a:t>
            </a:r>
          </a:p>
          <a:p>
            <a:pPr marL="0" marR="0" algn="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38 km.</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5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CD1F04DE-93F9-7A06-3179-DD6EB0A86A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58" y="1066298"/>
            <a:ext cx="7193903" cy="5791702"/>
          </a:xfrm>
          <a:prstGeom prst="rect">
            <a:avLst/>
          </a:prstGeom>
        </p:spPr>
      </p:pic>
    </p:spTree>
    <p:extLst>
      <p:ext uri="{BB962C8B-B14F-4D97-AF65-F5344CB8AC3E}">
        <p14:creationId xmlns:p14="http://schemas.microsoft.com/office/powerpoint/2010/main" val="515199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1319569-92A9-43FF-B9D3-9F65D91F3882}"/>
              </a:ext>
            </a:extLst>
          </p:cNvPr>
          <p:cNvSpPr/>
          <p:nvPr/>
        </p:nvSpPr>
        <p:spPr>
          <a:xfrm>
            <a:off x="691116" y="533483"/>
            <a:ext cx="502570" cy="50850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mn-cs"/>
              </a:rPr>
              <a:t>4</a:t>
            </a:r>
            <a:endParaRPr kumimoji="0" lang="vi-VN" sz="36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D2993087-7DD4-4080-827C-94DABEDB1A2F}"/>
              </a:ext>
            </a:extLst>
          </p:cNvPr>
          <p:cNvSpPr txBox="1"/>
          <p:nvPr/>
        </p:nvSpPr>
        <p:spPr>
          <a:xfrm>
            <a:off x="1212111" y="554750"/>
            <a:ext cx="10504968" cy="1815882"/>
          </a:xfrm>
          <a:prstGeom prst="rect">
            <a:avLst/>
          </a:prstGeom>
          <a:noFill/>
        </p:spPr>
        <p:txBody>
          <a:bodyPr wrap="square" rtlCol="0">
            <a:spAutoFit/>
          </a:bodyPr>
          <a:lstStyle/>
          <a:p>
            <a:pPr lvl="0" algn="just">
              <a:defRPr/>
            </a:pPr>
            <a:r>
              <a:rPr lang="vi-VN" sz="2800" b="1" dirty="0">
                <a:solidFill>
                  <a:prstClr val="black"/>
                </a:solidFill>
              </a:rPr>
              <a:t>Chọn câu trả lời đúng.</a:t>
            </a:r>
          </a:p>
          <a:p>
            <a:pPr lvl="0" algn="just">
              <a:defRPr/>
            </a:pPr>
            <a:r>
              <a:rPr lang="vi-VN" sz="2800" dirty="0">
                <a:solidFill>
                  <a:prstClr val="black"/>
                </a:solidFill>
              </a:rPr>
              <a:t>Một đoàn tàu hỏa dài 200m bắt đầu vào đường hầm. Vậy sau bao lâu thì đuôi tàu chui hoàn toàn vào đường hầm, biết tàu đi với vận tốc 20 m/s?</a:t>
            </a:r>
            <a:endParaRPr kumimoji="0" lang="vi-VN" sz="2800" i="0" u="none" strike="noStrike" kern="1200" cap="none" spc="0" normalizeH="0" baseline="0" noProof="0" dirty="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D1DE908D-13EF-4644-7C80-52AC2E16DBC4}"/>
              </a:ext>
            </a:extLst>
          </p:cNvPr>
          <p:cNvPicPr>
            <a:picLocks noChangeAspect="1"/>
          </p:cNvPicPr>
          <p:nvPr/>
        </p:nvPicPr>
        <p:blipFill>
          <a:blip r:embed="rId2"/>
          <a:stretch>
            <a:fillRect/>
          </a:stretch>
        </p:blipFill>
        <p:spPr>
          <a:xfrm>
            <a:off x="2275145" y="2538524"/>
            <a:ext cx="7981950" cy="2971800"/>
          </a:xfrm>
          <a:prstGeom prst="rect">
            <a:avLst/>
          </a:prstGeom>
        </p:spPr>
      </p:pic>
      <p:sp>
        <p:nvSpPr>
          <p:cNvPr id="8" name="TextBox 7">
            <a:extLst>
              <a:ext uri="{FF2B5EF4-FFF2-40B4-BE49-F238E27FC236}">
                <a16:creationId xmlns:a16="http://schemas.microsoft.com/office/drawing/2014/main" id="{5098538A-BA00-D217-B797-999AB0D0DADB}"/>
              </a:ext>
            </a:extLst>
          </p:cNvPr>
          <p:cNvSpPr txBox="1"/>
          <p:nvPr/>
        </p:nvSpPr>
        <p:spPr>
          <a:xfrm>
            <a:off x="2913321" y="5592726"/>
            <a:ext cx="7155712" cy="523220"/>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A.</a:t>
            </a:r>
            <a:r>
              <a:rPr lang="en-US" sz="2800" b="0" i="0" dirty="0">
                <a:solidFill>
                  <a:srgbClr val="000000"/>
                </a:solidFill>
                <a:effectLst/>
                <a:latin typeface="Cambria" panose="02040503050406030204" pitchFamily="18" charset="0"/>
                <a:ea typeface="Cambria" panose="02040503050406030204" pitchFamily="18" charset="0"/>
              </a:rPr>
              <a:t> 12 </a:t>
            </a:r>
            <a:r>
              <a:rPr lang="en-US" sz="2800" b="0" i="0" dirty="0" err="1">
                <a:solidFill>
                  <a:srgbClr val="000000"/>
                </a:solidFill>
                <a:effectLst/>
                <a:latin typeface="Cambria" panose="02040503050406030204" pitchFamily="18" charset="0"/>
                <a:ea typeface="Cambria" panose="02040503050406030204" pitchFamily="18" charset="0"/>
              </a:rPr>
              <a:t>giây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  B.</a:t>
            </a:r>
            <a:r>
              <a:rPr lang="en-US" sz="2800" b="0" i="0" dirty="0">
                <a:solidFill>
                  <a:srgbClr val="000000"/>
                </a:solidFill>
                <a:effectLst/>
                <a:latin typeface="Cambria" panose="02040503050406030204" pitchFamily="18" charset="0"/>
                <a:ea typeface="Cambria" panose="02040503050406030204" pitchFamily="18" charset="0"/>
              </a:rPr>
              <a:t> 10 </a:t>
            </a:r>
            <a:r>
              <a:rPr lang="en-US" sz="2800" b="0" i="0" dirty="0" err="1">
                <a:solidFill>
                  <a:srgbClr val="000000"/>
                </a:solidFill>
                <a:effectLst/>
                <a:latin typeface="Cambria" panose="02040503050406030204" pitchFamily="18" charset="0"/>
                <a:ea typeface="Cambria" panose="02040503050406030204" pitchFamily="18" charset="0"/>
              </a:rPr>
              <a:t>giây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  C.</a:t>
            </a:r>
            <a:r>
              <a:rPr lang="en-US" sz="2800" b="0" i="0" dirty="0">
                <a:solidFill>
                  <a:srgbClr val="000000"/>
                </a:solidFill>
                <a:effectLst/>
                <a:latin typeface="Cambria" panose="02040503050406030204" pitchFamily="18" charset="0"/>
                <a:ea typeface="Cambria" panose="02040503050406030204" pitchFamily="18" charset="0"/>
              </a:rPr>
              <a:t> 4 </a:t>
            </a:r>
            <a:r>
              <a:rPr lang="en-US" sz="2800" b="0" i="0" dirty="0" err="1">
                <a:solidFill>
                  <a:srgbClr val="000000"/>
                </a:solidFill>
                <a:effectLst/>
                <a:latin typeface="Cambria" panose="02040503050406030204" pitchFamily="18" charset="0"/>
                <a:ea typeface="Cambria" panose="02040503050406030204" pitchFamily="18" charset="0"/>
              </a:rPr>
              <a:t>giây</a:t>
            </a:r>
            <a:endParaRPr lang="en-US" sz="2800" dirty="0">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2BB8EF8A-A7A3-1BB5-938D-FE6B6671E5E7}"/>
              </a:ext>
            </a:extLst>
          </p:cNvPr>
          <p:cNvSpPr/>
          <p:nvPr/>
        </p:nvSpPr>
        <p:spPr>
          <a:xfrm>
            <a:off x="5071730" y="5624623"/>
            <a:ext cx="584791" cy="56352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8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2" descr="卡通人物&#10;&#10;低可信度描述已自动生成">
            <a:extLst>
              <a:ext uri="{FF2B5EF4-FFF2-40B4-BE49-F238E27FC236}">
                <a16:creationId xmlns:a16="http://schemas.microsoft.com/office/drawing/2014/main" id="{45C27679-FA15-4806-803D-571E5D9C5832}"/>
              </a:ext>
            </a:extLst>
          </p:cNvPr>
          <p:cNvPicPr>
            <a:picLocks noChangeAspect="1"/>
          </p:cNvPicPr>
          <p:nvPr/>
        </p:nvPicPr>
        <p:blipFill rotWithShape="1">
          <a:blip r:embed="rId2"/>
          <a:srcRect l="32161" t="55019" r="23983"/>
          <a:stretch/>
        </p:blipFill>
        <p:spPr>
          <a:xfrm>
            <a:off x="3400760" y="3467017"/>
            <a:ext cx="4962898" cy="2423909"/>
          </a:xfrm>
          <a:prstGeom prst="rect">
            <a:avLst/>
          </a:prstGeom>
        </p:spPr>
      </p:pic>
      <p:pic>
        <p:nvPicPr>
          <p:cNvPr id="3" name="Picture 2">
            <a:extLst>
              <a:ext uri="{FF2B5EF4-FFF2-40B4-BE49-F238E27FC236}">
                <a16:creationId xmlns:a16="http://schemas.microsoft.com/office/drawing/2014/main" id="{7DCFA097-55F5-8201-06A2-C841860B7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28" y="602363"/>
            <a:ext cx="9510584" cy="2889754"/>
          </a:xfrm>
          <a:prstGeom prst="rect">
            <a:avLst/>
          </a:prstGeom>
        </p:spPr>
      </p:pic>
    </p:spTree>
    <p:extLst>
      <p:ext uri="{BB962C8B-B14F-4D97-AF65-F5344CB8AC3E}">
        <p14:creationId xmlns:p14="http://schemas.microsoft.com/office/powerpoint/2010/main" val="97335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4"/>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5"/>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6"/>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7"/>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8"/>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9"/>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6538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2"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6"/>
          <a:stretch>
            <a:fillRect/>
          </a:stretch>
        </p:blipFill>
        <p:spPr>
          <a:xfrm>
            <a:off x="5226756" y="7998"/>
            <a:ext cx="945737" cy="917771"/>
          </a:xfrm>
          <a:prstGeom prst="rect">
            <a:avLst/>
          </a:prstGeom>
        </p:spPr>
      </p:pic>
    </p:spTree>
    <p:extLst>
      <p:ext uri="{BB962C8B-B14F-4D97-AF65-F5344CB8AC3E}">
        <p14:creationId xmlns:p14="http://schemas.microsoft.com/office/powerpoint/2010/main" val="134829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67690" y="436073"/>
            <a:ext cx="9074237" cy="2049023"/>
            <a:chOff x="226633" y="147365"/>
            <a:chExt cx="13830686"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4666709" y="-84422"/>
                    <a:pt x="7876607" y="106279"/>
                    <a:pt x="13830686" y="0"/>
                  </a:cubicBezTo>
                  <a:cubicBezTo>
                    <a:pt x="13506823" y="521192"/>
                    <a:pt x="13650468" y="1413859"/>
                    <a:pt x="13830686" y="2021573"/>
                  </a:cubicBezTo>
                  <a:cubicBezTo>
                    <a:pt x="7534902" y="1816727"/>
                    <a:pt x="3014374" y="1234260"/>
                    <a:pt x="0" y="2021573"/>
                  </a:cubicBezTo>
                  <a:cubicBezTo>
                    <a:pt x="100662" y="1313857"/>
                    <a:pt x="102601" y="471881"/>
                    <a:pt x="0" y="0"/>
                  </a:cubicBezTo>
                  <a:close/>
                </a:path>
                <a:path w="13830686" h="2021573" stroke="0" extrusionOk="0">
                  <a:moveTo>
                    <a:pt x="0" y="0"/>
                  </a:moveTo>
                  <a:cubicBezTo>
                    <a:pt x="6597523" y="-45433"/>
                    <a:pt x="11069740" y="-174513"/>
                    <a:pt x="13830686" y="0"/>
                  </a:cubicBezTo>
                  <a:cubicBezTo>
                    <a:pt x="13728927" y="257667"/>
                    <a:pt x="13936268" y="1269528"/>
                    <a:pt x="13830686" y="2021573"/>
                  </a:cubicBezTo>
                  <a:cubicBezTo>
                    <a:pt x="9275548" y="1933573"/>
                    <a:pt x="3513106" y="2365525"/>
                    <a:pt x="0" y="2021573"/>
                  </a:cubicBezTo>
                  <a:cubicBezTo>
                    <a:pt x="11424" y="1434309"/>
                    <a:pt x="119930" y="1130382"/>
                    <a:pt x="0" y="0"/>
                  </a:cubicBezTo>
                  <a:close/>
                </a:path>
                <a:path w="13830686" h="2021573" fill="none" stroke="0" extrusionOk="0">
                  <a:moveTo>
                    <a:pt x="0" y="0"/>
                  </a:moveTo>
                  <a:cubicBezTo>
                    <a:pt x="4458443" y="-330450"/>
                    <a:pt x="8762425" y="282948"/>
                    <a:pt x="13830686" y="0"/>
                  </a:cubicBezTo>
                  <a:cubicBezTo>
                    <a:pt x="13649139" y="419274"/>
                    <a:pt x="13832399" y="1426756"/>
                    <a:pt x="13830686" y="2021573"/>
                  </a:cubicBezTo>
                  <a:cubicBezTo>
                    <a:pt x="6855886" y="1325717"/>
                    <a:pt x="3460235" y="1734681"/>
                    <a:pt x="0" y="2021573"/>
                  </a:cubicBezTo>
                  <a:cubicBezTo>
                    <a:pt x="81620" y="1306228"/>
                    <a:pt x="7503" y="378145"/>
                    <a:pt x="0" y="0"/>
                  </a:cubicBezTo>
                  <a:close/>
                </a:path>
                <a:path w="13830686" h="2021573" fill="none" stroke="0" extrusionOk="0">
                  <a:moveTo>
                    <a:pt x="0" y="0"/>
                  </a:moveTo>
                  <a:cubicBezTo>
                    <a:pt x="5111220" y="-102647"/>
                    <a:pt x="8251781" y="369315"/>
                    <a:pt x="13830686" y="0"/>
                  </a:cubicBezTo>
                  <a:cubicBezTo>
                    <a:pt x="13554421" y="422151"/>
                    <a:pt x="13690815" y="1499723"/>
                    <a:pt x="13830686" y="2021573"/>
                  </a:cubicBezTo>
                  <a:cubicBezTo>
                    <a:pt x="7057308" y="1390055"/>
                    <a:pt x="3282409" y="1567016"/>
                    <a:pt x="0" y="2021573"/>
                  </a:cubicBezTo>
                  <a:cubicBezTo>
                    <a:pt x="114091" y="1304051"/>
                    <a:pt x="83132" y="39701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435239" y="214936"/>
              <a:ext cx="13622080" cy="109315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4 755 + 2 368 = ?</a:t>
              </a:r>
              <a:endParaRPr kumimoji="0" lang="en-US" altLang="en-US" sz="6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7099723" y="3183816"/>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7 123</a:t>
              </a: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7003771" y="3225274"/>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116519"/>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7 133</a:t>
              </a: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7 132</a:t>
              </a: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149679" y="4945330"/>
              <a:ext cx="39820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7 122</a:t>
              </a: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6"/>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8"/>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9"/>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0"/>
          <a:stretch>
            <a:fillRect/>
          </a:stretch>
        </p:blipFill>
        <p:spPr>
          <a:xfrm>
            <a:off x="77469" y="-36695"/>
            <a:ext cx="2266242" cy="2636047"/>
          </a:xfrm>
          <a:prstGeom prst="rect">
            <a:avLst/>
          </a:prstGeom>
        </p:spPr>
      </p:pic>
      <p:pic>
        <p:nvPicPr>
          <p:cNvPr id="30" name="Picture 29">
            <a:hlinkClick r:id="" action="ppaction://noaction"/>
            <a:extLst>
              <a:ext uri="{FF2B5EF4-FFF2-40B4-BE49-F238E27FC236}">
                <a16:creationId xmlns:a16="http://schemas.microsoft.com/office/drawing/2014/main" id="{A10127D6-11F5-1908-5631-E200C0ED543A}"/>
              </a:ext>
            </a:extLst>
          </p:cNvPr>
          <p:cNvPicPr>
            <a:picLocks noChangeAspect="1"/>
          </p:cNvPicPr>
          <p:nvPr/>
        </p:nvPicPr>
        <p:blipFill>
          <a:blip r:embed="rId11"/>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179403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6384" h="1983318" fill="none" extrusionOk="0">
                  <a:moveTo>
                    <a:pt x="0" y="0"/>
                  </a:moveTo>
                  <a:cubicBezTo>
                    <a:pt x="5366869" y="271430"/>
                    <a:pt x="7757841" y="155858"/>
                    <a:pt x="13726384" y="0"/>
                  </a:cubicBezTo>
                  <a:cubicBezTo>
                    <a:pt x="13474894" y="444720"/>
                    <a:pt x="13657427" y="1408691"/>
                    <a:pt x="13726384" y="1983318"/>
                  </a:cubicBezTo>
                  <a:cubicBezTo>
                    <a:pt x="7490310" y="1786739"/>
                    <a:pt x="3084053" y="1412551"/>
                    <a:pt x="0" y="1983318"/>
                  </a:cubicBezTo>
                  <a:cubicBezTo>
                    <a:pt x="126120" y="1231519"/>
                    <a:pt x="125323" y="489197"/>
                    <a:pt x="0" y="0"/>
                  </a:cubicBezTo>
                  <a:close/>
                </a:path>
                <a:path w="13726384" h="1983318" stroke="0" extrusionOk="0">
                  <a:moveTo>
                    <a:pt x="0" y="0"/>
                  </a:moveTo>
                  <a:cubicBezTo>
                    <a:pt x="6904917" y="15047"/>
                    <a:pt x="10557006" y="-118029"/>
                    <a:pt x="13726384" y="0"/>
                  </a:cubicBezTo>
                  <a:cubicBezTo>
                    <a:pt x="13557384" y="197565"/>
                    <a:pt x="13830016" y="1216045"/>
                    <a:pt x="13726384" y="1983318"/>
                  </a:cubicBezTo>
                  <a:cubicBezTo>
                    <a:pt x="9629055" y="1935352"/>
                    <a:pt x="3457742" y="2341288"/>
                    <a:pt x="0" y="1983318"/>
                  </a:cubicBezTo>
                  <a:cubicBezTo>
                    <a:pt x="-4316" y="1405700"/>
                    <a:pt x="118402" y="1015455"/>
                    <a:pt x="0" y="0"/>
                  </a:cubicBezTo>
                  <a:close/>
                </a:path>
                <a:path w="13726384" h="1983318" fill="none" stroke="0" extrusionOk="0">
                  <a:moveTo>
                    <a:pt x="0" y="0"/>
                  </a:moveTo>
                  <a:cubicBezTo>
                    <a:pt x="4724103" y="-215320"/>
                    <a:pt x="8582433" y="249642"/>
                    <a:pt x="13726384" y="0"/>
                  </a:cubicBezTo>
                  <a:cubicBezTo>
                    <a:pt x="13431230" y="381098"/>
                    <a:pt x="13723817" y="1452680"/>
                    <a:pt x="13726384" y="1983318"/>
                  </a:cubicBezTo>
                  <a:cubicBezTo>
                    <a:pt x="6813242" y="1619159"/>
                    <a:pt x="3839972" y="1981874"/>
                    <a:pt x="0" y="1983318"/>
                  </a:cubicBezTo>
                  <a:cubicBezTo>
                    <a:pt x="71366" y="1272193"/>
                    <a:pt x="-6794" y="400837"/>
                    <a:pt x="0" y="0"/>
                  </a:cubicBezTo>
                  <a:close/>
                </a:path>
                <a:path w="13726384" h="1983318" fill="none" stroke="0" extrusionOk="0">
                  <a:moveTo>
                    <a:pt x="0" y="0"/>
                  </a:moveTo>
                  <a:cubicBezTo>
                    <a:pt x="5342301" y="53184"/>
                    <a:pt x="7845193" y="212264"/>
                    <a:pt x="13726384" y="0"/>
                  </a:cubicBezTo>
                  <a:cubicBezTo>
                    <a:pt x="13505436" y="383094"/>
                    <a:pt x="13665782" y="1421184"/>
                    <a:pt x="13726384" y="1983318"/>
                  </a:cubicBezTo>
                  <a:cubicBezTo>
                    <a:pt x="7321067" y="1573949"/>
                    <a:pt x="3220203" y="1610157"/>
                    <a:pt x="0" y="1983318"/>
                  </a:cubicBezTo>
                  <a:cubicBezTo>
                    <a:pt x="142924" y="1213636"/>
                    <a:pt x="94925" y="37754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1211832" y="276346"/>
              <a:ext cx="12293246" cy="10872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000000"/>
                  </a:solidFill>
                  <a:latin typeface="Cambria" panose="02040503050406030204" pitchFamily="18" charset="0"/>
                  <a:ea typeface="Cambria" panose="02040503050406030204" pitchFamily="18" charset="0"/>
                </a:rPr>
                <a:t>9 871 – 685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093815" y="293529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9 186</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207439" y="2921320"/>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9 185</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32374"/>
            <a:chOff x="957103" y="4872764"/>
            <a:chExt cx="4561379" cy="1132374"/>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9 175</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556621" y="4818185"/>
              <a:ext cx="3460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9 165</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 action="ppaction://noaction"/>
            <a:extLst>
              <a:ext uri="{FF2B5EF4-FFF2-40B4-BE49-F238E27FC236}">
                <a16:creationId xmlns:a16="http://schemas.microsoft.com/office/drawing/2014/main" id="{412C70FE-5108-D222-4FF5-B804BE1C68BF}"/>
              </a:ext>
            </a:extLst>
          </p:cNvPr>
          <p:cNvPicPr>
            <a:picLocks noChangeAspect="1"/>
          </p:cNvPicPr>
          <p:nvPr/>
        </p:nvPicPr>
        <p:blipFill>
          <a:blip r:embed="rId11"/>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4006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710539" y="359514"/>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478511" fill="none" extrusionOk="0">
                  <a:moveTo>
                    <a:pt x="0" y="0"/>
                  </a:moveTo>
                  <a:cubicBezTo>
                    <a:pt x="5434025" y="269231"/>
                    <a:pt x="7727252" y="356688"/>
                    <a:pt x="13830686" y="0"/>
                  </a:cubicBezTo>
                  <a:cubicBezTo>
                    <a:pt x="13595775" y="513525"/>
                    <a:pt x="13582000" y="1716507"/>
                    <a:pt x="13830686" y="2478511"/>
                  </a:cubicBezTo>
                  <a:cubicBezTo>
                    <a:pt x="7376321" y="2313034"/>
                    <a:pt x="3144512" y="1949726"/>
                    <a:pt x="0" y="2478511"/>
                  </a:cubicBezTo>
                  <a:cubicBezTo>
                    <a:pt x="105631" y="1613131"/>
                    <a:pt x="166415" y="644286"/>
                    <a:pt x="0" y="0"/>
                  </a:cubicBezTo>
                  <a:close/>
                </a:path>
                <a:path w="13830686" h="2478511" stroke="0" extrusionOk="0">
                  <a:moveTo>
                    <a:pt x="0" y="0"/>
                  </a:moveTo>
                  <a:cubicBezTo>
                    <a:pt x="6908524" y="-21813"/>
                    <a:pt x="10660428" y="-151674"/>
                    <a:pt x="13830686" y="0"/>
                  </a:cubicBezTo>
                  <a:cubicBezTo>
                    <a:pt x="13669258" y="272766"/>
                    <a:pt x="13991221" y="1471306"/>
                    <a:pt x="13830686" y="2478511"/>
                  </a:cubicBezTo>
                  <a:cubicBezTo>
                    <a:pt x="8970807" y="2351632"/>
                    <a:pt x="3400254" y="2855543"/>
                    <a:pt x="0" y="2478511"/>
                  </a:cubicBezTo>
                  <a:cubicBezTo>
                    <a:pt x="-72711" y="1743792"/>
                    <a:pt x="119528" y="1303050"/>
                    <a:pt x="0" y="0"/>
                  </a:cubicBezTo>
                  <a:close/>
                </a:path>
                <a:path w="13830686" h="2478511" fill="none" stroke="0" extrusionOk="0">
                  <a:moveTo>
                    <a:pt x="0" y="0"/>
                  </a:moveTo>
                  <a:cubicBezTo>
                    <a:pt x="4326149" y="-490624"/>
                    <a:pt x="8743054" y="325618"/>
                    <a:pt x="13830686" y="0"/>
                  </a:cubicBezTo>
                  <a:cubicBezTo>
                    <a:pt x="13557137" y="539480"/>
                    <a:pt x="13827756" y="1822411"/>
                    <a:pt x="13830686" y="2478511"/>
                  </a:cubicBezTo>
                  <a:cubicBezTo>
                    <a:pt x="6935363" y="1992512"/>
                    <a:pt x="3821266" y="2276309"/>
                    <a:pt x="0" y="2478511"/>
                  </a:cubicBezTo>
                  <a:cubicBezTo>
                    <a:pt x="42951" y="1602831"/>
                    <a:pt x="-48418" y="471294"/>
                    <a:pt x="0" y="0"/>
                  </a:cubicBezTo>
                  <a:close/>
                </a:path>
                <a:path w="13830686" h="2478511" fill="none" stroke="0" extrusionOk="0">
                  <a:moveTo>
                    <a:pt x="0" y="0"/>
                  </a:moveTo>
                  <a:cubicBezTo>
                    <a:pt x="5408182" y="83304"/>
                    <a:pt x="8308325" y="318138"/>
                    <a:pt x="13830686" y="0"/>
                  </a:cubicBezTo>
                  <a:cubicBezTo>
                    <a:pt x="13478583" y="467756"/>
                    <a:pt x="13679814" y="1754752"/>
                    <a:pt x="13830686" y="2478511"/>
                  </a:cubicBezTo>
                  <a:cubicBezTo>
                    <a:pt x="7150193" y="2372336"/>
                    <a:pt x="3313705" y="1662996"/>
                    <a:pt x="0" y="2478511"/>
                  </a:cubicBezTo>
                  <a:cubicBezTo>
                    <a:pt x="99214" y="1641669"/>
                    <a:pt x="108184" y="56629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538863" y="524774"/>
              <a:ext cx="12883120" cy="14161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356 x 2 = ?</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429028" y="2884000"/>
              <a:ext cx="3750829"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712</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504834" y="289406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714</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337193" y="5162004"/>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713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74878"/>
            <a:ext cx="4537107" cy="1148024"/>
            <a:chOff x="6830721" y="4696662"/>
            <a:chExt cx="4537107" cy="1148024"/>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192044" y="4696662"/>
              <a:ext cx="36470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711</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1958" y="3445592"/>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 action="ppaction://noaction"/>
            <a:extLst>
              <a:ext uri="{FF2B5EF4-FFF2-40B4-BE49-F238E27FC236}">
                <a16:creationId xmlns:a16="http://schemas.microsoft.com/office/drawing/2014/main" id="{F6AB816A-AD3C-4E08-D37C-2CBD71F9D153}"/>
              </a:ext>
            </a:extLst>
          </p:cNvPr>
          <p:cNvPicPr>
            <a:picLocks noChangeAspect="1"/>
          </p:cNvPicPr>
          <p:nvPr/>
        </p:nvPicPr>
        <p:blipFill>
          <a:blip r:embed="rId11"/>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000944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643239" cy="2240179"/>
            <a:chOff x="1124179" y="147365"/>
            <a:chExt cx="12644729"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2887" h="2578130" fill="none" extrusionOk="0">
                  <a:moveTo>
                    <a:pt x="0" y="0"/>
                  </a:moveTo>
                  <a:cubicBezTo>
                    <a:pt x="1814203" y="-133017"/>
                    <a:pt x="10780236" y="-123057"/>
                    <a:pt x="12292887" y="0"/>
                  </a:cubicBezTo>
                  <a:cubicBezTo>
                    <a:pt x="12095914" y="510163"/>
                    <a:pt x="12169039" y="1817532"/>
                    <a:pt x="12292887" y="2578130"/>
                  </a:cubicBezTo>
                  <a:cubicBezTo>
                    <a:pt x="6766520" y="2325054"/>
                    <a:pt x="2578025" y="1570571"/>
                    <a:pt x="0" y="2578130"/>
                  </a:cubicBezTo>
                  <a:cubicBezTo>
                    <a:pt x="84553" y="1715028"/>
                    <a:pt x="133722" y="636984"/>
                    <a:pt x="0" y="0"/>
                  </a:cubicBezTo>
                  <a:close/>
                </a:path>
                <a:path w="12292887" h="2578130" stroke="0" extrusionOk="0">
                  <a:moveTo>
                    <a:pt x="0" y="0"/>
                  </a:moveTo>
                  <a:cubicBezTo>
                    <a:pt x="5563080" y="-197169"/>
                    <a:pt x="9548248" y="-159361"/>
                    <a:pt x="12292887" y="0"/>
                  </a:cubicBezTo>
                  <a:cubicBezTo>
                    <a:pt x="12120911" y="275747"/>
                    <a:pt x="12403309" y="1595495"/>
                    <a:pt x="12292887" y="2578130"/>
                  </a:cubicBezTo>
                  <a:cubicBezTo>
                    <a:pt x="8461703" y="2479420"/>
                    <a:pt x="3174648" y="3045577"/>
                    <a:pt x="0" y="2578130"/>
                  </a:cubicBezTo>
                  <a:cubicBezTo>
                    <a:pt x="-116421" y="1807414"/>
                    <a:pt x="106433" y="1376464"/>
                    <a:pt x="0" y="0"/>
                  </a:cubicBezTo>
                  <a:close/>
                </a:path>
                <a:path w="12292887" h="2578130" fill="none" stroke="0" extrusionOk="0">
                  <a:moveTo>
                    <a:pt x="0" y="0"/>
                  </a:moveTo>
                  <a:cubicBezTo>
                    <a:pt x="4117938" y="-459285"/>
                    <a:pt x="7673227" y="185540"/>
                    <a:pt x="12292887" y="0"/>
                  </a:cubicBezTo>
                  <a:cubicBezTo>
                    <a:pt x="12011154" y="479750"/>
                    <a:pt x="12291766" y="1847169"/>
                    <a:pt x="12292887" y="2578130"/>
                  </a:cubicBezTo>
                  <a:cubicBezTo>
                    <a:pt x="6302004" y="2049373"/>
                    <a:pt x="3443461" y="2447502"/>
                    <a:pt x="0" y="2578130"/>
                  </a:cubicBezTo>
                  <a:cubicBezTo>
                    <a:pt x="98685" y="1652464"/>
                    <a:pt x="-32207" y="485758"/>
                    <a:pt x="0" y="0"/>
                  </a:cubicBezTo>
                  <a:close/>
                </a:path>
                <a:path w="12292887" h="2578130" fill="none" stroke="0" extrusionOk="0">
                  <a:moveTo>
                    <a:pt x="0" y="0"/>
                  </a:moveTo>
                  <a:cubicBezTo>
                    <a:pt x="2841658" y="-157587"/>
                    <a:pt x="6934459" y="-63908"/>
                    <a:pt x="12292887" y="0"/>
                  </a:cubicBezTo>
                  <a:cubicBezTo>
                    <a:pt x="12032466" y="491296"/>
                    <a:pt x="12234991" y="1904419"/>
                    <a:pt x="12292887" y="2578130"/>
                  </a:cubicBezTo>
                  <a:cubicBezTo>
                    <a:pt x="6299969" y="2181708"/>
                    <a:pt x="2927836" y="1423725"/>
                    <a:pt x="0" y="2578130"/>
                  </a:cubicBezTo>
                  <a:cubicBezTo>
                    <a:pt x="88064" y="1716291"/>
                    <a:pt x="97091" y="49583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138836" y="488211"/>
              <a:ext cx="12630072" cy="13814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768 : 4 =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70400"/>
            <a:chOff x="6700677" y="2864057"/>
            <a:chExt cx="4537107" cy="1170400"/>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109940" y="3018794"/>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192</a:t>
              </a: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54752" y="2997525"/>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191</a:t>
              </a: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05201" y="5028032"/>
            <a:ext cx="4603323" cy="1129886"/>
            <a:chOff x="915159" y="4872764"/>
            <a:chExt cx="4603323"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15159" y="5060757"/>
              <a:ext cx="42808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dirty="0">
                  <a:solidFill>
                    <a:prstClr val="black"/>
                  </a:solidFill>
                  <a:latin typeface="Cambria" panose="02040503050406030204" pitchFamily="18" charset="0"/>
                </a:rPr>
                <a:t>190</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469218" y="4900221"/>
              <a:ext cx="34600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193</a:t>
              </a: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 action="ppaction://noaction"/>
            <a:extLst>
              <a:ext uri="{FF2B5EF4-FFF2-40B4-BE49-F238E27FC236}">
                <a16:creationId xmlns:a16="http://schemas.microsoft.com/office/drawing/2014/main" id="{3B8BEC12-80CD-1167-B3B9-7C7B1D96FA13}"/>
              </a:ext>
            </a:extLst>
          </p:cNvPr>
          <p:cNvPicPr>
            <a:picLocks noChangeAspect="1"/>
          </p:cNvPicPr>
          <p:nvPr/>
        </p:nvPicPr>
        <p:blipFill>
          <a:blip r:embed="rId11"/>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141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257269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15981" y="1174844"/>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761631" y="4660965"/>
            <a:ext cx="5222571" cy="323307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AB6367FE-F85E-B126-D3E4-739D2C2C8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5098" y="2393244"/>
            <a:ext cx="6498827" cy="1709568"/>
          </a:xfrm>
          <a:prstGeom prst="rect">
            <a:avLst/>
          </a:prstGeom>
        </p:spPr>
      </p:pic>
      <p:pic>
        <p:nvPicPr>
          <p:cNvPr id="9" name="Picture 8">
            <a:extLst>
              <a:ext uri="{FF2B5EF4-FFF2-40B4-BE49-F238E27FC236}">
                <a16:creationId xmlns:a16="http://schemas.microsoft.com/office/drawing/2014/main" id="{2E215FAE-9222-C0B6-55E5-8605DBEDBD5B}"/>
              </a:ext>
            </a:extLst>
          </p:cNvPr>
          <p:cNvPicPr>
            <a:picLocks noChangeAspect="1"/>
          </p:cNvPicPr>
          <p:nvPr/>
        </p:nvPicPr>
        <p:blipFill>
          <a:blip r:embed="rId12"/>
          <a:stretch>
            <a:fillRect/>
          </a:stretch>
        </p:blipFill>
        <p:spPr>
          <a:xfrm>
            <a:off x="4989876" y="1361053"/>
            <a:ext cx="2871465" cy="12863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317</Words>
  <Application>Microsoft Office PowerPoint</Application>
  <PresentationFormat>Widescreen</PresentationFormat>
  <Paragraphs>59</Paragraphs>
  <Slides>17</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等线</vt:lpstr>
      <vt:lpstr>Arial</vt:lpstr>
      <vt:lpstr>Calibri</vt:lpstr>
      <vt:lpstr>Cambria</vt:lpstr>
      <vt:lpstr>Cambria Math</vt:lpstr>
      <vt:lpstr>Wingdings</vt:lpstr>
      <vt:lpstr>字魂35号-经典雅黑</vt:lpstr>
      <vt:lpstr>2_Office Theme</vt:lpstr>
      <vt:lpstr>5_Office 主题</vt:lpstr>
      <vt:lpstr>1_Office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Thanh Huyền</cp:lastModifiedBy>
  <cp:revision>47</cp:revision>
  <dcterms:created xsi:type="dcterms:W3CDTF">2021-06-29T06:58:36Z</dcterms:created>
  <dcterms:modified xsi:type="dcterms:W3CDTF">2025-03-30T15:08:15Z</dcterms:modified>
</cp:coreProperties>
</file>