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0.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3"/>
  </p:notesMasterIdLst>
  <p:sldIdLst>
    <p:sldId id="257" r:id="rId4"/>
    <p:sldId id="529" r:id="rId5"/>
    <p:sldId id="263" r:id="rId6"/>
    <p:sldId id="256" r:id="rId7"/>
    <p:sldId id="259" r:id="rId8"/>
    <p:sldId id="515" r:id="rId9"/>
    <p:sldId id="521" r:id="rId10"/>
    <p:sldId id="516" r:id="rId11"/>
    <p:sldId id="519" r:id="rId12"/>
    <p:sldId id="527" r:id="rId14"/>
    <p:sldId id="530" r:id="rId15"/>
    <p:sldId id="531" r:id="rId16"/>
    <p:sldId id="532" r:id="rId17"/>
    <p:sldId id="520" r:id="rId18"/>
    <p:sldId id="533" r:id="rId19"/>
    <p:sldId id="534" r:id="rId20"/>
    <p:sldId id="526" r:id="rId21"/>
    <p:sldId id="535" r:id="rId22"/>
    <p:sldId id="537" r:id="rId23"/>
    <p:sldId id="536" r:id="rId24"/>
    <p:sldId id="266" r:id="rId25"/>
    <p:sldId id="539" r:id="rId26"/>
    <p:sldId id="267" r:id="rId27"/>
    <p:sldId id="540"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1228" autoAdjust="0"/>
  </p:normalViewPr>
  <p:slideViewPr>
    <p:cSldViewPr snapToGrid="0" showGuides="1">
      <p:cViewPr varScale="1">
        <p:scale>
          <a:sx n="67" d="100"/>
          <a:sy n="67" d="100"/>
        </p:scale>
        <p:origin x="86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notesMaster" Target="notesMasters/notes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a:fillRect/>
          </a:stretch>
        </p:blipFill>
        <p:spPr>
          <a:xfrm>
            <a:off x="-48683" y="1"/>
            <a:ext cx="12289365" cy="6889320"/>
          </a:xfrm>
          <a:prstGeom prst="rect">
            <a:avLst/>
          </a:prstGeom>
        </p:spPr>
      </p:pic>
    </p:spTree>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spd="slow" advTm="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transition spd="slow"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fld>
            <a:endParaRPr lang="vi-VN"/>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6" Type="http://schemas.openxmlformats.org/officeDocument/2006/relationships/theme" Target="../theme/theme2.xml"/><Relationship Id="rId5" Type="http://schemas.openxmlformats.org/officeDocument/2006/relationships/image" Target="../media/image2.jpeg"/><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advTm="0">
    <p:fade/>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1.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2.xml"/><Relationship Id="rId3" Type="http://schemas.openxmlformats.org/officeDocument/2006/relationships/image" Target="../media/image27.png"/><Relationship Id="rId2" Type="http://schemas.openxmlformats.org/officeDocument/2006/relationships/image" Target="../media/image18.jpeg"/><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8.wdp"/><Relationship Id="rId2" Type="http://schemas.openxmlformats.org/officeDocument/2006/relationships/image" Target="../media/image7.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18.jpeg"/><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0"/>
            <a:ext cx="12191980" cy="6856718"/>
          </a:xfrm>
          <a:prstGeom prst="rect">
            <a:avLst/>
          </a:prstGeom>
        </p:spPr>
      </p:pic>
      <p:pic>
        <p:nvPicPr>
          <p:cNvPr id="7" name="Picture 6"/>
          <p:cNvPicPr>
            <a:picLocks noChangeAspect="1"/>
          </p:cNvPicPr>
          <p:nvPr/>
        </p:nvPicPr>
        <p:blipFill>
          <a:blip r:embed="rId2"/>
          <a:stretch>
            <a:fillRect/>
          </a:stretch>
        </p:blipFill>
        <p:spPr>
          <a:xfrm>
            <a:off x="908869" y="1926210"/>
            <a:ext cx="7970662" cy="1983221"/>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p:cNvSpPr/>
          <p:nvPr/>
        </p:nvSpPr>
        <p:spPr>
          <a:xfrm>
            <a:off x="238536" y="2569580"/>
            <a:ext cx="3696856" cy="4035673"/>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p:cNvGrpSpPr/>
          <p:nvPr/>
        </p:nvGrpSpPr>
        <p:grpSpPr>
          <a:xfrm>
            <a:off x="3464283" y="1163192"/>
            <a:ext cx="8017803" cy="3212038"/>
            <a:chOff x="-731737" y="1941435"/>
            <a:chExt cx="10210918" cy="2884738"/>
          </a:xfrm>
        </p:grpSpPr>
        <p:sp>
          <p:nvSpPr>
            <p:cNvPr id="41" name="Rectangle: Rounded Corners 40"/>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p:cNvSpPr txBox="1"/>
            <p:nvPr/>
          </p:nvSpPr>
          <p:spPr>
            <a:xfrm>
              <a:off x="-582042" y="1985053"/>
              <a:ext cx="10061223" cy="257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Lấy ví dụ minh hoạ về một trong các vai trò của thiên nhiên.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 Thiên nhiên là không gian sinh sống </a:t>
            </a:r>
            <a:r>
              <a:rPr lang="vi-VN" sz="3200" b="1" i="1" dirty="0">
                <a:solidFill>
                  <a:srgbClr val="7030A0"/>
                </a:solidFill>
                <a:latin typeface="Cambria" panose="02040503050406030204" pitchFamily="18" charset="0"/>
                <a:ea typeface="Cambria" panose="02040503050406030204" pitchFamily="18" charset="0"/>
              </a:rPr>
              <a:t>(ví dụ: con người xây dựng nhà cửa để sinh sống trên bề mặt Trái Đất).</a:t>
            </a:r>
            <a:endParaRPr lang="vi-VN" sz="3200" b="1" i="1" dirty="0">
              <a:solidFill>
                <a:srgbClr val="7030A0"/>
              </a:solidFill>
              <a:latin typeface="Cambria" panose="02040503050406030204" pitchFamily="18" charset="0"/>
              <a:ea typeface="Cambria" panose="02040503050406030204" pitchFamily="18" charset="0"/>
            </a:endParaRPr>
          </a:p>
        </p:txBody>
      </p:sp>
      <p:pic>
        <p:nvPicPr>
          <p:cNvPr id="1026" name="Picture 2" descr="Đưa thiên nhiên vào không gian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805" y="2092766"/>
            <a:ext cx="6018836" cy="40125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p:cNvSpPr txBox="1"/>
          <p:nvPr/>
        </p:nvSpPr>
        <p:spPr>
          <a:xfrm>
            <a:off x="2245489" y="486137"/>
            <a:ext cx="9236597" cy="3046988"/>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cung cấp nguồn tài nguyên cần thiết cho hoạt động sản xuất và sinh hoạt của con người </a:t>
            </a:r>
            <a:r>
              <a:rPr lang="vi-VN" sz="3200" b="1" i="1" dirty="0">
                <a:solidFill>
                  <a:srgbClr val="7030A0"/>
                </a:solidFill>
                <a:latin typeface="Cambria" panose="02040503050406030204" pitchFamily="18" charset="0"/>
                <a:ea typeface="Cambria" panose="02040503050406030204" pitchFamily="18" charset="0"/>
              </a:rPr>
              <a:t>(ví dụ: con người khai thác các tài nguyên thiên nhiên như khoáng sản làm nguyên liệu để sản xuất kinh tế, tài nguyên sinh vật để làm thức ăn và sản xuất,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2050" name="Picture 2" descr="Khai thác, sử dụng tài nguyên thiên nhiên, con người đối mặt với sự suy  thoái của môi tr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940" y="3076615"/>
            <a:ext cx="4870530" cy="3247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35297" y="1076446"/>
            <a:ext cx="5781554" cy="5781554"/>
          </a:xfrm>
          <a:prstGeom prst="rect">
            <a:avLst/>
          </a:prstGeom>
        </p:spPr>
      </p:pic>
      <p:sp>
        <p:nvSpPr>
          <p:cNvPr id="3" name="TextBox 2"/>
          <p:cNvSpPr txBox="1"/>
          <p:nvPr/>
        </p:nvSpPr>
        <p:spPr>
          <a:xfrm>
            <a:off x="2384385" y="486137"/>
            <a:ext cx="9097701" cy="1569660"/>
          </a:xfrm>
          <a:prstGeom prst="rect">
            <a:avLst/>
          </a:prstGeom>
          <a:noFill/>
        </p:spPr>
        <p:txBody>
          <a:bodyPr wrap="square" rtlCol="0">
            <a:spAutoFit/>
          </a:bodyPr>
          <a:lstStyle/>
          <a:p>
            <a:pPr lvl="0" algn="just"/>
            <a:r>
              <a:rPr lang="vi-VN" sz="3200" b="1" dirty="0">
                <a:solidFill>
                  <a:srgbClr val="7030A0"/>
                </a:solidFill>
                <a:latin typeface="Cambria" panose="02040503050406030204" pitchFamily="18" charset="0"/>
                <a:ea typeface="Cambria" panose="02040503050406030204" pitchFamily="18" charset="0"/>
              </a:rPr>
              <a:t>Thiên nhiên là nơi chứa đựng các chất thải do con người tạo ra </a:t>
            </a:r>
            <a:r>
              <a:rPr lang="vi-VN" sz="3200" b="1" i="1" dirty="0">
                <a:solidFill>
                  <a:srgbClr val="7030A0"/>
                </a:solidFill>
                <a:latin typeface="Cambria" panose="02040503050406030204" pitchFamily="18" charset="0"/>
                <a:ea typeface="Cambria" panose="02040503050406030204" pitchFamily="18" charset="0"/>
              </a:rPr>
              <a:t>(ví dụ: các rác thải từ sinh hoạt và sản xuất được lưu giữ ở các bãi rác, ... )</a:t>
            </a:r>
            <a:endParaRPr kumimoji="0" lang="vi-VN" sz="3200" b="1" i="1"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074" name="Picture 2" descr="Phương pháp chôn lấp rác thải, ưu và nhược điể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6496" y="2152891"/>
            <a:ext cx="6353235" cy="4026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11" name="TextBox 10"/>
          <p:cNvSpPr txBox="1"/>
          <p:nvPr/>
        </p:nvSpPr>
        <p:spPr>
          <a:xfrm>
            <a:off x="3407446" y="2816900"/>
            <a:ext cx="7824847" cy="1938992"/>
          </a:xfrm>
          <a:prstGeom prst="rect">
            <a:avLst/>
          </a:prstGeom>
          <a:noFill/>
        </p:spPr>
        <p:txBody>
          <a:bodyPr wrap="square" rtlCol="0">
            <a:spAutoFit/>
          </a:bodyPr>
          <a:lstStyle/>
          <a:p>
            <a:pPr lvl="0" algn="ctr"/>
            <a:r>
              <a:rPr lang="vi-VN" sz="6000" b="1" dirty="0">
                <a:solidFill>
                  <a:srgbClr val="FF0000"/>
                </a:solidFill>
                <a:latin typeface="+mj-lt"/>
                <a:ea typeface="Calibri" panose="020F0502020204030204" pitchFamily="34" charset="0"/>
                <a:cs typeface="#9Slide05 Pattaya" panose="00000500000000000000" pitchFamily="2" charset="-34"/>
              </a:rPr>
              <a:t>Một số vấn đề môi trường trên thế giới</a:t>
            </a:r>
            <a:endParaRPr kumimoji="0" lang="vi-VN" sz="6000" b="1" i="0" u="none" strike="noStrike" kern="1200" cap="none" spc="0" normalizeH="0" baseline="0" noProof="0" dirty="0" err="1">
              <a:ln>
                <a:noFill/>
              </a:ln>
              <a:solidFill>
                <a:srgbClr val="FF0000"/>
              </a:solidFill>
              <a:effectLst/>
              <a:uLnTx/>
              <a:uFillTx/>
              <a:latin typeface="+mj-lt"/>
              <a:ea typeface="Calibri" panose="020F0502020204030204" pitchFamily="34" charset="0"/>
              <a:cs typeface="#9Slide05 Pattaya" panose="00000500000000000000" pitchFamily="2" charset="-34"/>
            </a:endParaRPr>
          </a:p>
        </p:txBody>
      </p:sp>
      <p:pic>
        <p:nvPicPr>
          <p:cNvPr id="2" name="Picture 1"/>
          <p:cNvPicPr>
            <a:picLocks noChangeAspect="1"/>
          </p:cNvPicPr>
          <p:nvPr/>
        </p:nvPicPr>
        <p:blipFill>
          <a:blip r:embed="rId2"/>
          <a:stretch>
            <a:fillRect/>
          </a:stretch>
        </p:blipFill>
        <p:spPr>
          <a:xfrm>
            <a:off x="4363931" y="1661922"/>
            <a:ext cx="5200339" cy="110347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p:cNvSpPr txBox="1"/>
          <p:nvPr/>
        </p:nvSpPr>
        <p:spPr>
          <a:xfrm>
            <a:off x="706056" y="509286"/>
            <a:ext cx="10602410"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Đọc thông tin và quan sát các hình từ 2 đến 5, em hãy:</a:t>
            </a:r>
            <a:endParaRPr lang="vi-VN" sz="2800" b="1"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Kể tên một số vấn đề môi trường con người đang phải đối mặt.</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Trình bày biểu hiện và tác động của một số vấn đề môi trường đó.</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2"/>
          <a:stretch>
            <a:fillRect/>
          </a:stretch>
        </p:blipFill>
        <p:spPr>
          <a:xfrm>
            <a:off x="2639029" y="1872579"/>
            <a:ext cx="6785176" cy="48233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sp>
        <p:nvSpPr>
          <p:cNvPr id="4" name="TextBox 3"/>
          <p:cNvSpPr txBox="1"/>
          <p:nvPr/>
        </p:nvSpPr>
        <p:spPr>
          <a:xfrm>
            <a:off x="706056" y="509286"/>
            <a:ext cx="106024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000000"/>
                </a:solidFill>
                <a:latin typeface="Cambria" panose="02040503050406030204" pitchFamily="18" charset="0"/>
                <a:ea typeface="Cambria" panose="02040503050406030204" pitchFamily="18" charset="0"/>
              </a:rPr>
              <a:t>TÌM HIỂU </a:t>
            </a:r>
            <a:r>
              <a:rPr lang="en-US" sz="3200" b="1" noProof="0" dirty="0">
                <a:solidFill>
                  <a:srgbClr val="000000"/>
                </a:solidFill>
                <a:latin typeface="Cambria" panose="02040503050406030204" pitchFamily="18" charset="0"/>
                <a:ea typeface="Cambria" panose="02040503050406030204" pitchFamily="18" charset="0"/>
              </a:rPr>
              <a:t>MỘT SỐ VẤN ĐỀ MÔI TRƯỜNG TRÊN THẾ GIỚI</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706056" y="1698765"/>
            <a:ext cx="10949649" cy="4401205"/>
          </a:xfrm>
          <a:prstGeom prst="rect">
            <a:avLst/>
          </a:prstGeom>
          <a:noFill/>
        </p:spPr>
        <p:txBody>
          <a:bodyPr wrap="square">
            <a:spAutoFit/>
          </a:bodyPr>
          <a:lstStyle/>
          <a:p>
            <a:pPr algn="just"/>
            <a:r>
              <a:rPr lang="vi-VN" sz="2000" b="1" dirty="0">
                <a:solidFill>
                  <a:srgbClr val="002060"/>
                </a:solidFill>
                <a:latin typeface="Cambria" panose="02040503050406030204" pitchFamily="18" charset="0"/>
                <a:ea typeface="Cambria" panose="02040503050406030204" pitchFamily="18" charset="0"/>
              </a:rPr>
              <a:t>Nhiệm vụ: </a:t>
            </a:r>
            <a:r>
              <a:rPr lang="vi-VN" sz="2000" dirty="0">
                <a:solidFill>
                  <a:srgbClr val="002060"/>
                </a:solidFill>
                <a:latin typeface="Cambria" panose="02040503050406030204" pitchFamily="18" charset="0"/>
                <a:ea typeface="Cambria" panose="02040503050406030204" pitchFamily="18" charset="0"/>
              </a:rPr>
              <a:t>Đọc thông tin mục 2, quan sát các hình từ 2 đến 5 trang 101, 102, làm việc theo nhóm trong thời gian 15 để hoàn thành phiếu học tập dưới đây:</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Một số vấn đề môi trường con người đang phải đối mặt là:</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 . . . . . . . . . . . . . . . . . . . . . . . . . . . . . . . . . . . . . . . . . . . . . . . . . . . . . . . . . . . . . . . . . . . . . . . . . . . . . . . . . . . . . . . . . . . . . . . . . . . . . . . . . . . . . . . . . . . . . . . . . . . . . . . . . . . . . . . . . . . . . . . . . . . . . . . . . . . . . . . . . . . . . . . . . . . . . . . . . . . . . . . . . . . . . . . . . . . . </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Cho các thông tin sau: </a:t>
            </a:r>
            <a:r>
              <a:rPr lang="vi-VN" sz="2000" i="1" dirty="0">
                <a:solidFill>
                  <a:srgbClr val="002060"/>
                </a:solidFill>
                <a:latin typeface="Cambria" panose="02040503050406030204" pitchFamily="18" charset="0"/>
                <a:ea typeface="Cambria" panose="02040503050406030204" pitchFamily="18" charset="0"/>
              </a:rPr>
              <a:t>sự nóng lên toàn cầu và mực nước biển dâng; gia tăng các loại dịch bệnh; diện tích rừng tự nhiên giảm; gây thiệt hại về người và tài sản; số lượng cá thể, loài sinh vật giảm; làm suy giảm sức khoẻ của con người; ảnh hưởng tới sinh hoạt và hoạt động sản xuất của con người; gây thiệt hại về kinh tế, môi trường; môi trường đất, nước, không khí,… một số nơi bị biến đổi theo chiều hướng xấu; làm mất môi trường sống của nhiều loài sinh vật; tài nguyên khoáng sản dần cạn kiệt; suy giảm đa dạng sinh học; các loại thiên tai như bão, lũ, động đất, sóng thần, núi lửa, hạn hán,… xuất hiện ngày càng nhiều; làm suy giảm sức khoẻ của con người.</a:t>
            </a:r>
            <a:endParaRPr lang="en-US" sz="2000" i="1"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Hãy ghép các thông tin trên về biểu hiện và tác động tương ứng với từng vấn đề môi trường</a:t>
            </a:r>
            <a:r>
              <a:rPr lang="en-US" sz="2000" dirty="0">
                <a:solidFill>
                  <a:srgbClr val="002060"/>
                </a:solidFill>
                <a:latin typeface="Cambria" panose="02040503050406030204" pitchFamily="18" charset="0"/>
                <a:ea typeface="Cambria" panose="02040503050406030204" pitchFamily="18" charset="0"/>
              </a:rPr>
              <a:t>.</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i="1" dirty="0">
                <a:solidFill>
                  <a:srgbClr val="002060"/>
                </a:solidFill>
                <a:latin typeface="Cambria" panose="02040503050406030204" pitchFamily="18" charset="0"/>
                <a:ea typeface="Cambria" panose="02040503050406030204" pitchFamily="18" charset="0"/>
              </a:rPr>
              <a:t>Thiên tai, biến đổi khí hậu, sự suy giảm tài nguyên thiên nhiên, ô nhiễm môi trường.</a:t>
            </a:r>
            <a:endParaRPr lang="en-US" sz="2000" i="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741319" y="751241"/>
            <a:ext cx="5200339" cy="2554445"/>
          </a:xfrm>
          <a:prstGeom prst="rect">
            <a:avLst/>
          </a:prstGeom>
        </p:spPr>
      </p:pic>
    </p:spTree>
  </p:cSld>
  <p:clrMapOvr>
    <a:masterClrMapping/>
  </p:clrMapOvr>
  <p:transition spd="slow" advTm="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graphicFrame>
        <p:nvGraphicFramePr>
          <p:cNvPr id="2" name="Table 1"/>
          <p:cNvGraphicFramePr>
            <a:graphicFrameLocks noGrp="1"/>
          </p:cNvGraphicFramePr>
          <p:nvPr/>
        </p:nvGraphicFramePr>
        <p:xfrm>
          <a:off x="1018572" y="590310"/>
          <a:ext cx="10232021" cy="5844602"/>
        </p:xfrm>
        <a:graphic>
          <a:graphicData uri="http://schemas.openxmlformats.org/drawingml/2006/table">
            <a:tbl>
              <a:tblPr firstRow="1" firstCol="1" bandRow="1">
                <a:tableStyleId>{5C22544A-7EE6-4342-B048-85BDC9FD1C3A}</a:tableStyleId>
              </a:tblPr>
              <a:tblGrid>
                <a:gridCol w="1828800"/>
                <a:gridCol w="4664598"/>
                <a:gridCol w="3738623"/>
              </a:tblGrid>
              <a:tr h="242903">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Vấn đề môi trường</a:t>
                      </a:r>
                      <a:endParaRPr lang="en-US" sz="20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Biểu hiện</a:t>
                      </a:r>
                      <a:endParaRPr lang="en-US" sz="20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Tác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0743">
                <a:tc>
                  <a:txBody>
                    <a:bodyPr/>
                    <a:lstStyle/>
                    <a:p>
                      <a:pPr marL="0" marR="0" algn="just">
                        <a:lnSpc>
                          <a:spcPct val="120000"/>
                        </a:lnSpc>
                        <a:spcBef>
                          <a:spcPts val="0"/>
                        </a:spcBef>
                        <a:spcAft>
                          <a:spcPts val="0"/>
                        </a:spcAft>
                      </a:pPr>
                      <a:r>
                        <a:rPr lang="en-US" sz="1800" kern="100" dirty="0" err="1">
                          <a:effectLst/>
                          <a:latin typeface="Cambria" panose="02040503050406030204" pitchFamily="18" charset="0"/>
                          <a:ea typeface="Cambria" panose="02040503050406030204" pitchFamily="18" charset="0"/>
                        </a:rPr>
                        <a:t>Thiên</a:t>
                      </a:r>
                      <a:r>
                        <a:rPr lang="en-US" sz="1800" kern="100" dirty="0">
                          <a:effectLst/>
                          <a:latin typeface="Cambria" panose="02040503050406030204" pitchFamily="18" charset="0"/>
                          <a:ea typeface="Cambria" panose="02040503050406030204" pitchFamily="18" charset="0"/>
                        </a:rPr>
                        <a:t> tai</a:t>
                      </a:r>
                      <a:endParaRPr lang="en-US" sz="18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Bão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lũ</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động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núi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lửa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ngày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càng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Gây thiệt hại về người và tài sản, ảnh hưởng tới sinh hoạt và hoạt động sản xuất của con người</a:t>
                      </a:r>
                      <a:endParaRPr lang="en-US" sz="20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Biến đổi khí hậu</a:t>
                      </a:r>
                      <a:endParaRPr lang="en-US" sz="18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spcBef>
                          <a:spcPts val="0"/>
                        </a:spcBef>
                        <a:spcAft>
                          <a:spcPts val="0"/>
                        </a:spcAft>
                      </a:pPr>
                      <a:br>
                        <a:rPr lang="en-US" sz="2000" kern="100" dirty="0">
                          <a:effectLst/>
                          <a:latin typeface="Cambria" panose="02040503050406030204" pitchFamily="18" charset="0"/>
                          <a:ea typeface="Cambria" panose="02040503050406030204" pitchFamily="18" charset="0"/>
                        </a:rPr>
                      </a:br>
                      <a:r>
                        <a:rPr lang="en-US" sz="2000" kern="100" dirty="0" err="1">
                          <a:effectLst/>
                          <a:latin typeface="Cambria" panose="02040503050406030204" pitchFamily="18" charset="0"/>
                          <a:ea typeface="Cambria" panose="02040503050406030204" pitchFamily="18" charset="0"/>
                        </a:rPr>
                        <a:t>Sự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nóng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toàn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cầu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mực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nước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biển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dâng</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Làm suy giảm sức khoẻ của con người và gây thiệt hại về kinh tế, môi trường</a:t>
                      </a:r>
                      <a:endParaRPr lang="en-US" sz="20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33596">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Suy giảm tài nguyên thiên nhiên</a:t>
                      </a:r>
                      <a:endParaRPr lang="en-US" sz="18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Diện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tích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rừng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tự</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lượng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thể</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nguyên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dần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cạn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kiệt</a:t>
                      </a:r>
                      <a:r>
                        <a:rPr lang="en-US" sz="2000" kern="100" dirty="0">
                          <a:effectLst/>
                          <a:latin typeface="Cambria" panose="02040503050406030204" pitchFamily="18" charset="0"/>
                          <a:ea typeface="Cambria" panose="02040503050406030204" pitchFamily="18" charset="0"/>
                        </a:rPr>
                        <a:t>;...</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mất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môi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trường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sống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của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nhiều</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loài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vật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đa</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dạng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học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gây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khó</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khăn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cho</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sinh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hoạt</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sản</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xuất</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01463">
                <a:tc>
                  <a:txBody>
                    <a:bodyPr/>
                    <a:lstStyle/>
                    <a:p>
                      <a:pPr marL="0" marR="0" algn="just">
                        <a:lnSpc>
                          <a:spcPct val="120000"/>
                        </a:lnSpc>
                        <a:spcBef>
                          <a:spcPts val="0"/>
                        </a:spcBef>
                        <a:spcAft>
                          <a:spcPts val="0"/>
                        </a:spcAft>
                      </a:pPr>
                      <a:r>
                        <a:rPr lang="en-US" sz="1800" kern="100">
                          <a:effectLst/>
                          <a:latin typeface="Cambria" panose="02040503050406030204" pitchFamily="18" charset="0"/>
                          <a:ea typeface="Cambria" panose="02040503050406030204" pitchFamily="18" charset="0"/>
                        </a:rPr>
                        <a:t>Ô nhiễm môi trường</a:t>
                      </a:r>
                      <a:endParaRPr lang="en-US" sz="18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en-US" sz="2000" kern="100">
                          <a:effectLst/>
                          <a:latin typeface="Cambria" panose="02040503050406030204" pitchFamily="18" charset="0"/>
                          <a:ea typeface="Cambria" panose="02040503050406030204" pitchFamily="18" charset="0"/>
                        </a:rPr>
                        <a:t>Môi trường đất, nước, không khí... một số nơi bị biến đổi theo chiều hướng xấu</a:t>
                      </a:r>
                      <a:endParaRPr lang="en-US" sz="2000" kern="10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2000" kern="100" dirty="0">
                          <a:effectLst/>
                          <a:latin typeface="Cambria" panose="02040503050406030204" pitchFamily="18" charset="0"/>
                          <a:ea typeface="Cambria" panose="02040503050406030204" pitchFamily="18" charset="0"/>
                        </a:rPr>
                        <a:t>Gia </a:t>
                      </a:r>
                      <a:r>
                        <a:rPr lang="en-US" sz="2000" kern="100" dirty="0" err="1">
                          <a:effectLst/>
                          <a:latin typeface="Cambria" panose="02040503050406030204" pitchFamily="18" charset="0"/>
                          <a:ea typeface="Cambria" panose="02040503050406030204" pitchFamily="18" charset="0"/>
                        </a:rPr>
                        <a:t>tăng</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các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loại</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dịch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bệnh</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và</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làm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suy</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giảm</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sức</a:t>
                      </a:r>
                      <a:r>
                        <a:rPr lang="en-US" sz="2000" kern="100" dirty="0">
                          <a:effectLst/>
                          <a:latin typeface="Cambria" panose="02040503050406030204" pitchFamily="18" charset="0"/>
                          <a:ea typeface="Cambria" panose="02040503050406030204" pitchFamily="18" charset="0"/>
                        </a:rPr>
                        <a:t> </a:t>
                      </a:r>
                      <a:r>
                        <a:rPr lang="en-US" sz="2000" kern="100" dirty="0" err="1">
                          <a:effectLst/>
                          <a:latin typeface="Cambria" panose="02040503050406030204" pitchFamily="18" charset="0"/>
                          <a:ea typeface="Cambria" panose="02040503050406030204" pitchFamily="18" charset="0"/>
                        </a:rPr>
                        <a:t>khoẻ</a:t>
                      </a:r>
                      <a:r>
                        <a:rPr lang="en-US" sz="2000" kern="100" dirty="0">
                          <a:effectLst/>
                          <a:latin typeface="Cambria" panose="02040503050406030204" pitchFamily="18" charset="0"/>
                          <a:ea typeface="Cambria" panose="02040503050406030204" pitchFamily="18" charset="0"/>
                        </a:rPr>
                        <a:t> con </a:t>
                      </a:r>
                      <a:r>
                        <a:rPr lang="en-US" sz="2000" kern="100" dirty="0" err="1">
                          <a:effectLst/>
                          <a:latin typeface="Cambria" panose="02040503050406030204" pitchFamily="18" charset="0"/>
                          <a:ea typeface="Cambria" panose="02040503050406030204" pitchFamily="18" charset="0"/>
                        </a:rPr>
                        <a:t>người</a:t>
                      </a:r>
                      <a:endParaRPr lang="en-US" sz="2000" kern="100" dirty="0">
                        <a:effectLst/>
                        <a:latin typeface="Cambria" panose="02040503050406030204" pitchFamily="18" charset="0"/>
                        <a:ea typeface="Cambria" panose="02040503050406030204" pitchFamily="18" charset="0"/>
                      </a:endParaRPr>
                    </a:p>
                  </a:txBody>
                  <a:tcPr marL="29051" marR="290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4" name="Picture 3"/>
          <p:cNvPicPr>
            <a:picLocks noChangeAspect="1"/>
          </p:cNvPicPr>
          <p:nvPr/>
        </p:nvPicPr>
        <p:blipFill>
          <a:blip r:embed="rId2"/>
          <a:stretch>
            <a:fillRect/>
          </a:stretch>
        </p:blipFill>
        <p:spPr>
          <a:xfrm>
            <a:off x="1979270" y="496385"/>
            <a:ext cx="8209274" cy="3044382"/>
          </a:xfrm>
          <a:prstGeom prst="rect">
            <a:avLst/>
          </a:prstGeom>
        </p:spPr>
      </p:pic>
      <p:pic>
        <p:nvPicPr>
          <p:cNvPr id="7" name="Picture 6"/>
          <p:cNvPicPr>
            <a:picLocks noChangeAspect="1"/>
          </p:cNvPicPr>
          <p:nvPr/>
        </p:nvPicPr>
        <p:blipFill>
          <a:blip r:embed="rId3"/>
          <a:stretch>
            <a:fillRect/>
          </a:stretch>
        </p:blipFill>
        <p:spPr>
          <a:xfrm>
            <a:off x="1914431" y="3551446"/>
            <a:ext cx="8289978" cy="320816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66725"/>
            <a:ext cx="12192000" cy="6874635"/>
          </a:xfrm>
        </p:spPr>
      </p:pic>
      <p:pic>
        <p:nvPicPr>
          <p:cNvPr id="4" name="Picture 3"/>
          <p:cNvPicPr>
            <a:picLocks noChangeAspect="1"/>
          </p:cNvPicPr>
          <p:nvPr/>
        </p:nvPicPr>
        <p:blipFill>
          <a:blip r:embed="rId2"/>
          <a:stretch>
            <a:fillRect/>
          </a:stretch>
        </p:blipFill>
        <p:spPr>
          <a:xfrm>
            <a:off x="1754589" y="541719"/>
            <a:ext cx="8465856" cy="549980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6" name="Freeform 9"/>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descr="A close up of a black backgroun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0611" y="1574156"/>
            <a:ext cx="15226069" cy="36723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6" name="Freeform 9"/>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2"/>
          <p:cNvSpPr/>
          <p:nvPr/>
        </p:nvSpPr>
        <p:spPr>
          <a:xfrm>
            <a:off x="757238" y="1447686"/>
            <a:ext cx="8243887" cy="2923877"/>
          </a:xfrm>
          <a:prstGeom prst="rect">
            <a:avLst/>
          </a:prstGeom>
        </p:spPr>
        <p:txBody>
          <a:bodyPr wrap="square">
            <a:spAutoFit/>
          </a:bodyPr>
          <a:lstStyle/>
          <a:p>
            <a:pPr algn="just">
              <a:lnSpc>
                <a:spcPct val="115000"/>
              </a:lnSpc>
              <a:spcAft>
                <a:spcPts val="0"/>
              </a:spcAft>
            </a:pPr>
            <a:r>
              <a:rPr lang="en-US" sz="3200">
                <a:solidFill>
                  <a:srgbClr val="FF0000"/>
                </a:solidFill>
                <a:latin typeface="Times New Roman" panose="02020603050405020304" pitchFamily="18" charset="0"/>
                <a:ea typeface="Times New Roman" panose="02020603050405020304" pitchFamily="18" charset="0"/>
              </a:rPr>
              <a:t>Giáo dục NSVMTL: Bài 6: Em yêu thiên nhiên (Nếu được các biện pháp xây dựng thế giới xanh – sạch – đẹp)</a:t>
            </a:r>
            <a:endParaRPr lang="en-US" sz="2800">
              <a:latin typeface="Times New Roman" panose="02020603050405020304" pitchFamily="18" charset="0"/>
              <a:ea typeface="Times New Roman" panose="02020603050405020304" pitchFamily="18" charset="0"/>
            </a:endParaRPr>
          </a:p>
          <a:p>
            <a:pPr algn="just">
              <a:lnSpc>
                <a:spcPct val="115000"/>
              </a:lnSpc>
              <a:spcAft>
                <a:spcPts val="0"/>
              </a:spcAft>
            </a:pPr>
            <a:r>
              <a:rPr lang="en-US" sz="3200">
                <a:solidFill>
                  <a:srgbClr val="0070C0"/>
                </a:solidFill>
                <a:latin typeface="Times New Roman" panose="02020603050405020304" pitchFamily="18" charset="0"/>
                <a:ea typeface="Times New Roman" panose="02020603050405020304" pitchFamily="18" charset="0"/>
              </a:rPr>
              <a:t>GDBVMT: Thực hiện bảo vệ bầu không khí trong sạch.</a:t>
            </a:r>
            <a:endParaRPr lang="en-US" sz="2800">
              <a:effectLst/>
              <a:latin typeface="Times New Roman" panose="02020603050405020304" pitchFamily="18" charset="0"/>
              <a:ea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6" name="Freeform 9"/>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3"/>
          <a:stretch>
            <a:fillRect/>
          </a:stretch>
        </p:blipFill>
        <p:spPr>
          <a:xfrm>
            <a:off x="3403232" y="1207462"/>
            <a:ext cx="5200339" cy="1109568"/>
          </a:xfrm>
          <a:prstGeom prst="rect">
            <a:avLst/>
          </a:prstGeom>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
        <p:nvSpPr>
          <p:cNvPr id="6" name="Freeform 9"/>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stretch>
            <a:fillRect/>
          </a:stretch>
        </p:blipFill>
        <p:spPr>
          <a:xfrm>
            <a:off x="958391" y="1701171"/>
            <a:ext cx="7689879" cy="312954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p:cNvSpPr/>
          <p:nvPr/>
        </p:nvSpPr>
        <p:spPr>
          <a:xfrm>
            <a:off x="800101" y="390411"/>
            <a:ext cx="11015662" cy="5543056"/>
          </a:xfrm>
          <a:prstGeom prst="rect">
            <a:avLst/>
          </a:prstGeom>
        </p:spPr>
        <p:txBody>
          <a:bodyPr wrap="square">
            <a:spAutoFit/>
          </a:bodyPr>
          <a:lstStyle/>
          <a:p>
            <a:pPr algn="ctr">
              <a:lnSpc>
                <a:spcPct val="115000"/>
              </a:lnSpc>
              <a:spcAft>
                <a:spcPts val="0"/>
              </a:spcAft>
            </a:pPr>
            <a:r>
              <a:rPr lang="vi-VN" sz="2800" b="1">
                <a:solidFill>
                  <a:srgbClr val="002060"/>
                </a:solidFill>
                <a:latin typeface="Times New Roman" panose="02020603050405020304" pitchFamily="18" charset="0"/>
                <a:ea typeface="Times New Roman" panose="02020603050405020304" pitchFamily="18" charset="0"/>
              </a:rPr>
              <a:t>Bài 26: Xây dựng thế giới xanh – sạch – đẹp ( Tiết 1)</a:t>
            </a:r>
            <a:endParaRPr lang="vi-VN" sz="2800" b="1">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a:solidFill>
                  <a:srgbClr val="002060"/>
                </a:solidFill>
                <a:latin typeface="Times New Roman" panose="02020603050405020304" pitchFamily="18" charset="0"/>
                <a:ea typeface="Times New Roman" panose="02020603050405020304" pitchFamily="18" charset="0"/>
              </a:rPr>
              <a:t>1</a:t>
            </a:r>
            <a:r>
              <a:rPr lang="vi-VN" sz="2800" b="1">
                <a:solidFill>
                  <a:srgbClr val="002060"/>
                </a:solidFill>
                <a:latin typeface="Times New Roman" panose="02020603050405020304" pitchFamily="18" charset="0"/>
                <a:ea typeface="Times New Roman" panose="02020603050405020304" pitchFamily="18" charset="0"/>
              </a:rPr>
              <a:t>. </a:t>
            </a:r>
            <a:r>
              <a:rPr lang="vi-VN" sz="2800" b="1" smtClean="0">
                <a:solidFill>
                  <a:srgbClr val="002060"/>
                </a:solidFill>
                <a:latin typeface="Times New Roman" panose="02020603050405020304" pitchFamily="18" charset="0"/>
                <a:ea typeface="Times New Roman" panose="02020603050405020304" pitchFamily="18" charset="0"/>
              </a:rPr>
              <a:t>Vai </a:t>
            </a:r>
            <a:r>
              <a:rPr lang="vi-VN" sz="2800" b="1">
                <a:solidFill>
                  <a:srgbClr val="002060"/>
                </a:solidFill>
                <a:latin typeface="Times New Roman" panose="02020603050405020304" pitchFamily="18" charset="0"/>
                <a:ea typeface="Times New Roman" panose="02020603050405020304" pitchFamily="18" charset="0"/>
              </a:rPr>
              <a:t>trò của thiên nhiên đối với cuộc sống con người</a:t>
            </a:r>
            <a:endParaRPr lang="vi-VN" sz="2800" b="1">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a:solidFill>
                  <a:srgbClr val="002060"/>
                </a:solidFill>
                <a:latin typeface="Times New Roman" panose="02020603050405020304" pitchFamily="18" charset="0"/>
                <a:ea typeface="Times New Roman" panose="02020603050405020304" pitchFamily="18" charset="0"/>
              </a:rPr>
              <a:t>-  </a:t>
            </a:r>
            <a:r>
              <a:rPr lang="vi-VN" sz="2800" smtClean="0">
                <a:solidFill>
                  <a:srgbClr val="002060"/>
                </a:solidFill>
                <a:latin typeface="Times New Roman" panose="02020603050405020304" pitchFamily="18" charset="0"/>
                <a:ea typeface="Times New Roman" panose="02020603050405020304" pitchFamily="18" charset="0"/>
              </a:rPr>
              <a:t>Là </a:t>
            </a:r>
            <a:r>
              <a:rPr lang="vi-VN" sz="2800">
                <a:solidFill>
                  <a:srgbClr val="002060"/>
                </a:solidFill>
                <a:latin typeface="Times New Roman" panose="02020603050405020304" pitchFamily="18" charset="0"/>
                <a:ea typeface="Times New Roman" panose="02020603050405020304" pitchFamily="18" charset="0"/>
              </a:rPr>
              <a:t>không gian sinh sống của con người.</a:t>
            </a:r>
            <a:endParaRPr lang="vi-VN" sz="280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a:solidFill>
                  <a:srgbClr val="002060"/>
                </a:solidFill>
                <a:latin typeface="Times New Roman" panose="02020603050405020304" pitchFamily="18" charset="0"/>
                <a:ea typeface="Times New Roman" panose="02020603050405020304" pitchFamily="18" charset="0"/>
              </a:rPr>
              <a:t>-  </a:t>
            </a:r>
            <a:r>
              <a:rPr lang="vi-VN" sz="2800" smtClean="0">
                <a:solidFill>
                  <a:srgbClr val="002060"/>
                </a:solidFill>
                <a:latin typeface="Times New Roman" panose="02020603050405020304" pitchFamily="18" charset="0"/>
                <a:ea typeface="Times New Roman" panose="02020603050405020304" pitchFamily="18" charset="0"/>
              </a:rPr>
              <a:t>Cung </a:t>
            </a:r>
            <a:r>
              <a:rPr lang="vi-VN" sz="2800">
                <a:solidFill>
                  <a:srgbClr val="002060"/>
                </a:solidFill>
                <a:latin typeface="Times New Roman" panose="02020603050405020304" pitchFamily="18" charset="0"/>
                <a:ea typeface="Times New Roman" panose="02020603050405020304" pitchFamily="18" charset="0"/>
              </a:rPr>
              <a:t>cấp nguồn tài nguyên cần thiết cho hoạt động sản xuất và sinh hoạt của con người.</a:t>
            </a:r>
            <a:endParaRPr lang="vi-VN" sz="280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a:solidFill>
                  <a:srgbClr val="002060"/>
                </a:solidFill>
                <a:latin typeface="Times New Roman" panose="02020603050405020304" pitchFamily="18" charset="0"/>
                <a:ea typeface="Times New Roman" panose="02020603050405020304" pitchFamily="18" charset="0"/>
              </a:rPr>
              <a:t>-  </a:t>
            </a:r>
            <a:r>
              <a:rPr lang="vi-VN" sz="2800" smtClean="0">
                <a:solidFill>
                  <a:srgbClr val="002060"/>
                </a:solidFill>
                <a:latin typeface="Times New Roman" panose="02020603050405020304" pitchFamily="18" charset="0"/>
                <a:ea typeface="Times New Roman" panose="02020603050405020304" pitchFamily="18" charset="0"/>
              </a:rPr>
              <a:t>Là </a:t>
            </a:r>
            <a:r>
              <a:rPr lang="vi-VN" sz="2800">
                <a:solidFill>
                  <a:srgbClr val="002060"/>
                </a:solidFill>
                <a:latin typeface="Times New Roman" panose="02020603050405020304" pitchFamily="18" charset="0"/>
                <a:ea typeface="Times New Roman" panose="02020603050405020304" pitchFamily="18" charset="0"/>
              </a:rPr>
              <a:t>nơi chứa đựng các chất thải do con người tạo ra.</a:t>
            </a:r>
            <a:endParaRPr lang="vi-VN" sz="280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b="1">
                <a:solidFill>
                  <a:srgbClr val="002060"/>
                </a:solidFill>
                <a:latin typeface="Times New Roman" panose="02020603050405020304" pitchFamily="18" charset="0"/>
                <a:ea typeface="Times New Roman" panose="02020603050405020304" pitchFamily="18" charset="0"/>
              </a:rPr>
              <a:t>2</a:t>
            </a:r>
            <a:r>
              <a:rPr lang="vi-VN" sz="2800" b="1">
                <a:solidFill>
                  <a:srgbClr val="002060"/>
                </a:solidFill>
                <a:latin typeface="Times New Roman" panose="02020603050405020304" pitchFamily="18" charset="0"/>
                <a:ea typeface="Times New Roman" panose="02020603050405020304" pitchFamily="18" charset="0"/>
              </a:rPr>
              <a:t>. </a:t>
            </a:r>
            <a:r>
              <a:rPr lang="vi-VN" sz="2800" b="1" smtClean="0">
                <a:solidFill>
                  <a:srgbClr val="002060"/>
                </a:solidFill>
                <a:latin typeface="Times New Roman" panose="02020603050405020304" pitchFamily="18" charset="0"/>
                <a:ea typeface="Times New Roman" panose="02020603050405020304" pitchFamily="18" charset="0"/>
              </a:rPr>
              <a:t>Một </a:t>
            </a:r>
            <a:r>
              <a:rPr lang="vi-VN" sz="2800" b="1">
                <a:solidFill>
                  <a:srgbClr val="002060"/>
                </a:solidFill>
                <a:latin typeface="Times New Roman" panose="02020603050405020304" pitchFamily="18" charset="0"/>
                <a:ea typeface="Times New Roman" panose="02020603050405020304" pitchFamily="18" charset="0"/>
              </a:rPr>
              <a:t>số vấn đề môi trường trên </a:t>
            </a:r>
            <a:r>
              <a:rPr lang="vi-VN" sz="2800" b="1">
                <a:solidFill>
                  <a:srgbClr val="002060"/>
                </a:solidFill>
                <a:latin typeface="Times New Roman" panose="02020603050405020304" pitchFamily="18" charset="0"/>
                <a:ea typeface="Times New Roman" panose="02020603050405020304" pitchFamily="18" charset="0"/>
              </a:rPr>
              <a:t>thế </a:t>
            </a:r>
            <a:r>
              <a:rPr lang="vi-VN" sz="2800" b="1" smtClean="0">
                <a:solidFill>
                  <a:srgbClr val="002060"/>
                </a:solidFill>
                <a:latin typeface="Times New Roman" panose="02020603050405020304" pitchFamily="18" charset="0"/>
                <a:ea typeface="Times New Roman" panose="02020603050405020304" pitchFamily="18" charset="0"/>
              </a:rPr>
              <a:t>giới</a:t>
            </a:r>
            <a:endParaRPr lang="vi-VN" sz="2800" b="1">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smtClean="0">
                <a:solidFill>
                  <a:srgbClr val="002060"/>
                </a:solidFill>
                <a:latin typeface="Times New Roman" panose="02020603050405020304" pitchFamily="18" charset="0"/>
                <a:ea typeface="Times New Roman" panose="02020603050405020304" pitchFamily="18" charset="0"/>
              </a:rPr>
              <a:t>-</a:t>
            </a:r>
            <a:r>
              <a:rPr lang="en-US" sz="2800" smtClean="0">
                <a:solidFill>
                  <a:srgbClr val="002060"/>
                </a:solidFill>
                <a:latin typeface="Times New Roman" panose="02020603050405020304" pitchFamily="18" charset="0"/>
                <a:ea typeface="Times New Roman" panose="02020603050405020304" pitchFamily="18" charset="0"/>
              </a:rPr>
              <a:t> </a:t>
            </a:r>
            <a:r>
              <a:rPr lang="vi-VN" sz="2800" smtClean="0">
                <a:solidFill>
                  <a:srgbClr val="002060"/>
                </a:solidFill>
                <a:latin typeface="Times New Roman" panose="02020603050405020304" pitchFamily="18" charset="0"/>
                <a:ea typeface="Times New Roman" panose="02020603050405020304" pitchFamily="18" charset="0"/>
              </a:rPr>
              <a:t>Thiên </a:t>
            </a:r>
            <a:r>
              <a:rPr lang="vi-VN" sz="2800">
                <a:solidFill>
                  <a:srgbClr val="002060"/>
                </a:solidFill>
                <a:latin typeface="Times New Roman" panose="02020603050405020304" pitchFamily="18" charset="0"/>
                <a:ea typeface="Times New Roman" panose="02020603050405020304" pitchFamily="18" charset="0"/>
              </a:rPr>
              <a:t>tai</a:t>
            </a:r>
            <a:endParaRPr lang="vi-VN" sz="280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a:solidFill>
                  <a:srgbClr val="002060"/>
                </a:solidFill>
                <a:latin typeface="Times New Roman" panose="02020603050405020304" pitchFamily="18" charset="0"/>
                <a:ea typeface="Times New Roman" panose="02020603050405020304" pitchFamily="18" charset="0"/>
              </a:rPr>
              <a:t>- Biến đổi khí hậu</a:t>
            </a:r>
            <a:endParaRPr lang="vi-VN" sz="280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a:solidFill>
                  <a:srgbClr val="002060"/>
                </a:solidFill>
                <a:latin typeface="Times New Roman" panose="02020603050405020304" pitchFamily="18" charset="0"/>
                <a:ea typeface="Times New Roman" panose="02020603050405020304" pitchFamily="18" charset="0"/>
              </a:rPr>
              <a:t>- Suy giảm tài nguyên thiên nhiên</a:t>
            </a:r>
            <a:endParaRPr lang="vi-VN" sz="2800">
              <a:solidFill>
                <a:srgbClr val="002060"/>
              </a:solidFill>
              <a:latin typeface="Times New Roman" panose="02020603050405020304" pitchFamily="18" charset="0"/>
              <a:ea typeface="Times New Roman" panose="02020603050405020304" pitchFamily="18" charset="0"/>
            </a:endParaRPr>
          </a:p>
          <a:p>
            <a:pPr algn="just">
              <a:lnSpc>
                <a:spcPct val="115000"/>
              </a:lnSpc>
              <a:spcAft>
                <a:spcPts val="0"/>
              </a:spcAft>
            </a:pPr>
            <a:r>
              <a:rPr lang="vi-VN" sz="2800">
                <a:solidFill>
                  <a:srgbClr val="002060"/>
                </a:solidFill>
                <a:latin typeface="Times New Roman" panose="02020603050405020304" pitchFamily="18" charset="0"/>
                <a:ea typeface="Times New Roman" panose="02020603050405020304" pitchFamily="18" charset="0"/>
              </a:rPr>
              <a:t>- Ô nhiễm môi trường</a:t>
            </a:r>
            <a:endParaRPr lang="vi-VN" sz="280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66725"/>
            <a:ext cx="12192000" cy="6874635"/>
          </a:xfrm>
        </p:spPr>
      </p:pic>
      <p:pic>
        <p:nvPicPr>
          <p:cNvPr id="10" name="Picture 9" descr="A picture containing light&#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814" b="83333"/>
          <a:stretch>
            <a:fillRect/>
          </a:stretch>
        </p:blipFill>
        <p:spPr>
          <a:xfrm flipH="1">
            <a:off x="2106592" y="1090425"/>
            <a:ext cx="10984755" cy="4122970"/>
          </a:xfrm>
          <a:prstGeom prst="rect">
            <a:avLst/>
          </a:prstGeom>
        </p:spPr>
      </p:pic>
      <p:sp>
        <p:nvSpPr>
          <p:cNvPr id="11" name="TextBox 10"/>
          <p:cNvSpPr txBox="1"/>
          <p:nvPr/>
        </p:nvSpPr>
        <p:spPr>
          <a:xfrm>
            <a:off x="3983146" y="2024882"/>
            <a:ext cx="7158501" cy="1938992"/>
          </a:xfrm>
          <a:prstGeom prst="rect">
            <a:avLst/>
          </a:prstGeom>
          <a:noFill/>
        </p:spPr>
        <p:txBody>
          <a:bodyPr wrap="square">
            <a:spAutoFit/>
          </a:bodyPr>
          <a:lstStyle/>
          <a:p>
            <a:pPr algn="ctr">
              <a:spcBef>
                <a:spcPts val="750"/>
              </a:spcBef>
            </a:pPr>
            <a:r>
              <a:rPr lang="en-US"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H</a:t>
            </a:r>
            <a:r>
              <a:rPr lang="vi-VN" altLang="zh-CN"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ãy cho biết nếu Trái Đất tiếp tục nóng lên, điều gì sẽ xảy ra với các đối tượng trong ảnh?</a:t>
            </a:r>
            <a:endParaRPr lang="zh-CN" altLang="en-US" sz="40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Microsoft YaHei" panose="020B0503020204020204" pitchFamily="34" charset="-122"/>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dirty="0"/>
          </a:p>
        </p:txBody>
      </p:sp>
      <p:sp>
        <p:nvSpPr>
          <p:cNvPr id="3" name="Subtitle 2"/>
          <p:cNvSpPr>
            <a:spLocks noGrp="1"/>
          </p:cNvSpPr>
          <p:nvPr>
            <p:ph type="subTitle" idx="1"/>
          </p:nvPr>
        </p:nvSpPr>
        <p:spPr/>
        <p:txBody>
          <a:bodyPr/>
          <a:lstStyle/>
          <a:p>
            <a:endParaRPr lang="vi-VN"/>
          </a:p>
        </p:txBody>
      </p:sp>
      <p:pic>
        <p:nvPicPr>
          <p:cNvPr id="4" name="Picture 3"/>
          <p:cNvPicPr>
            <a:picLocks noChangeAspect="1"/>
          </p:cNvPicPr>
          <p:nvPr/>
        </p:nvPicPr>
        <p:blipFill>
          <a:blip r:embed="rId1"/>
          <a:stretch>
            <a:fillRect/>
          </a:stretch>
        </p:blipFill>
        <p:spPr>
          <a:xfrm>
            <a:off x="3471757" y="92938"/>
            <a:ext cx="6035563" cy="1926503"/>
          </a:xfrm>
          <a:prstGeom prst="rect">
            <a:avLst/>
          </a:prstGeom>
        </p:spPr>
      </p:pic>
      <p:pic>
        <p:nvPicPr>
          <p:cNvPr id="7" name="Picture 6"/>
          <p:cNvPicPr>
            <a:picLocks noChangeAspect="1"/>
          </p:cNvPicPr>
          <p:nvPr/>
        </p:nvPicPr>
        <p:blipFill>
          <a:blip r:embed="rId2"/>
          <a:stretch>
            <a:fillRect/>
          </a:stretch>
        </p:blipFill>
        <p:spPr>
          <a:xfrm>
            <a:off x="2807461" y="1770700"/>
            <a:ext cx="8382727" cy="3432345"/>
          </a:xfrm>
          <a:prstGeom prst="rect">
            <a:avLst/>
          </a:prstGeom>
        </p:spPr>
      </p:pic>
      <p:sp>
        <p:nvSpPr>
          <p:cNvPr id="8" name="TextBox 7"/>
          <p:cNvSpPr txBox="1"/>
          <p:nvPr/>
        </p:nvSpPr>
        <p:spPr>
          <a:xfrm>
            <a:off x="2577114" y="4768758"/>
            <a:ext cx="7824847" cy="923330"/>
          </a:xfrm>
          <a:prstGeom prst="rect">
            <a:avLst/>
          </a:prstGeom>
          <a:noFill/>
        </p:spPr>
        <p:txBody>
          <a:bodyPr wrap="square" rtlCol="0">
            <a:spAutoFit/>
          </a:bodyPr>
          <a:lstStyle/>
          <a:p>
            <a:pPr algn="ctr"/>
            <a:r>
              <a:rPr lang="en-US" sz="5400" b="1" smtClean="0">
                <a:latin typeface="Times New Roman" panose="02020603050405020304" pitchFamily="18" charset="0"/>
                <a:ea typeface="Calibri" panose="020F0502020204030204" pitchFamily="34" charset="0"/>
                <a:cs typeface="Times New Roman" panose="02020603050405020304" pitchFamily="18" charset="0"/>
              </a:rPr>
              <a:t>(Tiết 1)</a:t>
            </a:r>
            <a:endParaRPr lang="vi-VN" sz="5400" b="1"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3" name="Picture 2"/>
          <p:cNvPicPr>
            <a:picLocks noChangeAspect="1"/>
          </p:cNvPicPr>
          <p:nvPr/>
        </p:nvPicPr>
        <p:blipFill>
          <a:blip r:embed="rId2"/>
          <a:stretch>
            <a:fillRect/>
          </a:stretch>
        </p:blipFill>
        <p:spPr>
          <a:xfrm>
            <a:off x="1219723" y="2349920"/>
            <a:ext cx="7666357" cy="1806277"/>
          </a:xfrm>
          <a:prstGeom prst="rect">
            <a:avLst/>
          </a:prstGeom>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sp>
        <p:nvSpPr>
          <p:cNvPr id="11" name="TextBox 10"/>
          <p:cNvSpPr txBox="1"/>
          <p:nvPr/>
        </p:nvSpPr>
        <p:spPr>
          <a:xfrm>
            <a:off x="3143250" y="2951542"/>
            <a:ext cx="8089043" cy="1754326"/>
          </a:xfrm>
          <a:prstGeom prst="rect">
            <a:avLst/>
          </a:prstGeom>
          <a:noFill/>
        </p:spPr>
        <p:txBody>
          <a:bodyPr wrap="square" rtlCol="0">
            <a:spAutoFit/>
          </a:bodyPr>
          <a:lstStyle/>
          <a:p>
            <a:pPr algn="ctr"/>
            <a:r>
              <a:rPr lang="vi-VN" sz="5400" b="1" dirty="0">
                <a:solidFill>
                  <a:srgbClr val="FF0000"/>
                </a:solidFill>
                <a:latin typeface="+mj-lt"/>
                <a:ea typeface="Calibri" panose="020F0502020204030204" pitchFamily="34" charset="0"/>
                <a:cs typeface="#9Slide05 Pattaya" panose="00000500000000000000" pitchFamily="2" charset="-34"/>
              </a:rPr>
              <a:t>Vai trò của thiên nhiên đối với cuộc sống con người . </a:t>
            </a:r>
            <a:endParaRPr lang="vi-VN" sz="5400" b="1" dirty="0">
              <a:solidFill>
                <a:srgbClr val="FF0000"/>
              </a:solidFill>
              <a:latin typeface="+mj-lt"/>
              <a:ea typeface="Calibri" panose="020F0502020204030204" pitchFamily="34" charset="0"/>
              <a:cs typeface="#9Slide05 Pattaya" panose="00000500000000000000" pitchFamily="2" charset="-34"/>
            </a:endParaRPr>
          </a:p>
        </p:txBody>
      </p:sp>
      <p:pic>
        <p:nvPicPr>
          <p:cNvPr id="2" name="Picture 1"/>
          <p:cNvPicPr>
            <a:picLocks noChangeAspect="1"/>
          </p:cNvPicPr>
          <p:nvPr/>
        </p:nvPicPr>
        <p:blipFill>
          <a:blip r:embed="rId4"/>
          <a:stretch>
            <a:fillRect/>
          </a:stretch>
        </p:blipFill>
        <p:spPr>
          <a:xfrm>
            <a:off x="4745896" y="1696646"/>
            <a:ext cx="5200339" cy="110347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p:cNvSpPr/>
          <p:nvPr/>
        </p:nvSpPr>
        <p:spPr>
          <a:xfrm>
            <a:off x="7558267" y="3067291"/>
            <a:ext cx="3688827" cy="322776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p:cNvGrpSpPr/>
          <p:nvPr/>
        </p:nvGrpSpPr>
        <p:grpSpPr>
          <a:xfrm>
            <a:off x="2948586" y="495694"/>
            <a:ext cx="2728861" cy="895158"/>
            <a:chOff x="5122714" y="4421908"/>
            <a:chExt cx="5557388" cy="444442"/>
          </a:xfrm>
        </p:grpSpPr>
        <p:sp>
          <p:nvSpPr>
            <p:cNvPr id="10" name="矩形: 圆角 3"/>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p:cNvGrpSpPr/>
          <p:nvPr/>
        </p:nvGrpSpPr>
        <p:grpSpPr>
          <a:xfrm>
            <a:off x="862079" y="1736203"/>
            <a:ext cx="6476269" cy="4089243"/>
            <a:chOff x="913520" y="1971089"/>
            <a:chExt cx="8846067" cy="2308255"/>
          </a:xfrm>
        </p:grpSpPr>
        <p:sp>
          <p:nvSpPr>
            <p:cNvPr id="2" name="Rectangle: Rounded Corners 1"/>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p:cNvSpPr txBox="1"/>
            <p:nvPr/>
          </p:nvSpPr>
          <p:spPr>
            <a:xfrm>
              <a:off x="1053506" y="2035446"/>
              <a:ext cx="8469757" cy="2136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a:t>
              </a:r>
              <a:r>
                <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ọc thông tin kết hợp hiểu biết của bản thân và thực hiện nhiệm vụ:</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Nêu vai trò của thiên nhiên đối với cuộc sống của con người.</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10260" y="0"/>
            <a:ext cx="12192000" cy="6874635"/>
          </a:xfrm>
        </p:spPr>
      </p:pic>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07034" y="761988"/>
            <a:ext cx="6096012" cy="6096012"/>
          </a:xfrm>
          <a:prstGeom prst="rect">
            <a:avLst/>
          </a:prstGeom>
        </p:spPr>
      </p:pic>
      <p:sp>
        <p:nvSpPr>
          <p:cNvPr id="3" name="TextBox 2"/>
          <p:cNvSpPr txBox="1"/>
          <p:nvPr/>
        </p:nvSpPr>
        <p:spPr>
          <a:xfrm>
            <a:off x="4317357" y="1145894"/>
            <a:ext cx="7130005" cy="4524315"/>
          </a:xfrm>
          <a:prstGeom prst="rect">
            <a:avLst/>
          </a:prstGeom>
          <a:noFill/>
        </p:spPr>
        <p:txBody>
          <a:bodyPr wrap="square" rtlCol="0">
            <a:spAutoFit/>
          </a:bodyPr>
          <a:lstStyle/>
          <a:p>
            <a:pPr marL="0" marR="0" algn="just">
              <a:spcBef>
                <a:spcPts val="0"/>
              </a:spcBef>
              <a:spcAft>
                <a:spcPts val="0"/>
              </a:spcAft>
            </a:pPr>
            <a:r>
              <a:rPr lang="nl-NL" sz="3600" b="1" dirty="0">
                <a:solidFill>
                  <a:srgbClr val="7030A0"/>
                </a:solidFill>
                <a:effectLst/>
                <a:latin typeface="Cambria" panose="02040503050406030204" pitchFamily="18" charset="0"/>
                <a:ea typeface="Cambria" panose="02040503050406030204" pitchFamily="18" charset="0"/>
              </a:rPr>
              <a:t>- Vai trò của thiên nhiên đối với cuộc sống của con người:</a:t>
            </a:r>
            <a:endParaRPr lang="en-US" sz="3600" b="1"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Là không gian sinh sống, cung cấp nguồn tài nguyên cần thiết cho hoạt động sản xuất và sinh hoạt của con người</a:t>
            </a:r>
            <a:endParaRPr lang="en-US" sz="3600" dirty="0">
              <a:solidFill>
                <a:srgbClr val="7030A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nl-NL" sz="3600" dirty="0">
                <a:solidFill>
                  <a:srgbClr val="7030A0"/>
                </a:solidFill>
                <a:effectLst/>
                <a:latin typeface="Cambria" panose="02040503050406030204" pitchFamily="18" charset="0"/>
                <a:ea typeface="Cambria" panose="02040503050406030204" pitchFamily="18" charset="0"/>
              </a:rPr>
              <a:t>+ Chứa đựng các chất thải do con người tạo ra</a:t>
            </a:r>
            <a:endParaRPr lang="en-US" sz="3600" dirty="0">
              <a:solidFill>
                <a:srgbClr val="7030A0"/>
              </a:solidFill>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91556" y="536714"/>
            <a:ext cx="5198199" cy="255454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panose="020B0503020204020204" pitchFamily="34" charset="-122"/>
                <a:cs typeface="+mn-cs"/>
              </a:rPr>
              <a:t>Trình</a:t>
            </a:r>
            <a:r>
              <a:rPr kumimoji="0" lang="en-US" sz="8000" b="0" i="0" u="none" strike="noStrike" kern="1200" cap="none" spc="0" normalizeH="0" noProof="0">
                <a:ln>
                  <a:noFill/>
                </a:ln>
                <a:solidFill>
                  <a:srgbClr val="FFFF00"/>
                </a:solidFill>
                <a:effectLst/>
                <a:uLnTx/>
                <a:uFillTx/>
                <a:latin typeface="SVN-Caprica Script" pitchFamily="2" charset="0"/>
                <a:ea typeface="Microsoft YaHei" panose="020B0503020204020204" pitchFamily="34" charset="-122"/>
                <a:cs typeface="+mn-cs"/>
              </a:rPr>
              <a:t> bày </a:t>
            </a:r>
            <a:r>
              <a:rPr kumimoji="0" lang="en-US" sz="8000" b="0" i="0" u="none" strike="noStrike" kern="1200" cap="none" spc="0" normalizeH="0" baseline="0" noProof="0">
                <a:ln>
                  <a:noFill/>
                </a:ln>
                <a:solidFill>
                  <a:srgbClr val="FFFF00"/>
                </a:solidFill>
                <a:effectLst/>
                <a:uLnTx/>
                <a:uFillTx/>
                <a:latin typeface="SVN-Caprica Script" pitchFamily="2" charset="0"/>
                <a:ea typeface="Microsoft YaHei" panose="020B0503020204020204" pitchFamily="34" charset="-122"/>
                <a:cs typeface="+mn-cs"/>
              </a:rPr>
              <a:t>trước lớp</a:t>
            </a:r>
            <a:endParaRPr kumimoji="0" lang="vi-VN" sz="8000" b="0" i="0" u="none" strike="noStrike" kern="1200" cap="none" spc="0" normalizeH="0" baseline="0" noProof="0" dirty="0">
              <a:ln>
                <a:noFill/>
              </a:ln>
              <a:solidFill>
                <a:srgbClr val="FFFF00"/>
              </a:solidFill>
              <a:effectLst/>
              <a:uLnTx/>
              <a:uFillTx/>
              <a:latin typeface="SVN-Caprica Script" pitchFamily="2" charset="0"/>
              <a:ea typeface="Microsoft YaHei" panose="020B0503020204020204" pitchFamily="34" charset="-122"/>
              <a:cs typeface="+mn-cs"/>
            </a:endParaRPr>
          </a:p>
        </p:txBody>
      </p:sp>
    </p:spTree>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4135</Words>
  <Application>WPS Slides</Application>
  <PresentationFormat>Widescreen</PresentationFormat>
  <Paragraphs>85</Paragraphs>
  <Slides>24</Slides>
  <Notes>2</Notes>
  <HiddenSlides>0</HiddenSlides>
  <MMClips>2</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24</vt:i4>
      </vt:variant>
    </vt:vector>
  </HeadingPairs>
  <TitlesOfParts>
    <vt:vector size="46" baseType="lpstr">
      <vt:lpstr>Arial</vt:lpstr>
      <vt:lpstr>SimSun</vt:lpstr>
      <vt:lpstr>Wingdings</vt:lpstr>
      <vt:lpstr>Microsoft YaHei</vt:lpstr>
      <vt:lpstr>Cambria</vt:lpstr>
      <vt:lpstr>Times New Roman</vt:lpstr>
      <vt:lpstr>Calibri</vt:lpstr>
      <vt:lpstr>Aptos</vt:lpstr>
      <vt:lpstr>#9Slide05 Pattaya</vt:lpstr>
      <vt:lpstr>Microsoft Sans Serif</vt:lpstr>
      <vt:lpstr>等线</vt:lpstr>
      <vt:lpstr>字魂27号-布丁体</vt:lpstr>
      <vt:lpstr>SVN-Caprica Script</vt:lpstr>
      <vt:lpstr>Segoe Print</vt:lpstr>
      <vt:lpstr>Calibri</vt:lpstr>
      <vt:lpstr>等线</vt:lpstr>
      <vt:lpstr>Segoe UI</vt:lpstr>
      <vt:lpstr>Arial Unicode MS</vt:lpstr>
      <vt:lpstr>Aptos Display</vt:lpstr>
      <vt:lpstr>Segoe UI Variable Display</vt:lpstr>
      <vt:lpstr>Office Theme</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Bích Đào Cao Thị</cp:lastModifiedBy>
  <cp:revision>32</cp:revision>
  <dcterms:created xsi:type="dcterms:W3CDTF">2024-09-21T05:55:00Z</dcterms:created>
  <dcterms:modified xsi:type="dcterms:W3CDTF">2025-04-17T09:08:02Z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4C48EAA3E84D4E3E8F94F0E89BC53ACA_12</vt:lpwstr>
  </property>
  <property fmtid="{D5CDD505-2E9C-101B-9397-08002B2CF9AE}" pid="3" name="KSOProductBuildVer">
    <vt:lpwstr>1033-12.2.0.20795</vt:lpwstr>
  </property>
</Properties>
</file>