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media/image3.svg" ContentType="image/svg+xml"/>
  <Override PartName="/ppt/media/image4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13"/>
  </p:notesMasterIdLst>
  <p:sldIdLst>
    <p:sldId id="496" r:id="rId7"/>
    <p:sldId id="520" r:id="rId8"/>
    <p:sldId id="539" r:id="rId9"/>
    <p:sldId id="2655" r:id="rId10"/>
    <p:sldId id="540" r:id="rId11"/>
    <p:sldId id="288" r:id="rId12"/>
    <p:sldId id="306" r:id="rId14"/>
    <p:sldId id="262" r:id="rId15"/>
    <p:sldId id="508" r:id="rId16"/>
    <p:sldId id="507" r:id="rId17"/>
    <p:sldId id="510" r:id="rId18"/>
    <p:sldId id="541" r:id="rId19"/>
    <p:sldId id="437" r:id="rId20"/>
    <p:sldId id="542" r:id="rId21"/>
    <p:sldId id="543" r:id="rId22"/>
    <p:sldId id="544" r:id="rId23"/>
    <p:sldId id="545" r:id="rId24"/>
    <p:sldId id="546" r:id="rId25"/>
    <p:sldId id="547" r:id="rId26"/>
    <p:sldId id="548" r:id="rId27"/>
    <p:sldId id="549" r:id="rId28"/>
    <p:sldId id="550" r:id="rId29"/>
    <p:sldId id="551" r:id="rId30"/>
    <p:sldId id="2654" r:id="rId31"/>
    <p:sldId id="528" r:id="rId32"/>
    <p:sldId id="2651" r:id="rId33"/>
    <p:sldId id="2652" r:id="rId34"/>
    <p:sldId id="2653" r:id="rId35"/>
    <p:sldId id="278"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showGuides="1">
      <p:cViewPr varScale="1">
        <p:scale>
          <a:sx n="66" d="100"/>
          <a:sy n="66" d="100"/>
        </p:scale>
        <p:origin x="-81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notesMaster" Target="notesMasters/notesMaster1.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29. </a:t>
            </a:r>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2.png"/><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8EB995BE-3FDD-4D8C-93BC-00982A533031}"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8EB995BE-3FDD-4D8C-93BC-00982A533031}"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8EB995BE-3FDD-4D8C-93BC-00982A533031}"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p:txBody>
      </p:sp>
      <p:pic>
        <p:nvPicPr>
          <p:cNvPr id="78" name="Google Shape;78;p10"/>
          <p:cNvPicPr preferRelativeResize="0"/>
          <p:nvPr/>
        </p:nvPicPr>
        <p:blipFill>
          <a:blip r:embed="rId2"/>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stretch>
            <a:fillRect/>
          </a:stretch>
        </p:blipFill>
        <p:spPr>
          <a:xfrm flipH="1">
            <a:off x="8925987" y="5575533"/>
            <a:ext cx="1387199" cy="192886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23" name="Google Shape;23;p3"/>
          <p:cNvPicPr preferRelativeResize="0"/>
          <p:nvPr/>
        </p:nvPicPr>
        <p:blipFill>
          <a:blip r:embed="rId5"/>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stretch>
            <a:fillRect/>
          </a:stretch>
        </p:blipFill>
        <p:spPr>
          <a:xfrm>
            <a:off x="8740176" y="5472936"/>
            <a:ext cx="3197269" cy="20420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pic>
        <p:nvPicPr>
          <p:cNvPr id="219" name="Google Shape;219;p23"/>
          <p:cNvPicPr preferRelativeResize="0"/>
          <p:nvPr/>
        </p:nvPicPr>
        <p:blipFill>
          <a:blip r:embed="rId3"/>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stretch>
            <a:fillRect/>
          </a:stretch>
        </p:blipFill>
        <p:spPr>
          <a:xfrm rot="-121022" flipH="1">
            <a:off x="9270191" y="6157081"/>
            <a:ext cx="2673320" cy="8628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sv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3.sv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5" Type="http://schemas.openxmlformats.org/officeDocument/2006/relationships/theme" Target="../theme/theme4.xml"/><Relationship Id="rId14" Type="http://schemas.openxmlformats.org/officeDocument/2006/relationships/image" Target="../media/image3.sv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9" Type="http://schemas.openxmlformats.org/officeDocument/2006/relationships/theme" Target="../theme/theme5.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2"/>
            <a:stretch>
              <a:fillRect l="-83720" t="-2137" r="-136920" b="42"/>
            </a:stretch>
          </a:blipFill>
        </p:spPr>
      </p:sp>
      <p:sp>
        <p:nvSpPr>
          <p:cNvPr id="3" name="Freeform 3"/>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
        <p:nvSpPr>
          <p:cNvPr id="4" name="Freeform 3"/>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7" name="Freeform 2"/>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2"/>
            <a:stretch>
              <a:fillRect l="-83720" t="-2137" r="-136920" b="42"/>
            </a:stretch>
          </a:blipFill>
        </p:spPr>
      </p:sp>
      <p:sp>
        <p:nvSpPr>
          <p:cNvPr id="8" name="Freeform 3"/>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
        <p:nvSpPr>
          <p:cNvPr id="9" name="Freeform 3"/>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7" name="Freeform 2"/>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2"/>
            <a:stretch>
              <a:fillRect l="-83720" t="-2137" r="-136920" b="42"/>
            </a:stretch>
          </a:blipFill>
        </p:spPr>
      </p:sp>
      <p:sp>
        <p:nvSpPr>
          <p:cNvPr id="8" name="Freeform 3"/>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
        <p:nvSpPr>
          <p:cNvPr id="9" name="Freeform 3"/>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3">
              <a:extLst>
                <a:ext uri="{96DAC541-7B7A-43D3-8B79-37D633B846F1}">
                  <asvg:svgBlip xmlns:asvg="http://schemas.microsoft.com/office/drawing/2016/SVG/main" r:embed="rId14"/>
                </a:ext>
              </a:extLst>
            </a:blip>
            <a:stretch>
              <a:fillRect l="-1075" r="-2150" b="-7984"/>
            </a:stretch>
          </a:blipFill>
        </p:spPr>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1.xml"/><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hdphoto" Target="../media/image23.wdp"/><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9.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0.png"/><Relationship Id="rId2" Type="http://schemas.microsoft.com/office/2007/relationships/hdphoto" Target="../media/image23.wdp"/><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31.png"/><Relationship Id="rId2" Type="http://schemas.microsoft.com/office/2007/relationships/hdphoto" Target="../media/image23.wdp"/><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2.png"/><Relationship Id="rId2" Type="http://schemas.microsoft.com/office/2007/relationships/hdphoto" Target="../media/image23.wdp"/><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33.png"/><Relationship Id="rId2" Type="http://schemas.microsoft.com/office/2007/relationships/hdphoto" Target="../media/image23.wdp"/><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35.png"/><Relationship Id="rId2" Type="http://schemas.microsoft.com/office/2007/relationships/hdphoto" Target="../media/image23.wdp"/><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8.png"/><Relationship Id="rId2" Type="http://schemas.openxmlformats.org/officeDocument/2006/relationships/image" Target="../media/image15.sv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svg"/><Relationship Id="rId3" Type="http://schemas.openxmlformats.org/officeDocument/2006/relationships/image" Target="../media/image14.png"/><Relationship Id="rId2" Type="http://schemas.openxmlformats.org/officeDocument/2006/relationships/image" Target="../media/image15.sv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5.sv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7395602" y="789203"/>
            <a:ext cx="4285859" cy="52795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sp>
        <p:nvSpPr>
          <p:cNvPr id="3" name="TextBox 2"/>
          <p:cNvSpPr txBox="1"/>
          <p:nvPr/>
        </p:nvSpPr>
        <p:spPr>
          <a:xfrm>
            <a:off x="2829431" y="367456"/>
            <a:ext cx="73656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sau</a:t>
            </a:r>
            <a:endPar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1"/>
          <p:cNvGraphicFramePr>
            <a:graphicFrameLocks noGrp="1"/>
          </p:cNvGraphicFramePr>
          <p:nvPr/>
        </p:nvGraphicFramePr>
        <p:xfrm>
          <a:off x="571500" y="1497330"/>
          <a:ext cx="10938510" cy="3764164"/>
        </p:xfrm>
        <a:graphic>
          <a:graphicData uri="http://schemas.openxmlformats.org/drawingml/2006/table">
            <a:tbl>
              <a:tblPr firstRow="1" firstCol="1" bandRow="1">
                <a:tableStyleId>{5C22544A-7EE6-4342-B048-85BDC9FD1C3A}</a:tableStyleId>
              </a:tblPr>
              <a:tblGrid>
                <a:gridCol w="3646170"/>
                <a:gridCol w="3646170"/>
                <a:gridCol w="3646170"/>
              </a:tblGrid>
              <a:tr h="996113">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tc>
              </a:tr>
              <a:tr h="1484197">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Có</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thể</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cạn</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kiệt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Sử</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dụng</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lâu</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dài</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được</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Vai </a:t>
                      </a:r>
                      <a:r>
                        <a:rPr lang="en-US" sz="3600" b="0" kern="100" dirty="0" err="1">
                          <a:solidFill>
                            <a:srgbClr val="002060"/>
                          </a:solidFill>
                          <a:effectLst/>
                          <a:latin typeface="Cambria" panose="02040503050406030204" pitchFamily="18" charset="0"/>
                          <a:ea typeface="Cambria" panose="02040503050406030204" pitchFamily="18" charset="0"/>
                        </a:rPr>
                        <a:t>trò</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với</a:t>
                      </a:r>
                      <a:r>
                        <a:rPr lang="en-US" sz="3600" b="0" kern="100" dirty="0">
                          <a:solidFill>
                            <a:srgbClr val="002060"/>
                          </a:solidFill>
                          <a:effectLst/>
                          <a:latin typeface="Cambria" panose="02040503050406030204" pitchFamily="18" charset="0"/>
                          <a:ea typeface="Cambria" panose="02040503050406030204" pitchFamily="18" charset="0"/>
                        </a:rPr>
                        <a:t> con </a:t>
                      </a:r>
                      <a:r>
                        <a:rPr lang="en-US" sz="3600" b="0" kern="100" dirty="0" err="1">
                          <a:solidFill>
                            <a:srgbClr val="002060"/>
                          </a:solidFill>
                          <a:effectLst/>
                          <a:latin typeface="Cambria" panose="02040503050406030204" pitchFamily="18" charset="0"/>
                          <a:ea typeface="Cambria" panose="02040503050406030204" pitchFamily="18" charset="0"/>
                        </a:rPr>
                        <a:t>người</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83854">
                <a:tc>
                  <a:txBody>
                    <a:bodyPr/>
                    <a:lstStyle/>
                    <a:p>
                      <a:pPr marL="0" marR="0" algn="ctr">
                        <a:lnSpc>
                          <a:spcPct val="120000"/>
                        </a:lnSpc>
                        <a:spcBef>
                          <a:spcPts val="0"/>
                        </a:spcBef>
                        <a:spcAft>
                          <a:spcPts val="1000"/>
                        </a:spcAft>
                      </a:pPr>
                      <a:r>
                        <a:rPr lang="en-US" sz="3600" b="0" kern="100">
                          <a:solidFill>
                            <a:srgbClr val="002060"/>
                          </a:solidFill>
                          <a:effectLst/>
                          <a:latin typeface="Cambria" panose="02040503050406030204" pitchFamily="18" charset="0"/>
                          <a:ea typeface="Cambria" panose="02040503050406030204" pitchFamily="18" charset="0"/>
                        </a:rPr>
                        <a:t>…..</a:t>
                      </a:r>
                      <a:endParaRPr lang="en-US" sz="2800" b="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31626" y="1904711"/>
            <a:ext cx="3342593" cy="2365834"/>
            <a:chOff x="228100" y="3941545"/>
            <a:chExt cx="3379022" cy="2495660"/>
          </a:xfrm>
        </p:grpSpPr>
        <p:sp>
          <p:nvSpPr>
            <p:cNvPr id="6" name="Speech Bubble: Oval 5"/>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Các nhóm khác quan sát</a:t>
              </a:r>
              <a:endPar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23" name="Group 22"/>
          <p:cNvGrpSpPr/>
          <p:nvPr/>
        </p:nvGrpSpPr>
        <p:grpSpPr>
          <a:xfrm>
            <a:off x="3567233" y="3673044"/>
            <a:ext cx="1784552" cy="1879064"/>
            <a:chOff x="228101" y="3941545"/>
            <a:chExt cx="1804001" cy="1982178"/>
          </a:xfrm>
        </p:grpSpPr>
        <p:sp>
          <p:nvSpPr>
            <p:cNvPr id="24" name="Speech Bubble: Oval 23"/>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lắng nghe</a:t>
              </a:r>
              <a:endPar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26" name="Group 25"/>
          <p:cNvGrpSpPr/>
          <p:nvPr/>
        </p:nvGrpSpPr>
        <p:grpSpPr>
          <a:xfrm>
            <a:off x="6441087" y="4556917"/>
            <a:ext cx="2619707" cy="1557868"/>
            <a:chOff x="559878" y="3548030"/>
            <a:chExt cx="2648258" cy="1643356"/>
          </a:xfrm>
        </p:grpSpPr>
        <p:sp>
          <p:nvSpPr>
            <p:cNvPr id="27" name="Speech Bubble: Oval 26"/>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và nhận xét</a:t>
              </a:r>
              <a:endPar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1177290" y="341187"/>
            <a:ext cx="12192000" cy="1512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graphicFrame>
        <p:nvGraphicFramePr>
          <p:cNvPr id="2" name="Table 1"/>
          <p:cNvGraphicFramePr>
            <a:graphicFrameLocks noGrp="1"/>
          </p:cNvGraphicFramePr>
          <p:nvPr/>
        </p:nvGraphicFramePr>
        <p:xfrm>
          <a:off x="445770" y="777240"/>
          <a:ext cx="10938510" cy="4582851"/>
        </p:xfrm>
        <a:graphic>
          <a:graphicData uri="http://schemas.openxmlformats.org/drawingml/2006/table">
            <a:tbl>
              <a:tblPr firstRow="1" firstCol="1" bandRow="1">
                <a:tableStyleId>{5C22544A-7EE6-4342-B048-85BDC9FD1C3A}</a:tableStyleId>
              </a:tblPr>
              <a:tblGrid>
                <a:gridCol w="3646170"/>
                <a:gridCol w="3646170"/>
                <a:gridCol w="3646170"/>
              </a:tblGrid>
              <a:tr h="845820">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tc>
              </a:tr>
              <a:tr h="742371">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Có</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thể</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cạn</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kiệt</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Sử</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dụng</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lâu</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dài</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được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a:solidFill>
                            <a:srgbClr val="002060"/>
                          </a:solidFill>
                          <a:effectLst/>
                          <a:latin typeface="Cambria" panose="02040503050406030204" pitchFamily="18" charset="0"/>
                          <a:ea typeface="Cambria" panose="02040503050406030204" pitchFamily="18" charset="0"/>
                        </a:rPr>
                        <a:t>Vai </a:t>
                      </a:r>
                      <a:r>
                        <a:rPr lang="en-US" sz="2800" b="0" kern="100" dirty="0" err="1">
                          <a:solidFill>
                            <a:srgbClr val="002060"/>
                          </a:solidFill>
                          <a:effectLst/>
                          <a:latin typeface="Cambria" panose="02040503050406030204" pitchFamily="18" charset="0"/>
                          <a:ea typeface="Cambria" panose="02040503050406030204" pitchFamily="18" charset="0"/>
                        </a:rPr>
                        <a:t>trò</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với</a:t>
                      </a:r>
                      <a:r>
                        <a:rPr lang="en-US" sz="2800" b="0" kern="100" dirty="0">
                          <a:solidFill>
                            <a:srgbClr val="002060"/>
                          </a:solidFill>
                          <a:effectLst/>
                          <a:latin typeface="Cambria" panose="02040503050406030204" pitchFamily="18" charset="0"/>
                          <a:ea typeface="Cambria" panose="02040503050406030204" pitchFamily="18" charset="0"/>
                        </a:rPr>
                        <a:t> con </a:t>
                      </a:r>
                      <a:r>
                        <a:rPr lang="en-US" sz="2800" b="0" kern="100" dirty="0" err="1">
                          <a:solidFill>
                            <a:srgbClr val="002060"/>
                          </a:solidFill>
                          <a:effectLst/>
                          <a:latin typeface="Cambria" panose="02040503050406030204" pitchFamily="18" charset="0"/>
                          <a:ea typeface="Cambria" panose="02040503050406030204" pitchFamily="18" charset="0"/>
                        </a:rPr>
                        <a:t>người</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4660">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708660" y="2766060"/>
            <a:ext cx="3348990" cy="2062103"/>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Khoáng sản, dầu mỏ, khí đốt rừng, nước, cát, đá,động vật, thực vật,...</a:t>
            </a:r>
            <a:endParaRPr lang="vi-VN" sz="3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4263390" y="2594610"/>
            <a:ext cx="3348990" cy="1200329"/>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Ánh sáng mặt</a:t>
            </a:r>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trời, gió ...</a:t>
            </a:r>
            <a:endParaRPr lang="vi-VN" sz="36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7852410" y="2411730"/>
            <a:ext cx="3463290" cy="3046988"/>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Cung cấp chất đốt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Cung cấp gỗ, cát, </a:t>
            </a:r>
            <a:endParaRPr lang="vi-VN"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Đá</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Là nguyên liệu sản xuất</a:t>
            </a:r>
            <a:endParaRPr lang="vi-VN"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16"/>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Tài nguyên thiên nhiên là một bộ phận thiết yếu của môi trường, có vai trò quan trọng đối với sự sống và phát triển của con người. Tuy nhiên, nhiều tài nguyên đang có nguy cơ bị cạn kiệt. </a:t>
            </a:r>
            <a:endParaRPr lang="vi-VN" sz="4400" b="1" dirty="0">
              <a:solidFill>
                <a:srgbClr val="FF0000"/>
              </a:solidFill>
              <a:latin typeface="Cambria" panose="02040503050406030204" pitchFamily="18" charset="0"/>
              <a:ea typeface="Cambria" panose="02040503050406030204" pitchFamily="18" charset="0"/>
            </a:endParaRPr>
          </a:p>
        </p:txBody>
      </p:sp>
      <p:pic>
        <p:nvPicPr>
          <p:cNvPr id="16" name="Picture 4"/>
          <p:cNvPicPr>
            <a:picLocks noChangeAspect="1"/>
          </p:cNvPicPr>
          <p:nvPr/>
        </p:nvPicPr>
        <p:blipFill rotWithShape="1">
          <a:blip r:embed="rId1" cstate="print">
            <a:extLst>
              <a:ext uri="{28A0092B-C50C-407E-A947-70E740481C1C}">
                <a14:useLocalDpi xmlns:a14="http://schemas.microsoft.com/office/drawing/2010/main" val="0"/>
              </a:ext>
            </a:extLst>
          </a:blip>
          <a:srcRect r="53078" b="65783"/>
          <a:stretch>
            <a:fillRect/>
          </a:stretch>
        </p:blipFill>
        <p:spPr>
          <a:xfrm>
            <a:off x="2627730" y="1210181"/>
            <a:ext cx="840441" cy="891306"/>
          </a:xfrm>
          <a:prstGeom prst="rect">
            <a:avLst/>
          </a:prstGeom>
        </p:spPr>
      </p:pic>
      <p:pic>
        <p:nvPicPr>
          <p:cNvPr id="3" name="Picture 2" descr="A close up of a logo&#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75844" y="150531"/>
            <a:ext cx="11531346" cy="1061049"/>
          </a:xfrm>
          <a:prstGeom prst="roundRect">
            <a:avLst/>
          </a:prstGeom>
          <a:solidFill>
            <a:schemeClr val="bg1"/>
          </a:solidFill>
          <a:ln w="38100">
            <a:solidFill>
              <a:srgbClr val="8FC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Quan sát hình 2, cho biết hoạt động nào của con người tác động tích cực, tiêu cực đến môi trường và tài nguyên thiên nhiên. Giải thích.</a:t>
            </a:r>
            <a:endParaRPr lang="vi-VN" sz="2800" b="1" i="1" dirty="0">
              <a:solidFill>
                <a:srgbClr val="00206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1"/>
          <a:stretch>
            <a:fillRect/>
          </a:stretch>
        </p:blipFill>
        <p:spPr>
          <a:xfrm>
            <a:off x="850582" y="1644014"/>
            <a:ext cx="10012813" cy="405955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pic>
        <p:nvPicPr>
          <p:cNvPr id="4" name="Picture 3"/>
          <p:cNvPicPr>
            <a:picLocks noChangeAspect="1"/>
          </p:cNvPicPr>
          <p:nvPr/>
        </p:nvPicPr>
        <p:blipFill>
          <a:blip r:embed="rId3"/>
          <a:stretch>
            <a:fillRect/>
          </a:stretch>
        </p:blipFill>
        <p:spPr>
          <a:xfrm>
            <a:off x="2680620" y="385996"/>
            <a:ext cx="6970502" cy="5923364"/>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31626" y="1904711"/>
            <a:ext cx="3342593" cy="2365834"/>
            <a:chOff x="228100" y="3941545"/>
            <a:chExt cx="3379022" cy="2495660"/>
          </a:xfrm>
        </p:grpSpPr>
        <p:sp>
          <p:nvSpPr>
            <p:cNvPr id="6" name="Speech Bubble: Oval 5"/>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Các nhóm khác quan sát</a:t>
              </a:r>
              <a:endPar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23" name="Group 22"/>
          <p:cNvGrpSpPr/>
          <p:nvPr/>
        </p:nvGrpSpPr>
        <p:grpSpPr>
          <a:xfrm>
            <a:off x="3567233" y="3673044"/>
            <a:ext cx="1784552" cy="1879064"/>
            <a:chOff x="228101" y="3941545"/>
            <a:chExt cx="1804001" cy="1982178"/>
          </a:xfrm>
        </p:grpSpPr>
        <p:sp>
          <p:nvSpPr>
            <p:cNvPr id="24" name="Speech Bubble: Oval 23"/>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lắng nghe</a:t>
              </a:r>
              <a:endPar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26" name="Group 25"/>
          <p:cNvGrpSpPr/>
          <p:nvPr/>
        </p:nvGrpSpPr>
        <p:grpSpPr>
          <a:xfrm>
            <a:off x="6441087" y="4556917"/>
            <a:ext cx="2619707" cy="1557868"/>
            <a:chOff x="559878" y="3548030"/>
            <a:chExt cx="2648258" cy="1643356"/>
          </a:xfrm>
        </p:grpSpPr>
        <p:sp>
          <p:nvSpPr>
            <p:cNvPr id="27" name="Speech Bubble: Oval 26"/>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rPr>
                <a:t>và nhận xét</a:t>
              </a:r>
              <a:endPar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1177290" y="341187"/>
            <a:ext cx="12192000" cy="1512186"/>
          </a:xfrm>
          <a:prstGeom prst="rect">
            <a:avLst/>
          </a:prstGeom>
        </p:spPr>
      </p:pic>
      <p:pic>
        <p:nvPicPr>
          <p:cNvPr id="2" name="Picture 1"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pic>
        <p:nvPicPr>
          <p:cNvPr id="3" name="Picture 2"/>
          <p:cNvPicPr>
            <a:picLocks noChangeAspect="1"/>
          </p:cNvPicPr>
          <p:nvPr/>
        </p:nvPicPr>
        <p:blipFill>
          <a:blip r:embed="rId3"/>
          <a:stretch>
            <a:fillRect/>
          </a:stretch>
        </p:blipFill>
        <p:spPr>
          <a:xfrm>
            <a:off x="888682" y="1543050"/>
            <a:ext cx="3207512" cy="4023360"/>
          </a:xfrm>
          <a:prstGeom prst="rect">
            <a:avLst/>
          </a:prstGeom>
        </p:spPr>
      </p:pic>
      <p:grpSp>
        <p:nvGrpSpPr>
          <p:cNvPr id="5" name="Group 4"/>
          <p:cNvGrpSpPr/>
          <p:nvPr/>
        </p:nvGrpSpPr>
        <p:grpSpPr>
          <a:xfrm>
            <a:off x="4411981" y="1234440"/>
            <a:ext cx="6766514" cy="4023360"/>
            <a:chOff x="3195879" y="2300900"/>
            <a:chExt cx="8720152" cy="2693006"/>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1" y="2420596"/>
              <a:ext cx="8263577" cy="2573310"/>
            </a:xfrm>
            <a:prstGeom prst="rect">
              <a:avLst/>
            </a:prstGeom>
            <a:noFill/>
          </p:spPr>
          <p:txBody>
            <a:bodyPr wrap="square" rtlCol="0">
              <a:spAutoFit/>
            </a:bodyPr>
            <a:lstStyle/>
            <a:p>
              <a:pPr algn="ctr"/>
              <a:r>
                <a:rPr lang="vi-VN" sz="4000" b="1" dirty="0">
                  <a:solidFill>
                    <a:srgbClr val="EC3E74"/>
                  </a:solidFill>
                  <a:latin typeface="Calibri" panose="020F0502020204030204" pitchFamily="34" charset="0"/>
                  <a:cs typeface="Calibri" panose="020F0502020204030204" pitchFamily="34" charset="0"/>
                </a:rPr>
                <a:t>Đốt rừng lấy đất sản xuất nông nghiệp (Gây mất tài nguyên rừng, các loài động vật mất nơi ở, thiếu thức ăn; mất rừng gây lũ lụt,...).</a:t>
              </a:r>
              <a:endParaRPr lang="en-US" sz="4000" b="1" dirty="0">
                <a:solidFill>
                  <a:srgbClr val="EC3E74"/>
                </a:solidFill>
                <a:latin typeface="Calibri" panose="020F0502020204030204" pitchFamily="34" charset="0"/>
                <a:cs typeface="Calibri" panose="020F0502020204030204" pitchFamily="34" charset="0"/>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grpSp>
        <p:nvGrpSpPr>
          <p:cNvPr id="5" name="Group 4"/>
          <p:cNvGrpSpPr/>
          <p:nvPr/>
        </p:nvGrpSpPr>
        <p:grpSpPr>
          <a:xfrm>
            <a:off x="4423411" y="1565911"/>
            <a:ext cx="6766514" cy="2948940"/>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1" y="2420596"/>
              <a:ext cx="8263577" cy="1545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Trồng rừng (Giúp điều hoà khí hậu, động thực vật phát triển,...).</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471487" y="1189672"/>
            <a:ext cx="3551873" cy="401252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grpSp>
        <p:nvGrpSpPr>
          <p:cNvPr id="5" name="Group 4"/>
          <p:cNvGrpSpPr/>
          <p:nvPr/>
        </p:nvGrpSpPr>
        <p:grpSpPr>
          <a:xfrm>
            <a:off x="4411980" y="651510"/>
            <a:ext cx="7143749" cy="4552181"/>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2" y="2518971"/>
              <a:ext cx="8263577" cy="18377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Phun thuốc trừ sâu hoá học (Thuốc trừ sâu hoá học làm chết hết các loài sinh vật trên đồng ruộng, mất đa dạng sinh học, gây hại cho cơ thể người phun thuốc, gây ô nhiễm đất trồng...).</a:t>
              </a:r>
              <a:endParaRPr kumimoji="0" lang="en-US"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583882" y="1188719"/>
            <a:ext cx="3462338" cy="431861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974080" y="1449302"/>
            <a:ext cx="7934926" cy="1456692"/>
            <a:chOff x="7111227" y="2092672"/>
            <a:chExt cx="12019571" cy="520568"/>
          </a:xfrm>
        </p:grpSpPr>
        <p:sp>
          <p:nvSpPr>
            <p:cNvPr id="17" name="Speech Bubble: Rectangle with Corners Rounded 16"/>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111227" y="2096296"/>
              <a:ext cx="12019571"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Trong video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vừa</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rồi</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có</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những</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sinh</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vật</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nào</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 </a:t>
              </a:r>
              <a:endPar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endParaRPr>
            </a:p>
          </p:txBody>
        </p:sp>
      </p:grpSp>
      <p:sp>
        <p:nvSpPr>
          <p:cNvPr id="13" name="Rounded Rectangle 14"/>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spcBef>
                <a:spcPts val="1200"/>
              </a:spcBef>
            </a:pPr>
            <a:r>
              <a:rPr lang="vi-VN" sz="4000" b="1" dirty="0">
                <a:solidFill>
                  <a:srgbClr val="FF0000"/>
                </a:solidFill>
              </a:rPr>
              <a:t>Cây cối trong rừng và loài chà vá chân đen</a:t>
            </a:r>
            <a:endParaRPr lang="vi-VN" sz="4000" b="1" dirty="0">
              <a:solidFill>
                <a:srgbClr val="FF0000"/>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grpSp>
        <p:nvGrpSpPr>
          <p:cNvPr id="5" name="Group 4"/>
          <p:cNvGrpSpPr/>
          <p:nvPr/>
        </p:nvGrpSpPr>
        <p:grpSpPr>
          <a:xfrm>
            <a:off x="4469131" y="1977391"/>
            <a:ext cx="6766514" cy="2080260"/>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1" y="2420596"/>
              <a:ext cx="8263577" cy="1050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48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năng lượng mặt trời. </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497204" y="1140142"/>
            <a:ext cx="3480435" cy="4598323"/>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75020" y="2137411"/>
            <a:ext cx="5486354" cy="2080260"/>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2" y="2420596"/>
              <a:ext cx="8043979" cy="2282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gió</a:t>
              </a:r>
              <a:endPar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1"/>
          <a:stretch>
            <a:fillRect/>
          </a:stretch>
        </p:blipFill>
        <p:spPr>
          <a:xfrm>
            <a:off x="350520" y="1593532"/>
            <a:ext cx="5215890" cy="3336371"/>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grpSp>
        <p:nvGrpSpPr>
          <p:cNvPr id="5" name="Group 4"/>
          <p:cNvGrpSpPr/>
          <p:nvPr/>
        </p:nvGrpSpPr>
        <p:grpSpPr>
          <a:xfrm>
            <a:off x="4411981" y="1234440"/>
            <a:ext cx="6766514" cy="3658373"/>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1" y="2420596"/>
              <a:ext cx="8263577" cy="2121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Xả rác, chất thải xuống sông, hồ (Chất thải và rác xả bừa bãi xuống sông, hồ gây ô nhiễm nước, làm chết các loài sinh vật).</a:t>
              </a:r>
              <a:endParaRPr kumimoji="0" lang="en-US"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453390" y="1055369"/>
            <a:ext cx="3558540" cy="4260883"/>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60719" y="800100"/>
            <a:ext cx="5886451" cy="4777740"/>
            <a:chOff x="3195879" y="2300900"/>
            <a:chExt cx="8720152" cy="2448705"/>
          </a:xfrm>
        </p:grpSpPr>
        <p:grpSp>
          <p:nvGrpSpPr>
            <p:cNvPr id="7" name="组合 19"/>
            <p:cNvGrpSpPr/>
            <p:nvPr/>
          </p:nvGrpSpPr>
          <p:grpSpPr>
            <a:xfrm flipV="1">
              <a:off x="3195879" y="2300900"/>
              <a:ext cx="8720152" cy="2448705"/>
              <a:chOff x="692006" y="116442"/>
              <a:chExt cx="11176173" cy="2919244"/>
            </a:xfrm>
          </p:grpSpPr>
          <p:sp>
            <p:nvSpPr>
              <p:cNvPr id="9"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p:cNvSpPr txBox="1"/>
            <p:nvPr/>
          </p:nvSpPr>
          <p:spPr>
            <a:xfrm>
              <a:off x="3475751" y="2362014"/>
              <a:ext cx="8263578" cy="225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Khai thác vàng gây sạt lở đất (Khai thác vàng khiến cả vùng đất bị đào bới, cây cối và các loài thú không có nơi sinh sống, gây sạt lở đất nguy hiểm cho con người).</a:t>
              </a:r>
              <a:endPar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1"/>
          <a:stretch>
            <a:fillRect/>
          </a:stretch>
        </p:blipFill>
        <p:spPr>
          <a:xfrm>
            <a:off x="435292" y="1661160"/>
            <a:ext cx="4876045" cy="2762250"/>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 y="733768"/>
            <a:ext cx="8709660" cy="3141003"/>
            <a:chOff x="403605" y="1221926"/>
            <a:chExt cx="11998013" cy="1517257"/>
          </a:xfrm>
        </p:grpSpPr>
        <p:sp>
          <p:nvSpPr>
            <p:cNvPr id="8" name="Rectangle: Rounded Corners 8"/>
            <p:cNvSpPr/>
            <p:nvPr/>
          </p:nvSpPr>
          <p:spPr>
            <a:xfrm>
              <a:off x="403605" y="1226361"/>
              <a:ext cx="11998013" cy="1512822"/>
            </a:xfrm>
            <a:prstGeom prst="roundRect">
              <a:avLst/>
            </a:prstGeom>
            <a:solidFill>
              <a:sysClr val="window" lastClr="FFFFFF">
                <a:alpha val="73000"/>
              </a:sysClr>
            </a:solidFill>
            <a:ln w="381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p:cNvSpPr txBox="1"/>
            <p:nvPr/>
          </p:nvSpPr>
          <p:spPr>
            <a:xfrm>
              <a:off x="541712" y="1221926"/>
              <a:ext cx="11618220" cy="1496833"/>
            </a:xfrm>
            <a:prstGeom prst="round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Kể những hoạt động khác của con người tác động tích cực hoặc tiêu cực đến môi trường và tài nguyên thiên nhiên.</a:t>
              </a:r>
              <a:endPar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2" name="Picture 7"/>
          <p:cNvPicPr>
            <a:picLocks noChangeAspect="1"/>
          </p:cNvPicPr>
          <p:nvPr/>
        </p:nvPicPr>
        <p:blipFill>
          <a:blip r:embed="rId1"/>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7087727" y="645710"/>
            <a:ext cx="4901609" cy="52917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96447" y="924207"/>
            <a:ext cx="8208973" cy="3945506"/>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0501" y="1111837"/>
            <a:ext cx="8034727" cy="3323987"/>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Kể những hoạt động khác của con người tác động tích cực hoặc tiêu cực đến môi trường và tài nguyên thiên nhiên.</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1: Tác động tới môi trường đất.</a:t>
            </a:r>
            <a:endParaRPr lang="vi-VN" sz="3000"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2: Tác động tới môi trường nước.</a:t>
            </a:r>
            <a:endParaRPr lang="vi-VN" sz="3000"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3: Tác động tới môi trường không khí.</a:t>
            </a:r>
            <a:endParaRPr lang="vi-VN" sz="3000"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4: Tác động tới tài nguyên thiên nhiên.</a:t>
            </a:r>
            <a:endParaRPr kumimoji="0" lang="vi-VN"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7436879" y="867962"/>
            <a:ext cx="5547841" cy="18472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sp>
        <p:nvSpPr>
          <p:cNvPr id="2" name="TextBox 1"/>
          <p:cNvSpPr txBox="1"/>
          <p:nvPr/>
        </p:nvSpPr>
        <p:spPr>
          <a:xfrm>
            <a:off x="605790" y="742950"/>
            <a:ext cx="10835640" cy="4801314"/>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Tác động tích cực:</a:t>
            </a:r>
            <a:endParaRPr lang="vi-VN" sz="3400" b="1" dirty="0">
              <a:solidFill>
                <a:srgbClr val="002060"/>
              </a:solidFill>
              <a:latin typeface="Cambria" panose="02040503050406030204" pitchFamily="18" charset="0"/>
              <a:ea typeface="Cambria" panose="02040503050406030204" pitchFamily="18" charset="0"/>
            </a:endParaRPr>
          </a:p>
          <a:p>
            <a:pPr algn="just"/>
            <a:r>
              <a:rPr lang="vi-VN" sz="3400" dirty="0">
                <a:solidFill>
                  <a:srgbClr val="002060"/>
                </a:solidFill>
                <a:latin typeface="Cambria" panose="02040503050406030204" pitchFamily="18" charset="0"/>
                <a:ea typeface="Cambria" panose="02040503050406030204" pitchFamily="18" charset="0"/>
              </a:rPr>
              <a:t>- Đất: Áp dụng các biện pháp canh tác hữu cơ, hạn chế sử dụng hóa chất. Trồng rừng, phủ xanh đất trống đồi núi.</a:t>
            </a:r>
            <a:endParaRPr lang="vi-VN" sz="3400" dirty="0">
              <a:solidFill>
                <a:srgbClr val="002060"/>
              </a:solidFill>
              <a:latin typeface="Cambria" panose="02040503050406030204" pitchFamily="18" charset="0"/>
              <a:ea typeface="Cambria" panose="02040503050406030204" pitchFamily="18" charset="0"/>
            </a:endParaRPr>
          </a:p>
          <a:p>
            <a:pPr algn="just"/>
            <a:r>
              <a:rPr lang="vi-VN" sz="3400" dirty="0">
                <a:solidFill>
                  <a:srgbClr val="002060"/>
                </a:solidFill>
                <a:latin typeface="Cambria" panose="02040503050406030204" pitchFamily="18" charset="0"/>
                <a:ea typeface="Cambria" panose="02040503050406030204" pitchFamily="18" charset="0"/>
              </a:rPr>
              <a:t>- Nước: Xây dựng các nhà máy xử lý nước thải. Sử dụng tiết kiệm nước, tái sử dụng nước.</a:t>
            </a:r>
            <a:endParaRPr lang="vi-VN" sz="3400" dirty="0">
              <a:solidFill>
                <a:srgbClr val="002060"/>
              </a:solidFill>
              <a:latin typeface="Cambria" panose="02040503050406030204" pitchFamily="18" charset="0"/>
              <a:ea typeface="Cambria" panose="02040503050406030204" pitchFamily="18" charset="0"/>
            </a:endParaRPr>
          </a:p>
          <a:p>
            <a:pPr algn="just"/>
            <a:r>
              <a:rPr lang="vi-VN" sz="3400" dirty="0">
                <a:solidFill>
                  <a:srgbClr val="002060"/>
                </a:solidFill>
                <a:latin typeface="Cambria" panose="02040503050406030204" pitchFamily="18" charset="0"/>
                <a:ea typeface="Cambria" panose="02040503050406030204" pitchFamily="18" charset="0"/>
              </a:rPr>
              <a:t>- Không khí:</a:t>
            </a:r>
            <a:r>
              <a:rPr lang="en-US" sz="3400" dirty="0">
                <a:solidFill>
                  <a:srgbClr val="002060"/>
                </a:solidFill>
                <a:latin typeface="Cambria" panose="02040503050406030204" pitchFamily="18" charset="0"/>
                <a:ea typeface="Cambria" panose="02040503050406030204" pitchFamily="18" charset="0"/>
              </a:rPr>
              <a:t> </a:t>
            </a:r>
            <a:r>
              <a:rPr lang="vi-VN" sz="3400" dirty="0">
                <a:solidFill>
                  <a:srgbClr val="002060"/>
                </a:solidFill>
                <a:latin typeface="Cambria" panose="02040503050406030204" pitchFamily="18" charset="0"/>
                <a:ea typeface="Cambria" panose="02040503050406030204" pitchFamily="18" charset="0"/>
              </a:rPr>
              <a:t>Phát triển năng lượng tái tạo (năng lượng mặt trời, gió,...). Trồng cây xanh, bảo vệ rừng.</a:t>
            </a:r>
            <a:endParaRPr lang="vi-VN" sz="3400" dirty="0">
              <a:solidFill>
                <a:srgbClr val="002060"/>
              </a:solidFill>
              <a:latin typeface="Cambria" panose="02040503050406030204" pitchFamily="18" charset="0"/>
              <a:ea typeface="Cambria" panose="02040503050406030204" pitchFamily="18" charset="0"/>
            </a:endParaRPr>
          </a:p>
          <a:p>
            <a:pPr algn="just"/>
            <a:r>
              <a:rPr lang="vi-VN" sz="3400" dirty="0">
                <a:solidFill>
                  <a:srgbClr val="002060"/>
                </a:solidFill>
                <a:latin typeface="Cambria" panose="02040503050406030204" pitchFamily="18" charset="0"/>
                <a:ea typeface="Cambria" panose="02040503050406030204" pitchFamily="18" charset="0"/>
              </a:rPr>
              <a:t>- Tài nguyên thiên nhiên: Sử dụng tài nguyên thiên nhiên hợp lý, tiết kiệm. Tái chế, tái sử dụng rác thải.</a:t>
            </a:r>
            <a:endParaRPr lang="vi-VN" sz="3400" i="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98425"/>
            <a:ext cx="12020256" cy="6661149"/>
          </a:xfrm>
          <a:prstGeom prst="rect">
            <a:avLst/>
          </a:prstGeom>
        </p:spPr>
      </p:pic>
      <p:sp>
        <p:nvSpPr>
          <p:cNvPr id="2" name="TextBox 1"/>
          <p:cNvSpPr txBox="1"/>
          <p:nvPr/>
        </p:nvSpPr>
        <p:spPr>
          <a:xfrm>
            <a:off x="594360" y="537210"/>
            <a:ext cx="10835640" cy="5847755"/>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rPr>
              <a:t>* Tác động tiêu cực:</a:t>
            </a:r>
            <a:endParaRPr lang="vi-VN" sz="3400" b="1" dirty="0">
              <a:solidFill>
                <a:srgbClr val="002060"/>
              </a:solidFill>
              <a:latin typeface="Cambria" panose="02040503050406030204" pitchFamily="18" charset="0"/>
              <a:ea typeface="Cambria" panose="02040503050406030204" pitchFamily="18" charset="0"/>
            </a:endParaRPr>
          </a:p>
          <a:p>
            <a:pPr lvl="0" algn="just"/>
            <a:r>
              <a:rPr lang="vi-VN" sz="3400" dirty="0">
                <a:solidFill>
                  <a:srgbClr val="002060"/>
                </a:solidFill>
                <a:latin typeface="Cambria" panose="02040503050406030204" pitchFamily="18" charset="0"/>
                <a:ea typeface="Cambria" panose="02040503050406030204" pitchFamily="18" charset="0"/>
              </a:rPr>
              <a:t>- Đất: Khai thác tài nguyên quá mức, gây ô nhiễm môi trường đất. Sử dụng hóa chất trong nông nghiệp, làm suy thoái đất.</a:t>
            </a:r>
            <a:endParaRPr lang="vi-VN" sz="3400" dirty="0">
              <a:solidFill>
                <a:srgbClr val="002060"/>
              </a:solidFill>
              <a:latin typeface="Cambria" panose="02040503050406030204" pitchFamily="18" charset="0"/>
              <a:ea typeface="Cambria" panose="02040503050406030204" pitchFamily="18" charset="0"/>
            </a:endParaRPr>
          </a:p>
          <a:p>
            <a:pPr lvl="0" algn="just"/>
            <a:r>
              <a:rPr lang="vi-VN" sz="3400" dirty="0">
                <a:solidFill>
                  <a:srgbClr val="002060"/>
                </a:solidFill>
                <a:latin typeface="Cambria" panose="02040503050406030204" pitchFamily="18" charset="0"/>
                <a:ea typeface="Cambria" panose="02040503050406030204" pitchFamily="18" charset="0"/>
              </a:rPr>
              <a:t>- Nước: Xả thải nước thải chưa qua xử lý. Hoạt động khai thác, sản xuất gây ô nhiễm nguồn nước.</a:t>
            </a:r>
            <a:endParaRPr lang="vi-VN" sz="3400" dirty="0">
              <a:solidFill>
                <a:srgbClr val="002060"/>
              </a:solidFill>
              <a:latin typeface="Cambria" panose="02040503050406030204" pitchFamily="18" charset="0"/>
              <a:ea typeface="Cambria" panose="02040503050406030204" pitchFamily="18" charset="0"/>
            </a:endParaRPr>
          </a:p>
          <a:p>
            <a:pPr lvl="0" algn="just"/>
            <a:r>
              <a:rPr lang="vi-VN" sz="3400" dirty="0">
                <a:solidFill>
                  <a:srgbClr val="002060"/>
                </a:solidFill>
                <a:latin typeface="Cambria" panose="02040503050406030204" pitchFamily="18" charset="0"/>
                <a:ea typeface="Cambria" panose="02040503050406030204" pitchFamily="18" charset="0"/>
              </a:rPr>
              <a:t>- Không khí: Khí thải từ các nhà máy, phương tiện giao thông. Hoạt động đốt rơm rạ, rác thải.</a:t>
            </a:r>
            <a:endParaRPr lang="vi-VN" sz="3400" dirty="0">
              <a:solidFill>
                <a:srgbClr val="002060"/>
              </a:solidFill>
              <a:latin typeface="Cambria" panose="02040503050406030204" pitchFamily="18" charset="0"/>
              <a:ea typeface="Cambria" panose="02040503050406030204" pitchFamily="18" charset="0"/>
            </a:endParaRPr>
          </a:p>
          <a:p>
            <a:pPr lvl="0" algn="just"/>
            <a:r>
              <a:rPr lang="vi-VN" sz="3400" dirty="0">
                <a:solidFill>
                  <a:srgbClr val="002060"/>
                </a:solidFill>
                <a:latin typeface="Cambria" panose="02040503050406030204" pitchFamily="18" charset="0"/>
                <a:ea typeface="Cambria" panose="02040503050406030204" pitchFamily="18" charset="0"/>
              </a:rPr>
              <a:t>- Tài nguyên thiên nhiên: Khai thác quá mức tài nguyên thiên nhiên không tái tạo (như than đá, dầu mỏ,...). Phá rừng, gây mất cân bằng sinh thái.</a:t>
            </a:r>
            <a:endParaRPr kumimoji="0" lang="vi-VN" sz="3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endPar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200400" y="1449302"/>
            <a:ext cx="7506184" cy="1456692"/>
            <a:chOff x="7454049" y="2092672"/>
            <a:chExt cx="11370127" cy="520568"/>
          </a:xfrm>
        </p:grpSpPr>
        <p:sp>
          <p:nvSpPr>
            <p:cNvPr id="17" name="Speech Bubble: Rectangle with Corners Rounded 16"/>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Môi trường mà chúng đang sinh sống là gì?</a:t>
              </a:r>
              <a:endPar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endParaRPr>
            </a:p>
          </p:txBody>
        </p:sp>
      </p:grpSp>
      <p:sp>
        <p:nvSpPr>
          <p:cNvPr id="13" name="Rounded Rectangle 14"/>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800" b="1" dirty="0">
                <a:solidFill>
                  <a:srgbClr val="FF0000"/>
                </a:solidFill>
              </a:rPr>
              <a:t>Môi trường rừng (có thực vật, động vật).</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0"/>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Freeform 10"/>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3" name="Freeform 11"/>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11"/>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1" name="Freeform 11"/>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Freeform 11"/>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7" name="Freeform 11"/>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8" name="Freeform 11"/>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9"/>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descr="A group of blue and pink letter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902689" y="747553"/>
            <a:ext cx="7506184" cy="1456692"/>
            <a:chOff x="7454049" y="2092672"/>
            <a:chExt cx="11370127" cy="520568"/>
          </a:xfrm>
        </p:grpSpPr>
        <p:sp>
          <p:nvSpPr>
            <p:cNvPr id="17" name="Speech Bubble: Rectangle with Corners Rounded 16"/>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rPr>
                <a:t>Nếu rừng không còn nữa thì điều gì sẽ xảy ra? </a:t>
              </a:r>
              <a:endPar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panose="020F0502020204030204"/>
                <a:ea typeface="Times New Roman" panose="02020603050405020304" pitchFamily="18" charset="0"/>
                <a:cs typeface="Arial" panose="020B0604020202020204" pitchFamily="34" charset="0"/>
              </a:endParaRPr>
            </a:p>
          </p:txBody>
        </p:sp>
      </p:grpSp>
      <p:sp>
        <p:nvSpPr>
          <p:cNvPr id="13" name="Rounded Rectangle 14"/>
          <p:cNvSpPr/>
          <p:nvPr/>
        </p:nvSpPr>
        <p:spPr>
          <a:xfrm>
            <a:off x="3381154" y="3221665"/>
            <a:ext cx="8272130" cy="3019647"/>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Arial" panose="020B0604020202020204" pitchFamily="34" charset="0"/>
              <a:buChar char="•"/>
            </a:pPr>
            <a:r>
              <a:rPr lang="vi-VN" sz="3600" b="1" dirty="0">
                <a:solidFill>
                  <a:srgbClr val="FF0000"/>
                </a:solidFill>
              </a:rPr>
              <a:t>Đàn chà vá chân đen sẽ không còn nơi ở, không có thức ăn nên có thể bị tuyệt chủng.</a:t>
            </a:r>
            <a:endParaRPr lang="vi-VN" sz="3600" b="1" dirty="0">
              <a:solidFill>
                <a:srgbClr val="FF0000"/>
              </a:solidFill>
            </a:endParaRPr>
          </a:p>
          <a:p>
            <a:pPr marL="1028700" lvl="0" indent="-571500" algn="just">
              <a:spcBef>
                <a:spcPts val="1200"/>
              </a:spcBef>
              <a:buFont typeface="Arial" panose="020B0604020202020204" pitchFamily="34" charset="0"/>
              <a:buChar char="•"/>
            </a:pPr>
            <a:r>
              <a:rPr lang="vi-VN" sz="3600" b="1" dirty="0">
                <a:solidFill>
                  <a:srgbClr val="FF0000"/>
                </a:solidFill>
              </a:rPr>
              <a:t>Các con vật, cây cối cũng mất theo.</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1"/>
          <a:srcRect l="6504" r="1273"/>
          <a:stretch>
            <a:fillRect/>
          </a:stretch>
        </p:blipFill>
        <p:spPr>
          <a:xfrm flipH="1">
            <a:off x="2602114" y="-665425"/>
            <a:ext cx="9731992" cy="5777446"/>
          </a:xfrm>
          <a:prstGeom prst="rect">
            <a:avLst/>
          </a:prstGeom>
        </p:spPr>
      </p:pic>
      <p:sp>
        <p:nvSpPr>
          <p:cNvPr id="6" name="Rectangle 5"/>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endPar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endParaRPr>
          </a:p>
        </p:txBody>
      </p:sp>
      <p:pic>
        <p:nvPicPr>
          <p:cNvPr id="2" name="Picture 1"/>
          <p:cNvPicPr>
            <a:picLocks noChangeAspect="1"/>
          </p:cNvPicPr>
          <p:nvPr/>
        </p:nvPicPr>
        <p:blipFill>
          <a:blip r:embed="rId2"/>
          <a:stretch>
            <a:fillRect/>
          </a:stretch>
        </p:blipFill>
        <p:spPr>
          <a:xfrm>
            <a:off x="5868710" y="946093"/>
            <a:ext cx="4133446" cy="1457070"/>
          </a:xfrm>
          <a:prstGeom prst="rect">
            <a:avLst/>
          </a:prstGeom>
        </p:spPr>
      </p:pic>
      <p:pic>
        <p:nvPicPr>
          <p:cNvPr id="14" name="Picture 13"/>
          <p:cNvPicPr>
            <a:picLocks noChangeAspect="1"/>
          </p:cNvPicPr>
          <p:nvPr/>
        </p:nvPicPr>
        <p:blipFill>
          <a:blip r:embed="rId3"/>
          <a:stretch>
            <a:fillRect/>
          </a:stretch>
        </p:blipFill>
        <p:spPr>
          <a:xfrm>
            <a:off x="3745121" y="1650229"/>
            <a:ext cx="8657070" cy="36213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482 0.03172 L 0 -4.07407E-6 " pathEditMode="relative" rAng="0" ptsTypes="AA">
                                      <p:cBhvr>
                                        <p:cTn id="6" dur="1500" fill="hold"/>
                                        <p:tgtEl>
                                          <p:spTgt spid="11"/>
                                        </p:tgtEl>
                                        <p:attrNameLst>
                                          <p:attrName>ppt_x</p:attrName>
                                          <p:attrName>ppt_y</p:attrName>
                                        </p:attrNameLst>
                                      </p:cBhvr>
                                      <p:rCtr x="23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sp>
        <p:nvSpPr>
          <p:cNvPr id="7" name="Google Shape;1015;p32"/>
          <p:cNvSpPr txBox="1">
            <a:spLocks noGrp="1"/>
          </p:cNvSpPr>
          <p:nvPr>
            <p:ph type="ctrTitle"/>
          </p:nvPr>
        </p:nvSpPr>
        <p:spPr>
          <a:xfrm>
            <a:off x="5955030" y="2663190"/>
            <a:ext cx="5452110" cy="2135030"/>
          </a:xfrm>
          <a:prstGeom prst="rect">
            <a:avLst/>
          </a:prstGeom>
        </p:spPr>
        <p:txBody>
          <a:bodyPr spcFirstLastPara="1" wrap="square" lIns="121900" tIns="121900" rIns="121900" bIns="121900" anchor="b" anchorCtr="0">
            <a:noAutofit/>
          </a:bodyPr>
          <a:lstStyle/>
          <a:p>
            <a:pPr>
              <a:lnSpc>
                <a:spcPct val="100000"/>
              </a:lnSpc>
            </a:pPr>
            <a:r>
              <a:rPr lang="en-US"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vi-VN"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Tác động của con người đến môi trường và tài nguyên thiên nhiên</a:t>
            </a:r>
            <a:endParaRPr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 Box 3"/>
          <p:cNvSpPr txBox="1"/>
          <p:nvPr/>
        </p:nvSpPr>
        <p:spPr>
          <a:xfrm>
            <a:off x="307975" y="14414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 y="733768"/>
            <a:ext cx="8709660" cy="5005627"/>
            <a:chOff x="403605" y="1221926"/>
            <a:chExt cx="11998013" cy="2417961"/>
          </a:xfrm>
        </p:grpSpPr>
        <p:sp>
          <p:nvSpPr>
            <p:cNvPr id="8" name="Rectangle: Rounded Corners 8"/>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p:cNvSpPr txBox="1"/>
            <p:nvPr/>
          </p:nvSpPr>
          <p:spPr>
            <a:xfrm>
              <a:off x="541712" y="1221926"/>
              <a:ext cx="11618220" cy="2417961"/>
            </a:xfrm>
            <a:prstGeom prst="round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Tài nguyên thiên nhiên có sẵn trong tự nhiên gồm khoáng sản, dầu mỏ, động vật, thực vật, nước, ánh sáng mặt trời, gió,... được con người sử dụng để đáp ứng nhu cầu sống và phát triển. Nếu khai thác, sử dụng quá mức, tài nguyên thiên nhiên sẽ bị cạn kiệt, gây ảnh hưởng đến môi trường.</a:t>
              </a:r>
              <a:endPar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1"/>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10"/>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2893380" y="530781"/>
            <a:ext cx="3324540" cy="2364827"/>
            <a:chOff x="228101" y="3941544"/>
            <a:chExt cx="2853144" cy="3158820"/>
          </a:xfrm>
        </p:grpSpPr>
        <p:sp>
          <p:nvSpPr>
            <p:cNvPr id="25" name="Speech Bubble: Oval 24"/>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nguyên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là</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gì</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3028950" y="3486863"/>
            <a:ext cx="6320789" cy="3371137"/>
            <a:chOff x="105888" y="3183353"/>
            <a:chExt cx="3948282" cy="4631299"/>
          </a:xfrm>
        </p:grpSpPr>
        <p:sp>
          <p:nvSpPr>
            <p:cNvPr id="28" name="Speech Bubble: Oval 27"/>
            <p:cNvSpPr/>
            <p:nvPr/>
          </p:nvSpPr>
          <p:spPr>
            <a:xfrm>
              <a:off x="252492" y="3245183"/>
              <a:ext cx="3715018" cy="3986361"/>
            </a:xfrm>
            <a:prstGeom prst="wedgeRoundRectCallout">
              <a:avLst>
                <a:gd name="adj1" fmla="val 60507"/>
                <a:gd name="adj2" fmla="val -33585"/>
                <a:gd name="adj3" fmla="val 16667"/>
              </a:avLst>
            </a:prstGeom>
            <a:solidFill>
              <a:srgbClr val="9CE8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105888" y="3183353"/>
              <a:ext cx="3948282" cy="4631299"/>
            </a:xfrm>
            <a:prstGeom prst="wedgeRoundRectCallou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 nguyên thiên nhiên là những gì có sẵn trong tự nhiên mà con người có thể khai thác, chế biến, sử dụng, phục vụ cuộc sống của con người</a:t>
              </a:r>
              <a:r>
                <a:rPr lang="en-US"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3759</Words>
  <Application>WPS Slides</Application>
  <PresentationFormat>Custom</PresentationFormat>
  <Paragraphs>119</Paragraphs>
  <Slides>30</Slides>
  <Notes>15</Notes>
  <HiddenSlides>0</HiddenSlides>
  <MMClips>1</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30</vt:i4>
      </vt:variant>
    </vt:vector>
  </HeadingPairs>
  <TitlesOfParts>
    <vt:vector size="51" baseType="lpstr">
      <vt:lpstr>Arial</vt:lpstr>
      <vt:lpstr>SimSun</vt:lpstr>
      <vt:lpstr>Wingdings</vt:lpstr>
      <vt:lpstr>Bebas Neue</vt:lpstr>
      <vt:lpstr>Segoe Print</vt:lpstr>
      <vt:lpstr>Handlee</vt:lpstr>
      <vt:lpstr>Calibri</vt:lpstr>
      <vt:lpstr>Times New Roman</vt:lpstr>
      <vt:lpstr>等线</vt:lpstr>
      <vt:lpstr>iCiel Gotham Ultra</vt:lpstr>
      <vt:lpstr>Calibri</vt:lpstr>
      <vt:lpstr>Cambria</vt:lpstr>
      <vt:lpstr>Microsoft YaHei</vt:lpstr>
      <vt:lpstr>Arial Unicode MS</vt:lpstr>
      <vt:lpstr>Calibri Light</vt:lpstr>
      <vt:lpstr>字魂59号-创粗黑</vt:lpstr>
      <vt:lpstr>Office Theme</vt:lpstr>
      <vt:lpstr>1_Office Theme</vt:lpstr>
      <vt:lpstr>Chủ đề Office</vt:lpstr>
      <vt:lpstr>3_Office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1. Tác động của con người đến môi trường và tài nguyên thiên nhiên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Bích Đào Cao Thị</cp:lastModifiedBy>
  <cp:revision>29</cp:revision>
  <dcterms:created xsi:type="dcterms:W3CDTF">2024-01-31T17:25:00Z</dcterms:created>
  <dcterms:modified xsi:type="dcterms:W3CDTF">2025-04-16T05:21:46Z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EE908242372E43BABFEC0586AA11C211_12</vt:lpwstr>
  </property>
  <property fmtid="{D5CDD505-2E9C-101B-9397-08002B2CF9AE}" pid="3" name="KSOProductBuildVer">
    <vt:lpwstr>1033-12.2.0.20795</vt:lpwstr>
  </property>
</Properties>
</file>