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3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7"/>
  </p:notesMasterIdLst>
  <p:handoutMasterIdLst>
    <p:handoutMasterId r:id="rId26"/>
  </p:handoutMasterIdLst>
  <p:sldIdLst>
    <p:sldId id="553" r:id="rId4"/>
    <p:sldId id="546" r:id="rId5"/>
    <p:sldId id="552" r:id="rId6"/>
    <p:sldId id="554" r:id="rId8"/>
    <p:sldId id="548" r:id="rId9"/>
    <p:sldId id="549" r:id="rId10"/>
    <p:sldId id="556" r:id="rId11"/>
    <p:sldId id="557" r:id="rId12"/>
    <p:sldId id="528" r:id="rId13"/>
    <p:sldId id="558" r:id="rId14"/>
    <p:sldId id="559" r:id="rId15"/>
    <p:sldId id="560" r:id="rId16"/>
    <p:sldId id="561" r:id="rId17"/>
    <p:sldId id="562" r:id="rId18"/>
    <p:sldId id="567" r:id="rId19"/>
    <p:sldId id="565" r:id="rId20"/>
    <p:sldId id="563" r:id="rId21"/>
    <p:sldId id="566" r:id="rId22"/>
    <p:sldId id="282" r:id="rId23"/>
    <p:sldId id="551" r:id="rId24"/>
    <p:sldId id="496" r:id="rId25"/>
  </p:sldIdLst>
  <p:sldSz cx="12192000" cy="6858000"/>
  <p:notesSz cx="6858000" cy="9144000"/>
  <p:custDataLst>
    <p:tags r:id="rId30"/>
  </p:custDataLst>
  <p:defaultTex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800" algn="l" defTabSz="609600" rtl="0" eaLnBrk="1" latinLnBrk="0" hangingPunct="1">
      <a:defRPr sz="2400" kern="1200">
        <a:solidFill>
          <a:schemeClr val="tx1"/>
        </a:solidFill>
        <a:latin typeface="+mn-lt"/>
        <a:ea typeface="+mn-ea"/>
        <a:cs typeface="+mn-cs"/>
      </a:defRPr>
    </a:lvl4pPr>
    <a:lvl5pPr marL="2438400" algn="l" defTabSz="609600" rtl="0" eaLnBrk="1" latinLnBrk="0" hangingPunct="1">
      <a:defRPr sz="2400" kern="1200">
        <a:solidFill>
          <a:schemeClr val="tx1"/>
        </a:solidFill>
        <a:latin typeface="+mn-lt"/>
        <a:ea typeface="+mn-ea"/>
        <a:cs typeface="+mn-cs"/>
      </a:defRPr>
    </a:lvl5pPr>
    <a:lvl6pPr marL="3048000" algn="l" defTabSz="609600" rtl="0" eaLnBrk="1" latinLnBrk="0" hangingPunct="1">
      <a:defRPr sz="2400" kern="1200">
        <a:solidFill>
          <a:schemeClr val="tx1"/>
        </a:solidFill>
        <a:latin typeface="+mn-lt"/>
        <a:ea typeface="+mn-ea"/>
        <a:cs typeface="+mn-cs"/>
      </a:defRPr>
    </a:lvl6pPr>
    <a:lvl7pPr marL="3657600" algn="l" defTabSz="609600" rtl="0" eaLnBrk="1" latinLnBrk="0" hangingPunct="1">
      <a:defRPr sz="2400" kern="1200">
        <a:solidFill>
          <a:schemeClr val="tx1"/>
        </a:solidFill>
        <a:latin typeface="+mn-lt"/>
        <a:ea typeface="+mn-ea"/>
        <a:cs typeface="+mn-cs"/>
      </a:defRPr>
    </a:lvl7pPr>
    <a:lvl8pPr marL="4267200" algn="l" defTabSz="609600" rtl="0" eaLnBrk="1" latinLnBrk="0" hangingPunct="1">
      <a:defRPr sz="2400" kern="1200">
        <a:solidFill>
          <a:schemeClr val="tx1"/>
        </a:solidFill>
        <a:latin typeface="+mn-lt"/>
        <a:ea typeface="+mn-ea"/>
        <a:cs typeface="+mn-cs"/>
      </a:defRPr>
    </a:lvl8pPr>
    <a:lvl9pPr marL="4876800" algn="l" defTabSz="6096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525" userDrawn="1">
          <p15:clr>
            <a:srgbClr val="A4A3A4"/>
          </p15:clr>
        </p15:guide>
        <p15:guide id="4" pos="38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75"/>
    <a:srgbClr val="EBA46B"/>
    <a:srgbClr val="E7A27C"/>
    <a:srgbClr val="FFA615"/>
    <a:srgbClr val="F3B855"/>
    <a:srgbClr val="FFFABB"/>
    <a:srgbClr val="F39800"/>
    <a:srgbClr val="ECFA38"/>
    <a:srgbClr val="FF3399"/>
    <a:srgbClr val="EEB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46" autoAdjust="0"/>
    <p:restoredTop sz="94151" autoAdjust="0"/>
  </p:normalViewPr>
  <p:slideViewPr>
    <p:cSldViewPr snapToGrid="0" showGuides="1">
      <p:cViewPr varScale="1">
        <p:scale>
          <a:sx n="59" d="100"/>
          <a:sy n="59" d="100"/>
        </p:scale>
        <p:origin x="816" y="76"/>
      </p:cViewPr>
      <p:guideLst>
        <p:guide orient="horz" pos="1525"/>
        <p:guide pos="385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02"/>
    </p:cViewPr>
  </p:sorterViewPr>
  <p:notesViewPr>
    <p:cSldViewPr snapToGrid="0">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240368-950E-44C6-ABD5-7DED203BF7D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01631-06C5-4A24-B4DE-CB26605C5ECB}"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38CBA-F651-4BC8-83A2-85FC35B4132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FC6B1-4671-4B08-B652-1573495F51B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800" algn="l" defTabSz="1219200" rtl="0" eaLnBrk="1" latinLnBrk="0" hangingPunct="1">
      <a:defRPr sz="1600" kern="1200">
        <a:solidFill>
          <a:schemeClr val="tx1"/>
        </a:solidFill>
        <a:latin typeface="+mn-lt"/>
        <a:ea typeface="+mn-ea"/>
        <a:cs typeface="+mn-cs"/>
      </a:defRPr>
    </a:lvl4pPr>
    <a:lvl5pPr marL="2438400" algn="l" defTabSz="1219200" rtl="0" eaLnBrk="1" latinLnBrk="0" hangingPunct="1">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FC6B1-4671-4B08-B652-1573495F51B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p:cNvPicPr>
            <a:picLocks noChangeAspect="1"/>
          </p:cNvPicPr>
          <p:nvPr userDrawn="1"/>
        </p:nvPicPr>
        <p:blipFill>
          <a:blip r:embed="rId3"/>
          <a:stretch>
            <a:fillRect/>
          </a:stretch>
        </p:blipFill>
        <p:spPr>
          <a:xfrm>
            <a:off x="2010049" y="7101692"/>
            <a:ext cx="958526" cy="10546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pic>
        <p:nvPicPr>
          <p:cNvPr id="11" name="Picture 10"/>
          <p:cNvPicPr>
            <a:picLocks noChangeAspect="1"/>
          </p:cNvPicPr>
          <p:nvPr userDrawn="1"/>
        </p:nvPicPr>
        <p:blipFill>
          <a:blip r:embed="rId3"/>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2" Type="http://schemas.openxmlformats.org/officeDocument/2006/relationships/theme" Target="../theme/theme2.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5.wdp"/><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6.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8.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1.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34.sv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hdphoto" Target="../media/image11.wdp"/><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6.png"/><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8.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9.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microsoft.com/office/2007/relationships/hdphoto" Target="../media/image23.wdp"/><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18896" y="0"/>
            <a:ext cx="12192000" cy="6858000"/>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a:fillRect/>
          </a:stretch>
        </p:blipFill>
        <p:spPr>
          <a:xfrm>
            <a:off x="0" y="4656665"/>
            <a:ext cx="12192000" cy="2201335"/>
          </a:xfrm>
          <a:prstGeom prst="rect">
            <a:avLst/>
          </a:prstGeom>
        </p:spPr>
      </p:pic>
      <p:pic>
        <p:nvPicPr>
          <p:cNvPr id="2" name="Picture 1"/>
          <p:cNvPicPr>
            <a:picLocks noChangeAspect="1"/>
          </p:cNvPicPr>
          <p:nvPr/>
        </p:nvPicPr>
        <p:blipFill>
          <a:blip r:embed="rId3"/>
          <a:stretch>
            <a:fillRect/>
          </a:stretch>
        </p:blipFill>
        <p:spPr>
          <a:xfrm>
            <a:off x="336331" y="1160879"/>
            <a:ext cx="12192000" cy="203477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p:cNvPicPr>
            <a:picLocks noChangeAspect="1"/>
          </p:cNvPicPr>
          <p:nvPr/>
        </p:nvPicPr>
        <p:blipFill>
          <a:blip r:embed="rId1" cstate="hqprint">
            <a:extLst>
              <a:ext uri="{BEBA8EAE-BF5A-486C-A8C5-ECC9F3942E4B}">
                <a14:imgProps xmlns:a14="http://schemas.microsoft.com/office/drawing/2010/main">
                  <a14:imgLayer r:embed="rId2">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208315" y="668519"/>
            <a:ext cx="10101942" cy="5955617"/>
          </a:xfrm>
          <a:prstGeom prst="rect">
            <a:avLst/>
          </a:prstGeom>
        </p:spPr>
      </p:pic>
      <p:sp>
        <p:nvSpPr>
          <p:cNvPr id="14" name="TextBox 13"/>
          <p:cNvSpPr txBox="1"/>
          <p:nvPr/>
        </p:nvSpPr>
        <p:spPr>
          <a:xfrm>
            <a:off x="3516086" y="1787354"/>
            <a:ext cx="5290457" cy="3416320"/>
          </a:xfrm>
          <a:prstGeom prst="rect">
            <a:avLst/>
          </a:prstGeom>
          <a:noFill/>
        </p:spPr>
        <p:txBody>
          <a:bodyPr wrap="square" rtlCol="0">
            <a:spAutoFit/>
          </a:bodyPr>
          <a:lstStyle/>
          <a:p>
            <a:pPr lvl="0" algn="ctr"/>
            <a:r>
              <a:rPr lang="vi-VN" sz="5400" b="1" dirty="0">
                <a:solidFill>
                  <a:srgbClr val="ED7D31">
                    <a:lumMod val="75000"/>
                  </a:srgbClr>
                </a:solidFill>
                <a:latin typeface="Cambria" panose="02040503050406030204" pitchFamily="18" charset="0"/>
                <a:ea typeface="Cambria" panose="02040503050406030204" pitchFamily="18" charset="0"/>
              </a:rPr>
              <a:t>Hoạt động 2: Lập kế hoạch tìm hiểu nghề em mơ ước</a:t>
            </a:r>
            <a:endParaRPr kumimoji="0" lang="vi-VN"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sp>
        <p:nvSpPr>
          <p:cNvPr id="7" name="Rectangle: Rounded Corners 6"/>
          <p:cNvSpPr/>
          <p:nvPr/>
        </p:nvSpPr>
        <p:spPr>
          <a:xfrm>
            <a:off x="261257" y="245873"/>
            <a:ext cx="11702144"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p:cNvSpPr txBox="1"/>
          <p:nvPr/>
        </p:nvSpPr>
        <p:spPr>
          <a:xfrm>
            <a:off x="674914" y="598714"/>
            <a:ext cx="10668000" cy="1323439"/>
          </a:xfrm>
          <a:prstGeom prst="rect">
            <a:avLst/>
          </a:prstGeom>
          <a:noFill/>
        </p:spPr>
        <p:txBody>
          <a:bodyPr wrap="square" rtlCol="0">
            <a:spAutoFit/>
          </a:bodyPr>
          <a:lstStyle/>
          <a:p>
            <a:pPr lvl="0" algn="just"/>
            <a:r>
              <a:rPr lang="vi-VN" sz="4000" dirty="0">
                <a:solidFill>
                  <a:prstClr val="black"/>
                </a:solidFill>
              </a:rPr>
              <a:t>- Lập kế hoạch tìm hiểu về nghề mà cả nhóm cùng mơ 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2"/>
          <a:stretch>
            <a:fillRect/>
          </a:stretch>
        </p:blipFill>
        <p:spPr>
          <a:xfrm>
            <a:off x="620486" y="2365465"/>
            <a:ext cx="11070771" cy="147719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sp>
        <p:nvSpPr>
          <p:cNvPr id="7" name="Rectangle: Rounded Corners 6"/>
          <p:cNvSpPr/>
          <p:nvPr/>
        </p:nvSpPr>
        <p:spPr>
          <a:xfrm>
            <a:off x="261257" y="245873"/>
            <a:ext cx="11702144"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p:cNvSpPr txBox="1"/>
          <p:nvPr/>
        </p:nvSpPr>
        <p:spPr>
          <a:xfrm>
            <a:off x="674914" y="598714"/>
            <a:ext cx="10668000" cy="707886"/>
          </a:xfrm>
          <a:prstGeom prst="rect">
            <a:avLst/>
          </a:prstGeom>
          <a:noFill/>
        </p:spPr>
        <p:txBody>
          <a:bodyPr wrap="square" rtlCol="0">
            <a:spAutoFit/>
          </a:bodyPr>
          <a:lstStyle/>
          <a:p>
            <a:pPr lvl="0" algn="ctr"/>
            <a:r>
              <a:rPr lang="vi-VN" sz="4000" dirty="0">
                <a:solidFill>
                  <a:prstClr val="black"/>
                </a:solidFill>
              </a:rPr>
              <a:t>- Thảo luận về phương pháp thực hiện.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2"/>
          <a:stretch>
            <a:fillRect/>
          </a:stretch>
        </p:blipFill>
        <p:spPr>
          <a:xfrm>
            <a:off x="406572" y="1906359"/>
            <a:ext cx="11393542" cy="204029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sp>
        <p:nvSpPr>
          <p:cNvPr id="7" name="Rectangle: Rounded Corners 6"/>
          <p:cNvSpPr/>
          <p:nvPr/>
        </p:nvSpPr>
        <p:spPr>
          <a:xfrm>
            <a:off x="261257" y="245873"/>
            <a:ext cx="11702144"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p:cNvSpPr txBox="1"/>
          <p:nvPr/>
        </p:nvSpPr>
        <p:spPr>
          <a:xfrm>
            <a:off x="609600" y="304800"/>
            <a:ext cx="10668000" cy="646331"/>
          </a:xfrm>
          <a:prstGeom prst="rect">
            <a:avLst/>
          </a:prstGeom>
          <a:noFill/>
        </p:spPr>
        <p:txBody>
          <a:bodyPr wrap="square" rtlCol="0">
            <a:spAutoFit/>
          </a:bodyPr>
          <a:lstStyle/>
          <a:p>
            <a:pPr lvl="0" algn="ctr"/>
            <a:r>
              <a:rPr lang="vi-VN" sz="3600" dirty="0">
                <a:solidFill>
                  <a:prstClr val="black"/>
                </a:solidFill>
              </a:rPr>
              <a:t>- Phân công công việc cụ thể.</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602913" y="1187903"/>
            <a:ext cx="9139246" cy="515846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sp>
        <p:nvSpPr>
          <p:cNvPr id="7" name="Rectangle: Rounded Corners 6"/>
          <p:cNvSpPr/>
          <p:nvPr/>
        </p:nvSpPr>
        <p:spPr>
          <a:xfrm>
            <a:off x="261257" y="245873"/>
            <a:ext cx="11702144"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1"/>
          <p:cNvSpPr/>
          <p:nvPr/>
        </p:nvSpPr>
        <p:spPr>
          <a:xfrm>
            <a:off x="4611349" y="656382"/>
            <a:ext cx="6729517" cy="1200329"/>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1: Đến thăm một địa điểm làm nghề.</a:t>
            </a:r>
            <a:endParaRPr lang="vi-VN" sz="3600" i="1" dirty="0">
              <a:latin typeface="Cambria" panose="02040503050406030204" pitchFamily="18" charset="0"/>
              <a:ea typeface="Cambria" panose="02040503050406030204" pitchFamily="18" charset="0"/>
            </a:endParaRPr>
          </a:p>
        </p:txBody>
      </p:sp>
      <p:sp>
        <p:nvSpPr>
          <p:cNvPr id="6" name="Rectangle 5"/>
          <p:cNvSpPr/>
          <p:nvPr/>
        </p:nvSpPr>
        <p:spPr>
          <a:xfrm>
            <a:off x="4633120" y="2343668"/>
            <a:ext cx="6729517" cy="1200329"/>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2</a:t>
            </a:r>
            <a:r>
              <a:rPr lang="vi-VN" sz="3600" i="1" dirty="0">
                <a:latin typeface="Cambria" panose="02040503050406030204" pitchFamily="18" charset="0"/>
                <a:ea typeface="Cambria" panose="02040503050406030204" pitchFamily="18" charset="0"/>
              </a:rPr>
              <a:t>: Tìm gặp để phỏng vấn chuyên gia trong nghề</a:t>
            </a:r>
            <a:endParaRPr lang="vi-VN" sz="3600" i="1" dirty="0">
              <a:latin typeface="Cambria" panose="02040503050406030204" pitchFamily="18" charset="0"/>
              <a:ea typeface="Cambria" panose="02040503050406030204" pitchFamily="18" charset="0"/>
            </a:endParaRPr>
          </a:p>
        </p:txBody>
      </p:sp>
      <p:sp>
        <p:nvSpPr>
          <p:cNvPr id="9" name="Rectangle 8"/>
          <p:cNvSpPr/>
          <p:nvPr/>
        </p:nvSpPr>
        <p:spPr>
          <a:xfrm>
            <a:off x="4633120" y="3878554"/>
            <a:ext cx="6729517" cy="1754326"/>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3</a:t>
            </a:r>
            <a:r>
              <a:rPr lang="vi-VN" sz="3600" i="1" dirty="0">
                <a:latin typeface="Cambria" panose="02040503050406030204" pitchFamily="18" charset="0"/>
                <a:ea typeface="Cambria" panose="02040503050406030204" pitchFamily="18" charset="0"/>
              </a:rPr>
              <a:t>: Tìm hiểu về nghề gián tiếp qua sách báo, in – tơ – nét, phim  , ảnh,…</a:t>
            </a:r>
            <a:endParaRPr lang="vi-VN" sz="3600" i="1" dirty="0">
              <a:latin typeface="Cambria" panose="02040503050406030204" pitchFamily="18" charset="0"/>
              <a:ea typeface="Cambria"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sp>
        <p:nvSpPr>
          <p:cNvPr id="7" name="Rectangle: Rounded Corners 6"/>
          <p:cNvSpPr/>
          <p:nvPr/>
        </p:nvSpPr>
        <p:spPr>
          <a:xfrm>
            <a:off x="261257" y="245873"/>
            <a:ext cx="11702144"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p:cNvSpPr txBox="1"/>
          <p:nvPr/>
        </p:nvSpPr>
        <p:spPr>
          <a:xfrm>
            <a:off x="1110343" y="446314"/>
            <a:ext cx="10624457" cy="1569660"/>
          </a:xfrm>
          <a:prstGeom prst="rect">
            <a:avLst/>
          </a:prstGeom>
          <a:noFill/>
        </p:spPr>
        <p:txBody>
          <a:bodyPr wrap="square" rtlCol="0">
            <a:spAutoFit/>
          </a:bodyPr>
          <a:lstStyle/>
          <a:p>
            <a:pPr algn="ctr"/>
            <a:r>
              <a:rPr lang="vi-VN" b="1" i="0" dirty="0">
                <a:solidFill>
                  <a:srgbClr val="000000"/>
                </a:solidFill>
                <a:effectLst/>
                <a:latin typeface="Cambria" panose="02040503050406030204" pitchFamily="18" charset="0"/>
                <a:ea typeface="Cambria" panose="02040503050406030204" pitchFamily="18" charset="0"/>
              </a:rPr>
              <a:t>KẾ HOẠCH TÌM HIỂU NGHỀ HƯỚNG DẪN VIÊN DU LỊCH</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Nhóm: 3</a:t>
            </a:r>
            <a:endParaRPr lang="vi-VN" b="0" i="0" dirty="0">
              <a:solidFill>
                <a:srgbClr val="000000"/>
              </a:solidFill>
              <a:effectLst/>
              <a:latin typeface="Cambria" panose="02040503050406030204" pitchFamily="18" charset="0"/>
              <a:ea typeface="Cambria" panose="02040503050406030204" pitchFamily="18" charset="0"/>
            </a:endParaRPr>
          </a:p>
          <a:p>
            <a:pPr algn="just"/>
            <a:r>
              <a:rPr lang="vi-VN" b="0" i="0" dirty="0">
                <a:solidFill>
                  <a:srgbClr val="000000"/>
                </a:solidFill>
                <a:effectLst/>
                <a:latin typeface="Cambria" panose="02040503050406030204" pitchFamily="18" charset="0"/>
                <a:ea typeface="Cambria" panose="02040503050406030204" pitchFamily="18" charset="0"/>
              </a:rPr>
              <a:t>Mục tiêu: tìm hiểu được những thông tin cơ bản về nghề hướng dẫn viên du lịch.</a:t>
            </a:r>
            <a:endParaRPr lang="vi-VN" b="0" i="0" dirty="0">
              <a:solidFill>
                <a:srgbClr val="000000"/>
              </a:solidFill>
              <a:effectLst/>
              <a:latin typeface="Cambria" panose="02040503050406030204" pitchFamily="18" charset="0"/>
              <a:ea typeface="Cambria" panose="02040503050406030204" pitchFamily="18" charset="0"/>
            </a:endParaRPr>
          </a:p>
          <a:p>
            <a:pPr algn="ctr"/>
            <a:endParaRPr lang="en-US" dirty="0">
              <a:latin typeface="Cambria" panose="02040503050406030204" pitchFamily="18" charset="0"/>
              <a:ea typeface="Cambria" panose="02040503050406030204" pitchFamily="18" charset="0"/>
            </a:endParaRPr>
          </a:p>
        </p:txBody>
      </p:sp>
      <p:graphicFrame>
        <p:nvGraphicFramePr>
          <p:cNvPr id="5" name="Table 4"/>
          <p:cNvGraphicFramePr>
            <a:graphicFrameLocks noGrp="1"/>
          </p:cNvGraphicFramePr>
          <p:nvPr/>
        </p:nvGraphicFramePr>
        <p:xfrm>
          <a:off x="1132114" y="1825625"/>
          <a:ext cx="10069286" cy="4351338"/>
        </p:xfrm>
        <a:graphic>
          <a:graphicData uri="http://schemas.openxmlformats.org/drawingml/2006/table">
            <a:tbl>
              <a:tblPr/>
              <a:tblGrid>
                <a:gridCol w="774561"/>
                <a:gridCol w="2130042"/>
                <a:gridCol w="7164683"/>
              </a:tblGrid>
              <a:tr h="756754">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Các nội dung tìm hiểu được</a:t>
                      </a:r>
                      <a:endParaRPr lang="vi-VN" sz="20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Thông tin tìm hiểu được</a:t>
                      </a:r>
                      <a:endParaRPr lang="vi-VN" sz="20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r>
              <a:tr h="1135132">
                <a:tc>
                  <a:txBody>
                    <a:bodyPr/>
                    <a:lstStyle/>
                    <a:p>
                      <a:pPr algn="ctr"/>
                      <a:r>
                        <a:rPr lang="en-US" sz="2000">
                          <a:solidFill>
                            <a:srgbClr val="000000"/>
                          </a:solidFill>
                          <a:effectLst/>
                          <a:latin typeface="Cambria" panose="02040503050406030204" pitchFamily="18" charset="0"/>
                          <a:ea typeface="Cambria" panose="02040503050406030204" pitchFamily="18" charset="0"/>
                        </a:rPr>
                        <a:t>1</a:t>
                      </a:r>
                      <a:endParaRPr lang="en-US" sz="20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Công việc đặc trưng</a:t>
                      </a:r>
                      <a:endParaRPr lang="vi-VN" sz="20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Thuyết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về</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Tổ</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hoạt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khách</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hành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trình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3509">
                <a:tc>
                  <a:txBody>
                    <a:bodyPr/>
                    <a:lstStyle/>
                    <a:p>
                      <a:pPr algn="ctr"/>
                      <a:r>
                        <a:rPr lang="en-US" sz="2000">
                          <a:solidFill>
                            <a:srgbClr val="000000"/>
                          </a:solidFill>
                          <a:effectLst/>
                          <a:latin typeface="Cambria" panose="02040503050406030204" pitchFamily="18" charset="0"/>
                          <a:ea typeface="Cambria" panose="02040503050406030204" pitchFamily="18" charset="0"/>
                        </a:rPr>
                        <a:t>2</a:t>
                      </a:r>
                      <a:endParaRPr lang="en-US" sz="20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Yêu cầu của nghề</a:t>
                      </a:r>
                      <a:endParaRPr lang="en-US" sz="20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000">
                          <a:solidFill>
                            <a:srgbClr val="000000"/>
                          </a:solidFill>
                          <a:effectLst/>
                          <a:latin typeface="Cambria" panose="02040503050406030204" pitchFamily="18" charset="0"/>
                          <a:ea typeface="Cambria" panose="02040503050406030204" pitchFamily="18" charset="0"/>
                        </a:rPr>
                        <a:t>- Giao tiếp tốt, biết thêm tiếng nước ngoài là một lợi thế.</a:t>
                      </a:r>
                      <a:endParaRPr lang="vi-VN" sz="2000">
                        <a:solidFill>
                          <a:srgbClr val="000000"/>
                        </a:solidFill>
                        <a:effectLst/>
                        <a:latin typeface="Cambria" panose="02040503050406030204" pitchFamily="18" charset="0"/>
                        <a:ea typeface="Cambria" panose="02040503050406030204" pitchFamily="18" charset="0"/>
                      </a:endParaRPr>
                    </a:p>
                    <a:p>
                      <a:pPr algn="just"/>
                      <a:r>
                        <a:rPr lang="vi-VN" sz="2000">
                          <a:solidFill>
                            <a:srgbClr val="000000"/>
                          </a:solidFill>
                          <a:effectLst/>
                          <a:latin typeface="Cambria" panose="02040503050406030204" pitchFamily="18" charset="0"/>
                          <a:ea typeface="Cambria" panose="02040503050406030204" pitchFamily="18" charset="0"/>
                        </a:rPr>
                        <a:t>- Có sức khỏe tốt.</a:t>
                      </a:r>
                      <a:endParaRPr lang="vi-VN" sz="2000">
                        <a:solidFill>
                          <a:srgbClr val="000000"/>
                        </a:solidFill>
                        <a:effectLst/>
                        <a:latin typeface="Cambria" panose="02040503050406030204" pitchFamily="18" charset="0"/>
                        <a:ea typeface="Cambria" panose="02040503050406030204" pitchFamily="18" charset="0"/>
                      </a:endParaRPr>
                    </a:p>
                    <a:p>
                      <a:pPr algn="just"/>
                      <a:r>
                        <a:rPr lang="vi-VN" sz="2000">
                          <a:solidFill>
                            <a:srgbClr val="000000"/>
                          </a:solidFill>
                          <a:effectLst/>
                          <a:latin typeface="Cambria" panose="02040503050406030204" pitchFamily="18" charset="0"/>
                          <a:ea typeface="Cambria" panose="02040503050406030204" pitchFamily="18" charset="0"/>
                        </a:rPr>
                        <a:t>- Năng động, hoạt bát, linh hoạt.</a:t>
                      </a:r>
                      <a:endParaRPr lang="vi-VN" sz="2000">
                        <a:solidFill>
                          <a:srgbClr val="000000"/>
                        </a:solidFill>
                        <a:effectLst/>
                        <a:latin typeface="Cambria" panose="02040503050406030204" pitchFamily="18" charset="0"/>
                        <a:ea typeface="Cambria" panose="02040503050406030204" pitchFamily="18" charset="0"/>
                      </a:endParaRPr>
                    </a:p>
                    <a:p>
                      <a:pPr algn="just"/>
                      <a:r>
                        <a:rPr lang="vi-VN" sz="2000">
                          <a:solidFill>
                            <a:srgbClr val="000000"/>
                          </a:solidFill>
                          <a:effectLst/>
                          <a:latin typeface="Cambria" panose="02040503050406030204" pitchFamily="18" charset="0"/>
                          <a:ea typeface="Cambria" panose="02040503050406030204" pitchFamily="18" charset="0"/>
                        </a:rPr>
                        <a:t>- Có các kĩ năng sơ cứu cơ bản.</a:t>
                      </a:r>
                      <a:endParaRPr lang="vi-VN" sz="20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45943">
                <a:tc>
                  <a:txBody>
                    <a:bodyPr/>
                    <a:lstStyle/>
                    <a:p>
                      <a:pPr algn="ctr"/>
                      <a:r>
                        <a:rPr lang="en-US" sz="2000">
                          <a:solidFill>
                            <a:srgbClr val="000000"/>
                          </a:solidFill>
                          <a:effectLst/>
                          <a:latin typeface="Cambria" panose="02040503050406030204" pitchFamily="18" charset="0"/>
                          <a:ea typeface="Cambria" panose="02040503050406030204" pitchFamily="18" charset="0"/>
                        </a:rPr>
                        <a:t>3</a:t>
                      </a:r>
                      <a:endParaRPr lang="en-US" sz="20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Đóng góp cho xã hội</a:t>
                      </a:r>
                      <a:endParaRPr lang="en-US" sz="20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Quảng bá hình ảnh các cảnh quan thiên nhiên.</a:t>
                      </a:r>
                      <a:endParaRPr lang="vi-VN" sz="2000" dirty="0">
                        <a:solidFill>
                          <a:srgbClr val="000000"/>
                        </a:solidFill>
                        <a:effectLst/>
                        <a:latin typeface="Cambria" panose="02040503050406030204" pitchFamily="18" charset="0"/>
                        <a:ea typeface="Cambria" panose="02040503050406030204" pitchFamily="18" charset="0"/>
                      </a:endParaRPr>
                    </a:p>
                    <a:p>
                      <a:pPr algn="just"/>
                      <a:r>
                        <a:rPr lang="vi-VN" sz="2000" dirty="0">
                          <a:solidFill>
                            <a:srgbClr val="000000"/>
                          </a:solidFill>
                          <a:effectLst/>
                          <a:latin typeface="Cambria" panose="02040503050406030204" pitchFamily="18" charset="0"/>
                          <a:ea typeface="Cambria" panose="02040503050406030204" pitchFamily="18" charset="0"/>
                        </a:rPr>
                        <a:t>- Khơi dậy tình yêu thiên nhiên, quê hương, đất nước.</a:t>
                      </a:r>
                      <a:endParaRPr lang="vi-VN" sz="20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pic>
        <p:nvPicPr>
          <p:cNvPr id="4" name="Picture 3"/>
          <p:cNvPicPr>
            <a:picLocks noChangeAspect="1"/>
          </p:cNvPicPr>
          <p:nvPr/>
        </p:nvPicPr>
        <p:blipFill>
          <a:blip r:embed="rId2"/>
          <a:stretch>
            <a:fillRect/>
          </a:stretch>
        </p:blipFill>
        <p:spPr>
          <a:xfrm>
            <a:off x="2145019" y="2304528"/>
            <a:ext cx="7901962" cy="4086488"/>
          </a:xfrm>
          <a:prstGeom prst="rect">
            <a:avLst/>
          </a:prstGeom>
        </p:spPr>
      </p:pic>
      <p:pic>
        <p:nvPicPr>
          <p:cNvPr id="8" name="Picture 7"/>
          <p:cNvPicPr>
            <a:picLocks noChangeAspect="1"/>
          </p:cNvPicPr>
          <p:nvPr/>
        </p:nvPicPr>
        <p:blipFill>
          <a:blip r:embed="rId3"/>
          <a:stretch>
            <a:fillRect/>
          </a:stretch>
        </p:blipFill>
        <p:spPr>
          <a:xfrm>
            <a:off x="1365094" y="774299"/>
            <a:ext cx="9461812" cy="153022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grpSp>
        <p:nvGrpSpPr>
          <p:cNvPr id="4" name="Group 3"/>
          <p:cNvGrpSpPr/>
          <p:nvPr/>
        </p:nvGrpSpPr>
        <p:grpSpPr>
          <a:xfrm>
            <a:off x="3788229" y="653144"/>
            <a:ext cx="8000999" cy="5021062"/>
            <a:chOff x="4815790" y="1162774"/>
            <a:chExt cx="5986791" cy="4511431"/>
          </a:xfrm>
        </p:grpSpPr>
        <p:pic>
          <p:nvPicPr>
            <p:cNvPr id="8" name="Picture 7"/>
            <p:cNvPicPr>
              <a:picLocks noChangeAspect="1"/>
            </p:cNvPicPr>
            <p:nvPr/>
          </p:nvPicPr>
          <p:blipFill>
            <a:blip r:embed="rId2"/>
            <a:stretch>
              <a:fillRect/>
            </a:stretch>
          </p:blipFill>
          <p:spPr>
            <a:xfrm>
              <a:off x="4815790" y="1162774"/>
              <a:ext cx="5986791" cy="4511431"/>
            </a:xfrm>
            <a:prstGeom prst="rect">
              <a:avLst/>
            </a:prstGeom>
          </p:spPr>
        </p:pic>
        <p:sp>
          <p:nvSpPr>
            <p:cNvPr id="10" name="Rectangle 9"/>
            <p:cNvSpPr/>
            <p:nvPr/>
          </p:nvSpPr>
          <p:spPr>
            <a:xfrm>
              <a:off x="5483704" y="2141216"/>
              <a:ext cx="5013264" cy="2571800"/>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Mỗi nghề đều có những điều thú vị và cũng nhiều thách thức, khó khăn. Các nhóm hãy thực hiện kế hoạch tìm hiểu nghề nhóm mình mơ ước.</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18896" y="0"/>
            <a:ext cx="12192000" cy="6858000"/>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a:fillRect/>
          </a:stretch>
        </p:blipFill>
        <p:spPr>
          <a:xfrm>
            <a:off x="0" y="4656665"/>
            <a:ext cx="12192000" cy="2201335"/>
          </a:xfrm>
          <a:prstGeom prst="rect">
            <a:avLst/>
          </a:prstGeom>
        </p:spPr>
      </p:pic>
      <p:pic>
        <p:nvPicPr>
          <p:cNvPr id="25"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5" name="Picture 4" descr="A close up of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1058" y="370114"/>
            <a:ext cx="15664258" cy="377806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28099" y="3844984"/>
            <a:ext cx="4534950" cy="2495066"/>
          </a:xfrm>
          <a:prstGeom prst="rect">
            <a:avLst/>
          </a:prstGeom>
        </p:spPr>
      </p:pic>
      <p:sp>
        <p:nvSpPr>
          <p:cNvPr id="8" name="Rectangle: Rounded Corners 6"/>
          <p:cNvSpPr/>
          <p:nvPr/>
        </p:nvSpPr>
        <p:spPr>
          <a:xfrm>
            <a:off x="2136159" y="1099457"/>
            <a:ext cx="8825755" cy="1188605"/>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nhiệm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vụ</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thập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phân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kế</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hoạch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Rounded Corners 7"/>
          <p:cNvSpPr/>
          <p:nvPr/>
        </p:nvSpPr>
        <p:spPr>
          <a:xfrm>
            <a:off x="5482098" y="2953085"/>
            <a:ext cx="5427353" cy="1912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Nhờ</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kết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nối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giỏi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liên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hệ</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a:fillRect/>
          </a:stretch>
        </p:blipFill>
        <p:spPr>
          <a:xfrm>
            <a:off x="0" y="4656665"/>
            <a:ext cx="12192000" cy="2201335"/>
          </a:xfrm>
          <a:prstGeom prst="rect">
            <a:avLst/>
          </a:prstGeom>
        </p:spPr>
      </p:pic>
      <p:pic>
        <p:nvPicPr>
          <p:cNvPr id="11" name="Picture 10"/>
          <p:cNvPicPr>
            <a:picLocks noChangeAspect="1"/>
          </p:cNvPicPr>
          <p:nvPr/>
        </p:nvPicPr>
        <p:blipFill>
          <a:blip r:embed="rId3"/>
          <a:stretch>
            <a:fillRect/>
          </a:stretch>
        </p:blipFill>
        <p:spPr>
          <a:xfrm>
            <a:off x="10088698" y="3529296"/>
            <a:ext cx="2103302" cy="3328704"/>
          </a:xfrm>
          <a:prstGeom prst="rect">
            <a:avLst/>
          </a:prstGeom>
        </p:spPr>
      </p:pic>
      <p:pic>
        <p:nvPicPr>
          <p:cNvPr id="8" name="Picture 7" descr="A picture containing graphical user interfac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223520" y="-638629"/>
            <a:ext cx="11897360" cy="7496629"/>
          </a:xfrm>
          <a:prstGeom prst="rect">
            <a:avLst/>
          </a:prstGeom>
        </p:spPr>
      </p:pic>
      <p:sp>
        <p:nvSpPr>
          <p:cNvPr id="16" name="TextBox 15"/>
          <p:cNvSpPr txBox="1"/>
          <p:nvPr/>
        </p:nvSpPr>
        <p:spPr>
          <a:xfrm>
            <a:off x="1578837" y="520565"/>
            <a:ext cx="8302806"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chemeClr val="bg1"/>
                </a:solidFill>
                <a:latin typeface="Cambria" panose="02040503050406030204" pitchFamily="18" charset="0"/>
                <a:ea typeface="Cambria" panose="02040503050406030204" pitchFamily="18" charset="0"/>
              </a:rPr>
              <a:t>Theo em, đất nước đang mong chờ ở các em tương lai như thế nào? </a:t>
            </a:r>
            <a:endParaRPr lang="vi-VN" sz="3600" b="1" dirty="0">
              <a:solidFill>
                <a:schemeClr val="bg1"/>
              </a:solidFill>
              <a:latin typeface="Cambria" panose="02040503050406030204" pitchFamily="18" charset="0"/>
              <a:ea typeface="Cambria" panose="02040503050406030204" pitchFamily="18" charset="0"/>
            </a:endParaRPr>
          </a:p>
        </p:txBody>
      </p:sp>
      <p:sp>
        <p:nvSpPr>
          <p:cNvPr id="2" name="TextBox 1"/>
          <p:cNvSpPr txBox="1"/>
          <p:nvPr/>
        </p:nvSpPr>
        <p:spPr>
          <a:xfrm>
            <a:off x="1517877" y="1810885"/>
            <a:ext cx="8302806"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chemeClr val="bg1"/>
                </a:solidFill>
                <a:latin typeface="Cambria" panose="02040503050406030204" pitchFamily="18" charset="0"/>
                <a:ea typeface="Cambria" panose="02040503050406030204" pitchFamily="18" charset="0"/>
              </a:rPr>
              <a:t>Em nhìn thấy mình là ai trong tương lai?</a:t>
            </a:r>
            <a:endParaRPr lang="vi-VN" sz="36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59226"/>
          <a:stretch>
            <a:fillRect/>
          </a:stretch>
        </p:blipFill>
        <p:spPr>
          <a:xfrm>
            <a:off x="0" y="0"/>
            <a:ext cx="12192000" cy="2330245"/>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40148"/>
          <a:stretch>
            <a:fillRect/>
          </a:stretch>
        </p:blipFill>
        <p:spPr>
          <a:xfrm>
            <a:off x="0" y="3437466"/>
            <a:ext cx="12192000" cy="3420533"/>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222" b="59259"/>
          <a:stretch>
            <a:fillRect/>
          </a:stretch>
        </p:blipFill>
        <p:spPr>
          <a:xfrm>
            <a:off x="-2" y="0"/>
            <a:ext cx="11921067" cy="232833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p:cNvSpPr/>
          <p:nvPr/>
        </p:nvSpPr>
        <p:spPr>
          <a:xfrm>
            <a:off x="1294545" y="1894870"/>
            <a:ext cx="10325528"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Rounded Corners 9"/>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p:cNvSpPr txBox="1"/>
          <p:nvPr/>
        </p:nvSpPr>
        <p:spPr>
          <a:xfrm rot="186704">
            <a:off x="4498538" y="1314180"/>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r>
              <a:rPr lang="en-US" sz="7200" b="1" dirty="0">
                <a:solidFill>
                  <a:schemeClr val="accent1">
                    <a:lumMod val="50000"/>
                  </a:schemeClr>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DẶN DÒ</a:t>
            </a:r>
            <a:endParaRPr lang="vi-VN" sz="7200" b="1"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TextBox 11"/>
          <p:cNvSpPr txBox="1"/>
          <p:nvPr/>
        </p:nvSpPr>
        <p:spPr>
          <a:xfrm>
            <a:off x="1500399" y="2005169"/>
            <a:ext cx="9913820"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Gv</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nhập</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vào</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đây</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p:cNvSpPr txBox="1"/>
          <p:nvPr/>
        </p:nvSpPr>
        <p:spPr>
          <a:xfrm>
            <a:off x="1484016" y="3344644"/>
            <a:ext cx="9673719"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Gv</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nhập</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vào</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đây</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59226"/>
          <a:stretch>
            <a:fillRect/>
          </a:stretch>
        </p:blipFill>
        <p:spPr>
          <a:xfrm>
            <a:off x="0" y="0"/>
            <a:ext cx="12192000" cy="2330245"/>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40148"/>
          <a:stretch>
            <a:fillRect/>
          </a:stretch>
        </p:blipFill>
        <p:spPr>
          <a:xfrm>
            <a:off x="0" y="3437466"/>
            <a:ext cx="12192000" cy="3420533"/>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222" b="59259"/>
          <a:stretch>
            <a:fillRect/>
          </a:stretch>
        </p:blipFill>
        <p:spPr>
          <a:xfrm>
            <a:off x="-2" y="0"/>
            <a:ext cx="11921067" cy="232833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29722" b="33056"/>
          <a:stretch>
            <a:fillRect/>
          </a:stretch>
        </p:blipFill>
        <p:spPr>
          <a:xfrm>
            <a:off x="605492" y="857576"/>
            <a:ext cx="10981016" cy="40506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9135" y="118825"/>
            <a:ext cx="5005250" cy="1072989"/>
          </a:xfrm>
          <a:prstGeom prst="rect">
            <a:avLst/>
          </a:prstGeom>
        </p:spPr>
      </p:pic>
      <p:sp>
        <p:nvSpPr>
          <p:cNvPr id="3" name="Text Box 2"/>
          <p:cNvSpPr txBox="1"/>
          <p:nvPr/>
        </p:nvSpPr>
        <p:spPr>
          <a:xfrm>
            <a:off x="2169795" y="1600835"/>
            <a:ext cx="6250305" cy="645160"/>
          </a:xfrm>
          <a:prstGeom prst="rect">
            <a:avLst/>
          </a:prstGeom>
          <a:noFill/>
        </p:spPr>
        <p:txBody>
          <a:bodyPr wrap="square" rtlCol="0">
            <a:spAutoFit/>
          </a:bodyPr>
          <a:p>
            <a:pPr algn="ctr"/>
            <a:r>
              <a:rPr lang="vi-VN" altLang="en-US" sz="3600">
                <a:solidFill>
                  <a:srgbClr val="FF0000"/>
                </a:solidFill>
                <a:latin typeface="Times New Roman" panose="02020603050405020304" pitchFamily="18" charset="0"/>
                <a:cs typeface="Times New Roman" panose="02020603050405020304" pitchFamily="18" charset="0"/>
              </a:rPr>
              <a:t>NGHỀ EM MƠ ƯỚC</a:t>
            </a:r>
            <a:endParaRPr lang="vi-VN" altLang="en-US"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18896" y="0"/>
            <a:ext cx="12192000" cy="6858000"/>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a:fillRect/>
          </a:stretch>
        </p:blipFill>
        <p:spPr>
          <a:xfrm>
            <a:off x="18896" y="4646289"/>
            <a:ext cx="12210897" cy="2211711"/>
          </a:xfrm>
          <a:prstGeom prst="rect">
            <a:avLst/>
          </a:prstGeom>
        </p:spPr>
      </p:pic>
      <p:pic>
        <p:nvPicPr>
          <p:cNvPr id="25"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p:cNvPicPr>
            <a:picLocks noChangeAspect="1"/>
          </p:cNvPicPr>
          <p:nvPr/>
        </p:nvPicPr>
        <p:blipFill>
          <a:blip r:embed="rId6"/>
          <a:stretch>
            <a:fillRect/>
          </a:stretch>
        </p:blipFill>
        <p:spPr>
          <a:xfrm>
            <a:off x="-97972" y="1004593"/>
            <a:ext cx="12192000" cy="177904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p:cNvSpPr txBox="1"/>
          <p:nvPr/>
        </p:nvSpPr>
        <p:spPr>
          <a:xfrm>
            <a:off x="3516086" y="2135697"/>
            <a:ext cx="5290457" cy="2585323"/>
          </a:xfrm>
          <a:prstGeom prst="rect">
            <a:avLst/>
          </a:prstGeom>
          <a:noFill/>
        </p:spPr>
        <p:txBody>
          <a:bodyPr wrap="square" rtlCol="0">
            <a:spAutoFit/>
          </a:bodyPr>
          <a:lstStyle/>
          <a:p>
            <a:pPr algn="ctr"/>
            <a:r>
              <a:rPr lang="vi-VN" sz="5400" b="1" dirty="0">
                <a:solidFill>
                  <a:schemeClr val="accent2">
                    <a:lumMod val="75000"/>
                  </a:schemeClr>
                </a:solidFill>
                <a:latin typeface="Cambria" panose="02040503050406030204" pitchFamily="18" charset="0"/>
                <a:ea typeface="Cambria" panose="02040503050406030204" pitchFamily="18" charset="0"/>
              </a:rPr>
              <a:t>Hoạt động 1: Chia sẻ ước mơ nghề nghiệp.</a:t>
            </a:r>
            <a:endParaRPr lang="vi-VN" sz="5400" b="1" dirty="0">
              <a:solidFill>
                <a:schemeClr val="accent2">
                  <a:lumMod val="75000"/>
                </a:schemeClr>
              </a:solidFill>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sp>
        <p:nvSpPr>
          <p:cNvPr id="7" name="Rectangle: Rounded Corners 6"/>
          <p:cNvSpPr/>
          <p:nvPr/>
        </p:nvSpPr>
        <p:spPr>
          <a:xfrm>
            <a:off x="261257" y="245873"/>
            <a:ext cx="11702144"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sp>
        <p:nvSpPr>
          <p:cNvPr id="8" name="TextBox 7"/>
          <p:cNvSpPr txBox="1"/>
          <p:nvPr/>
        </p:nvSpPr>
        <p:spPr>
          <a:xfrm>
            <a:off x="674914" y="598714"/>
            <a:ext cx="10668000" cy="1323439"/>
          </a:xfrm>
          <a:prstGeom prst="rect">
            <a:avLst/>
          </a:prstGeom>
          <a:noFill/>
        </p:spPr>
        <p:txBody>
          <a:bodyPr wrap="square" rtlCol="0">
            <a:spAutoFit/>
          </a:bodyPr>
          <a:lstStyle/>
          <a:p>
            <a:pPr algn="just"/>
            <a:r>
              <a:rPr lang="vi-VN" sz="4000" dirty="0"/>
              <a:t>- Mỗi thành viên trong lớp viết tên nghề mình mơ ước lên một tấm thẻ.</a:t>
            </a:r>
            <a:endParaRPr lang="vi-VN" sz="4000" dirty="0"/>
          </a:p>
        </p:txBody>
      </p:sp>
      <p:pic>
        <p:nvPicPr>
          <p:cNvPr id="12" name="Picture 11"/>
          <p:cNvPicPr>
            <a:picLocks noChangeAspect="1"/>
          </p:cNvPicPr>
          <p:nvPr/>
        </p:nvPicPr>
        <p:blipFill>
          <a:blip r:embed="rId2"/>
          <a:stretch>
            <a:fillRect/>
          </a:stretch>
        </p:blipFill>
        <p:spPr>
          <a:xfrm>
            <a:off x="464683" y="2601005"/>
            <a:ext cx="11306175" cy="128587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sp>
        <p:nvSpPr>
          <p:cNvPr id="7" name="Rectangle: Rounded Corners 6"/>
          <p:cNvSpPr/>
          <p:nvPr/>
        </p:nvSpPr>
        <p:spPr>
          <a:xfrm>
            <a:off x="261257" y="245873"/>
            <a:ext cx="11702144"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667" r="44375"/>
          <a:stretch>
            <a:fillRect/>
          </a:stretch>
        </p:blipFill>
        <p:spPr>
          <a:xfrm>
            <a:off x="2209799" y="-1002977"/>
            <a:ext cx="8592457" cy="7240835"/>
          </a:xfrm>
          <a:prstGeom prst="rect">
            <a:avLst/>
          </a:prstGeom>
        </p:spPr>
      </p:pic>
      <p:sp>
        <p:nvSpPr>
          <p:cNvPr id="4" name="Rectangle: Rounded Corners 46"/>
          <p:cNvSpPr/>
          <p:nvPr/>
        </p:nvSpPr>
        <p:spPr>
          <a:xfrm>
            <a:off x="1088571" y="849086"/>
            <a:ext cx="9590315" cy="1349828"/>
          </a:xfrm>
          <a:prstGeom prst="roundRect">
            <a:avLst/>
          </a:prstGeom>
          <a:solidFill>
            <a:srgbClr val="CCFFFF"/>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D0136"/>
                </a:solidFill>
                <a:effectLst/>
                <a:uLnTx/>
                <a:uFillTx/>
                <a:latin typeface="Calibri" panose="020F0502020204030204" pitchFamily="34" charset="0"/>
                <a:cs typeface="Calibri" panose="020F0502020204030204" pitchFamily="34" charset="0"/>
              </a:rPr>
              <a:t>Lập nhóm dựa trên những nghề mơ ước giống nhau</a:t>
            </a:r>
            <a:endParaRPr kumimoji="0" lang="en-US" sz="4400" b="0" i="0" u="none" strike="noStrike" kern="1200" cap="none" spc="0" normalizeH="0" baseline="0" noProof="0" dirty="0">
              <a:ln>
                <a:noFill/>
              </a:ln>
              <a:solidFill>
                <a:srgbClr val="FD0136"/>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sp>
        <p:nvSpPr>
          <p:cNvPr id="7" name="Rectangle: Rounded Corners 6"/>
          <p:cNvSpPr/>
          <p:nvPr/>
        </p:nvSpPr>
        <p:spPr>
          <a:xfrm>
            <a:off x="261257" y="245873"/>
            <a:ext cx="11702144"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p:cNvSpPr/>
          <p:nvPr/>
        </p:nvSpPr>
        <p:spPr>
          <a:xfrm>
            <a:off x="2046514" y="315686"/>
            <a:ext cx="5736771" cy="1883229"/>
          </a:xfrm>
          <a:prstGeom prst="wedgeRoundRectCallout">
            <a:avLst>
              <a:gd name="adj1" fmla="val -33736"/>
              <a:gd name="adj2" fmla="val 71749"/>
              <a:gd name="adj3" fmla="val 16667"/>
            </a:avLst>
          </a:prstGeom>
          <a:solidFill>
            <a:schemeClr val="accent2">
              <a:lumMod val="20000"/>
              <a:lumOff val="80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rPr>
              <a:t>Tại sao em lại thích mơ ước nghề này?</a:t>
            </a:r>
            <a:endParaRPr lang="en-US" sz="4400" dirty="0">
              <a:solidFill>
                <a:srgbClr val="002060"/>
              </a:solidFill>
            </a:endParaRPr>
          </a:p>
        </p:txBody>
      </p:sp>
      <p:sp>
        <p:nvSpPr>
          <p:cNvPr id="8" name="Speech Bubble: Rectangle with Corners Rounded 7"/>
          <p:cNvSpPr/>
          <p:nvPr/>
        </p:nvSpPr>
        <p:spPr>
          <a:xfrm>
            <a:off x="4256314" y="2645230"/>
            <a:ext cx="7151915" cy="2079172"/>
          </a:xfrm>
          <a:prstGeom prst="wedgeRoundRectCallout">
            <a:avLst>
              <a:gd name="adj1" fmla="val -33736"/>
              <a:gd name="adj2" fmla="val 71749"/>
              <a:gd name="adj3" fmla="val 16667"/>
            </a:avLst>
          </a:prstGeom>
          <a:solidFill>
            <a:schemeClr val="accent2">
              <a:lumMod val="20000"/>
              <a:lumOff val="80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rgbClr val="002060"/>
                </a:solidFill>
              </a:rPr>
              <a:t>Lí do giống nhau và khác nhau khi chọn mơ ước nghề này?</a:t>
            </a:r>
            <a:endParaRPr lang="en-US" sz="4400" dirty="0">
              <a:solidFill>
                <a:srgbClr val="00206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16532"/>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a:fillRect/>
          </a:stretch>
        </p:blipFill>
        <p:spPr>
          <a:xfrm>
            <a:off x="0" y="4656665"/>
            <a:ext cx="12192000" cy="2201335"/>
          </a:xfrm>
          <a:prstGeom prst="rect">
            <a:avLst/>
          </a:prstGeom>
        </p:spPr>
      </p:pic>
      <p:pic>
        <p:nvPicPr>
          <p:cNvPr id="7" name="Picture 6" descr="Calendar&#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0"/>
            <a:ext cx="12395200" cy="6858000"/>
          </a:xfrm>
          <a:prstGeom prst="rect">
            <a:avLst/>
          </a:prstGeom>
        </p:spPr>
      </p:pic>
      <p:sp>
        <p:nvSpPr>
          <p:cNvPr id="8" name="Rectangle: Rounded Corners 7"/>
          <p:cNvSpPr/>
          <p:nvPr/>
        </p:nvSpPr>
        <p:spPr>
          <a:xfrm>
            <a:off x="0" y="245873"/>
            <a:ext cx="11974286" cy="63662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54251" t="68770"/>
          <a:stretch>
            <a:fillRect/>
          </a:stretch>
        </p:blipFill>
        <p:spPr>
          <a:xfrm flipH="1">
            <a:off x="-148774" y="132102"/>
            <a:ext cx="3472544" cy="3049669"/>
          </a:xfrm>
          <a:prstGeom prst="rect">
            <a:avLst/>
          </a:prstGeom>
        </p:spPr>
      </p:pic>
      <p:sp>
        <p:nvSpPr>
          <p:cNvPr id="16" name="TextBox 15"/>
          <p:cNvSpPr txBox="1"/>
          <p:nvPr/>
        </p:nvSpPr>
        <p:spPr>
          <a:xfrm>
            <a:off x="3291110" y="1251957"/>
            <a:ext cx="8380550" cy="4401205"/>
          </a:xfrm>
          <a:prstGeom prst="rect">
            <a:avLst/>
          </a:prstGeom>
          <a:noFill/>
        </p:spPr>
        <p:txBody>
          <a:bodyPr wrap="square">
            <a:spAutoFit/>
          </a:bodyP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Trong xã hội có rất nhiều ngành nghề khác nhau. Mỗi ngành nghề đều đòi hỏi những yêu cầu riêng với đặc thù công việc riêng. Để khám phá nghề mơ ước của mình, chúng ta cần lập một kế hoạch tìm hiểu cụ thể.</a:t>
            </a:r>
            <a:endParaRPr lang="vi-VN" sz="4000" b="1" dirty="0">
              <a:solidFill>
                <a:srgbClr val="FF0000"/>
              </a:solidFill>
              <a:latin typeface="Cambria" panose="02040503050406030204" pitchFamily="18" charset="0"/>
              <a:ea typeface="Cambria" panose="02040503050406030204" pitchFamily="18" charset="0"/>
            </a:endParaRPr>
          </a:p>
        </p:txBody>
      </p:sp>
      <p:pic>
        <p:nvPicPr>
          <p:cNvPr id="12" name="Picture 11" descr="A child sitting at a desk&#10;&#10;Description automatically generated with medium confidence"/>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41997" y1="22757" x2="56386" y2="25546"/>
                        <a14:foregroundMark x1="37227" y1="55901" x2="63015" y2="53234"/>
                        <a14:foregroundMark x1="63015" y1="53234" x2="48019" y2="52708"/>
                        <a14:foregroundMark x1="48019" y1="26758" x2="51213" y2="36742"/>
                        <a14:foregroundMark x1="67583" y1="49111" x2="78739" y2="52304"/>
                        <a14:foregroundMark x1="71544" y1="53476" x2="71948" y2="53476"/>
                        <a14:foregroundMark x1="70372" y1="45109" x2="77930" y2="55901"/>
                        <a14:foregroundMark x1="77930" y1="55901" x2="77930" y2="55901"/>
                        <a14:foregroundMark x1="69968" y1="51496" x2="79951" y2="52708"/>
                        <a14:foregroundMark x1="73969" y1="44705" x2="77930" y2="56669"/>
                        <a14:foregroundMark x1="71140" y1="53476" x2="72757" y2="519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5249" y="2563846"/>
            <a:ext cx="4088179" cy="408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827669" y="1143189"/>
            <a:ext cx="1927975" cy="1323439"/>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KẾT LUẬN</a:t>
            </a:r>
            <a:endParaRPr lang="vi-VN"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tags/tag1.xml><?xml version="1.0" encoding="utf-8"?>
<p:tagLst xmlns:p="http://schemas.openxmlformats.org/presentationml/2006/main">
  <p:tag name="MH_CONTENTSID" val="447"/>
  <p:tag name="MH_SECTIONID" val="448,449,"/>
  <p:tag name="ISPRING_PRESENTATION_TITLE" val="绿色美食画册通用PPT模板"/>
  <p:tag name="INKNOELEADERBOARD" val="1738143187"/>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1822</Words>
  <Application>WPS Slides</Application>
  <PresentationFormat>Widescreen</PresentationFormat>
  <Paragraphs>81</Paragraphs>
  <Slides>21</Slides>
  <Notes>1</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21</vt:i4>
      </vt:variant>
    </vt:vector>
  </HeadingPairs>
  <TitlesOfParts>
    <vt:vector size="35" baseType="lpstr">
      <vt:lpstr>Arial</vt:lpstr>
      <vt:lpstr>SimSun</vt:lpstr>
      <vt:lpstr>Wingdings</vt:lpstr>
      <vt:lpstr>SVN-Newton</vt:lpstr>
      <vt:lpstr>Segoe Print</vt:lpstr>
      <vt:lpstr>Times New Roman</vt:lpstr>
      <vt:lpstr>Cambria</vt:lpstr>
      <vt:lpstr>Calibri</vt:lpstr>
      <vt:lpstr>Calibri</vt:lpstr>
      <vt:lpstr>Microsoft YaHei</vt:lpstr>
      <vt:lpstr>Arial Unicode MS</vt:lpstr>
      <vt:lpstr>Broadway</vt:lpstr>
      <vt:lpstr>1_AAAAAAAAAAAAAAAAAAAAAAAAAAA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Huong Thao - 0972115126</dc:creator>
  <cp:keywords>Mang Non</cp:keywords>
  <dc:description>Mang Non</dc:description>
  <dc:subject>Mang Non</dc:subject>
  <cp:category>Mang Non</cp:category>
  <cp:lastModifiedBy>Bích Đào Cao Thị</cp:lastModifiedBy>
  <cp:revision>3155</cp:revision>
  <dcterms:created xsi:type="dcterms:W3CDTF">2018-02-07T02:07:00Z</dcterms:created>
  <dcterms:modified xsi:type="dcterms:W3CDTF">2025-04-17T08:54:00Z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7B05D0ABE7E04A83830DC293099A0977_12</vt:lpwstr>
  </property>
  <property fmtid="{D5CDD505-2E9C-101B-9397-08002B2CF9AE}" pid="3" name="KSOProductBuildVer">
    <vt:lpwstr>1033-12.2.0.20795</vt:lpwstr>
  </property>
</Properties>
</file>