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6.svg" ContentType="image/svg+xml"/>
  <Override PartName="/ppt/media/image2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6"/>
  </p:notesMasterIdLst>
  <p:sldIdLst>
    <p:sldId id="357" r:id="rId4"/>
    <p:sldId id="374" r:id="rId5"/>
    <p:sldId id="447" r:id="rId6"/>
    <p:sldId id="310" r:id="rId7"/>
    <p:sldId id="448" r:id="rId8"/>
    <p:sldId id="377" r:id="rId9"/>
    <p:sldId id="260" r:id="rId10"/>
    <p:sldId id="449" r:id="rId11"/>
    <p:sldId id="450" r:id="rId12"/>
    <p:sldId id="452" r:id="rId13"/>
    <p:sldId id="451" r:id="rId14"/>
    <p:sldId id="453" r:id="rId15"/>
    <p:sldId id="454" r:id="rId17"/>
    <p:sldId id="261" r:id="rId18"/>
    <p:sldId id="455" r:id="rId19"/>
    <p:sldId id="456" r:id="rId20"/>
    <p:sldId id="313"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4FF"/>
    <a:srgbClr val="FAD2D4"/>
    <a:srgbClr val="F7B7BA"/>
    <a:srgbClr val="EADCF4"/>
    <a:srgbClr val="DFC9EF"/>
    <a:srgbClr val="F1777C"/>
    <a:srgbClr val="E6E6E6"/>
    <a:srgbClr val="FFEDB3"/>
    <a:srgbClr val="C5F0F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81725" autoAdjust="0"/>
  </p:normalViewPr>
  <p:slideViewPr>
    <p:cSldViewPr snapToGrid="0">
      <p:cViewPr varScale="1">
        <p:scale>
          <a:sx n="54" d="100"/>
          <a:sy n="54" d="100"/>
        </p:scale>
        <p:origin x="10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notesMaster" Target="notesMasters/notes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2F477-9A84-488D-BF0D-43D232C1935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5C273-540C-45E7-99D4-C1D11C86960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5C273-540C-45E7-99D4-C1D11C869608}"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DB77A872-536B-4939-B515-8C7D92DB9A02}"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26CF69D-1F49-42B6-BC6A-C9B30525111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image" Target="../media/image24.png"/><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landscape with mountains and trees&#10;&#10;Description automatically generated"/>
          <p:cNvPicPr>
            <a:picLocks noGrp="1" noRot="1" noChangeAspect="1" noMove="1" noResize="1" noEditPoints="1" noAdjustHandles="1" noChangeArrowheads="1" noChangeShapeType="1" noCrop="1"/>
          </p:cNvPicPr>
          <p:nvPr/>
        </p:nvPicPr>
        <p:blipFill rotWithShape="1">
          <a:blip r:embed="rId1" cstate="print">
            <a:extLst>
              <a:ext uri="{28A0092B-C50C-407E-A947-70E740481C1C}">
                <a14:useLocalDpi xmlns:a14="http://schemas.microsoft.com/office/drawing/2010/main" val="0"/>
              </a:ext>
            </a:extLst>
          </a:blip>
          <a:srcRect t="15746"/>
          <a:stretch>
            <a:fillRect/>
          </a:stretch>
        </p:blipFill>
        <p:spPr>
          <a:xfrm>
            <a:off x="20" y="1282"/>
            <a:ext cx="12191980" cy="6856718"/>
          </a:xfrm>
          <a:prstGeom prst="rect">
            <a:avLst/>
          </a:prstGeom>
        </p:spPr>
      </p:pic>
      <p:sp>
        <p:nvSpPr>
          <p:cNvPr id="8" name="Rectangle: Rounded Corners 7"/>
          <p:cNvSpPr/>
          <p:nvPr/>
        </p:nvSpPr>
        <p:spPr>
          <a:xfrm>
            <a:off x="1454943" y="633412"/>
            <a:ext cx="9282113" cy="5735857"/>
          </a:xfrm>
          <a:prstGeom prst="roundRect">
            <a:avLst/>
          </a:prstGeom>
          <a:solidFill>
            <a:schemeClr val="bg1">
              <a:alpha val="74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4291426" y="595784"/>
            <a:ext cx="3609145" cy="1457070"/>
          </a:xfrm>
          <a:prstGeom prst="rect">
            <a:avLst/>
          </a:prstGeom>
        </p:spPr>
      </p:pic>
      <p:sp>
        <p:nvSpPr>
          <p:cNvPr id="10" name="Freeform 5"/>
          <p:cNvSpPr/>
          <p:nvPr/>
        </p:nvSpPr>
        <p:spPr>
          <a:xfrm>
            <a:off x="9311046" y="1167228"/>
            <a:ext cx="2880954" cy="5690772"/>
          </a:xfrm>
          <a:custGeom>
            <a:avLst/>
            <a:gdLst/>
            <a:ahLst/>
            <a:cxnLst/>
            <a:rect l="l" t="t" r="r" b="b"/>
            <a:pathLst>
              <a:path w="2880954" h="5690772">
                <a:moveTo>
                  <a:pt x="0" y="0"/>
                </a:moveTo>
                <a:lnTo>
                  <a:pt x="2880954" y="0"/>
                </a:lnTo>
                <a:lnTo>
                  <a:pt x="2880954" y="5690772"/>
                </a:lnTo>
                <a:lnTo>
                  <a:pt x="0" y="5690772"/>
                </a:lnTo>
                <a:lnTo>
                  <a:pt x="0" y="0"/>
                </a:lnTo>
                <a:close/>
              </a:path>
            </a:pathLst>
          </a:custGeom>
          <a:blipFill>
            <a:blip r:embed="rId3"/>
            <a:stretch>
              <a:fillRect/>
            </a:stretch>
          </a:blipFill>
        </p:spPr>
        <p:txBody>
          <a:bodyPr/>
          <a:lstStyle/>
          <a:p>
            <a:endParaRPr lang="en-US" dirty="0"/>
          </a:p>
        </p:txBody>
      </p:sp>
      <p:pic>
        <p:nvPicPr>
          <p:cNvPr id="11" name="Picture 10"/>
          <p:cNvPicPr>
            <a:picLocks noChangeAspect="1"/>
          </p:cNvPicPr>
          <p:nvPr/>
        </p:nvPicPr>
        <p:blipFill>
          <a:blip r:embed="rId4"/>
          <a:stretch>
            <a:fillRect/>
          </a:stretch>
        </p:blipFill>
        <p:spPr>
          <a:xfrm>
            <a:off x="1368882" y="2474655"/>
            <a:ext cx="8764066" cy="281523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p:cNvPicPr>
            <a:picLocks noChangeAspect="1"/>
          </p:cNvPicPr>
          <p:nvPr/>
        </p:nvPicPr>
        <p:blipFill>
          <a:blip r:embed="rId2"/>
          <a:stretch>
            <a:fillRect/>
          </a:stretch>
        </p:blipFill>
        <p:spPr>
          <a:xfrm>
            <a:off x="2394545" y="410835"/>
            <a:ext cx="7193903" cy="48345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Grp="1" noRot="1" noChangeAspect="1" noMove="1" noResize="1" noEditPoints="1" noAdjustHandles="1" noChangeArrowheads="1" noChangeShapeType="1" noCrop="1"/>
          </p:cNvPicPr>
          <p:nvPr/>
        </p:nvPicPr>
        <p:blipFill>
          <a:blip r:embed="rId1" cstate="print">
            <a:extLst>
              <a:ext uri="{28A0092B-C50C-407E-A947-70E740481C1C}">
                <a14:useLocalDpi xmlns:a14="http://schemas.microsoft.com/office/drawing/2010/main" val="0"/>
              </a:ext>
            </a:extLst>
          </a:blip>
          <a:srcRect t="7820" b="7820"/>
          <a:stretch>
            <a:fillRect/>
          </a:stretch>
        </p:blipFill>
        <p:spPr>
          <a:xfrm>
            <a:off x="-1504" y="1282"/>
            <a:ext cx="12191980" cy="6856718"/>
          </a:xfrm>
          <a:prstGeom prst="rect">
            <a:avLst/>
          </a:prstGeom>
        </p:spPr>
      </p:pic>
      <p:grpSp>
        <p:nvGrpSpPr>
          <p:cNvPr id="39" name="Group 38"/>
          <p:cNvGrpSpPr/>
          <p:nvPr/>
        </p:nvGrpSpPr>
        <p:grpSpPr>
          <a:xfrm>
            <a:off x="442168" y="222068"/>
            <a:ext cx="11379718" cy="6361611"/>
            <a:chOff x="548185" y="171232"/>
            <a:chExt cx="8149857" cy="3317208"/>
          </a:xfrm>
        </p:grpSpPr>
        <p:sp>
          <p:nvSpPr>
            <p:cNvPr id="4" name="Rectangle: Rounded Corners 3"/>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p:cNvPicPr>
            <a:picLocks noChangeAspect="1"/>
          </p:cNvPicPr>
          <p:nvPr/>
        </p:nvPicPr>
        <p:blipFill>
          <a:blip r:embed="rId2"/>
          <a:stretch>
            <a:fillRect/>
          </a:stretch>
        </p:blipFill>
        <p:spPr>
          <a:xfrm>
            <a:off x="1292133" y="1329281"/>
            <a:ext cx="9642351" cy="39219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p:cNvPicPr>
            <a:picLocks noGrp="1" noRot="1" noChangeAspect="1" noMove="1" noResize="1" noEditPoints="1" noAdjustHandles="1" noChangeArrowheads="1" noChangeShapeType="1" noCrop="1"/>
          </p:cNvPicPr>
          <p:nvPr/>
        </p:nvPicPr>
        <p:blipFill rotWithShape="1">
          <a:blip r:embed="rId1" cstate="print">
            <a:extLst>
              <a:ext uri="{28A0092B-C50C-407E-A947-70E740481C1C}">
                <a14:useLocalDpi xmlns:a14="http://schemas.microsoft.com/office/drawing/2010/main" val="0"/>
              </a:ext>
            </a:extLst>
          </a:blip>
          <a:srcRect t="15746"/>
          <a:stretch>
            <a:fillRect/>
          </a:stretch>
        </p:blipFill>
        <p:spPr>
          <a:xfrm>
            <a:off x="20" y="1282"/>
            <a:ext cx="12191980" cy="6856718"/>
          </a:xfrm>
          <a:prstGeom prst="rect">
            <a:avLst/>
          </a:prstGeom>
        </p:spPr>
      </p:pic>
      <p:sp>
        <p:nvSpPr>
          <p:cNvPr id="11" name="Rectangle: Rounded Corners 10"/>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384663" y="494677"/>
            <a:ext cx="9366067" cy="1200329"/>
          </a:xfrm>
          <a:prstGeom prst="rect">
            <a:avLst/>
          </a:prstGeom>
          <a:noFill/>
        </p:spPr>
        <p:txBody>
          <a:bodyPr wrap="square" rtlCol="0">
            <a:spAutoFit/>
          </a:bodyPr>
          <a:lstStyle/>
          <a:p>
            <a:pPr lvl="0" algn="ctr">
              <a:defRPr/>
            </a:pPr>
            <a:r>
              <a:rPr lang="en-US" sz="3600" dirty="0">
                <a:solidFill>
                  <a:srgbClr val="000000"/>
                </a:solidFill>
                <a:latin typeface="Cambria" panose="02040503050406030204" pitchFamily="18" charset="0"/>
                <a:ea typeface="Cambria" panose="02040503050406030204" pitchFamily="18" charset="0"/>
              </a:rPr>
              <a:t>4. </a:t>
            </a:r>
            <a:r>
              <a:rPr lang="vi-VN" sz="3600" dirty="0">
                <a:solidFill>
                  <a:srgbClr val="000000"/>
                </a:solidFill>
                <a:latin typeface="Cambria" panose="02040503050406030204" pitchFamily="18" charset="0"/>
                <a:ea typeface="Cambria" panose="02040503050406030204" pitchFamily="18" charset="0"/>
              </a:rPr>
              <a:t>Viết 2 – 3 câu trong đó có danh từ chung được viết hoa thể hiện sự tôn trọng đặc biệt.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p:cNvSpPr txBox="1"/>
          <p:nvPr/>
        </p:nvSpPr>
        <p:spPr>
          <a:xfrm>
            <a:off x="1995897" y="2824817"/>
            <a:ext cx="9198972" cy="3046988"/>
          </a:xfrm>
          <a:prstGeom prst="rect">
            <a:avLst/>
          </a:prstGeom>
          <a:noFill/>
        </p:spPr>
        <p:txBody>
          <a:bodyPr wrap="square" rtlCol="0">
            <a:spAutoFit/>
          </a:bodyPr>
          <a:lstStyle/>
          <a:p>
            <a:pPr lvl="0" algn="just">
              <a:defRPr/>
            </a:pPr>
            <a:r>
              <a:rPr lang="en-US" sz="3200">
                <a:solidFill>
                  <a:srgbClr val="FF0000"/>
                </a:solidFill>
                <a:latin typeface="Cambria" panose="02040503050406030204" pitchFamily="18" charset="0"/>
                <a:ea typeface="Cambria" panose="02040503050406030204" pitchFamily="18" charset="0"/>
              </a:rPr>
              <a:t>         </a:t>
            </a:r>
            <a:r>
              <a:rPr lang="vi-VN" sz="3200">
                <a:solidFill>
                  <a:srgbClr val="FF0000"/>
                </a:solidFill>
                <a:latin typeface="Cambria" panose="02040503050406030204" pitchFamily="18" charset="0"/>
                <a:ea typeface="Cambria" panose="02040503050406030204" pitchFamily="18" charset="0"/>
              </a:rPr>
              <a:t>Chủ </a:t>
            </a:r>
            <a:r>
              <a:rPr lang="vi-VN" sz="3200" dirty="0">
                <a:solidFill>
                  <a:srgbClr val="FF0000"/>
                </a:solidFill>
                <a:latin typeface="Cambria" panose="02040503050406030204" pitchFamily="18" charset="0"/>
                <a:ea typeface="Cambria" panose="02040503050406030204" pitchFamily="18" charset="0"/>
              </a:rPr>
              <a:t>tịch Hồ Chí Minh luôn dành muôn vàn tình thương yêu cho các cháu thiếu niên, nhi đồng. Nhân dịp tết Trung thu hoặc dịp khai giảng,... Bác đã viết thư cho các cháu để căn dặn rất ân cần, trìu mến. Người đã đặt niềm tin yêu của mình vào những chủ nhân tương lai của đất nước.</a:t>
            </a:r>
            <a:endParaRPr lang="vi-VN" sz="3200" dirty="0">
              <a:solidFill>
                <a:srgbClr val="FF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flipH="1">
            <a:off x="-638757" y="4047538"/>
            <a:ext cx="2634654" cy="27500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sp>
        <p:nvSpPr>
          <p:cNvPr id="3" name="TextBox 2"/>
          <p:cNvSpPr txBox="1"/>
          <p:nvPr/>
        </p:nvSpPr>
        <p:spPr>
          <a:xfrm>
            <a:off x="2351314" y="1214846"/>
            <a:ext cx="8046720" cy="2704011"/>
          </a:xfrm>
          <a:prstGeom prst="rect">
            <a:avLst/>
          </a:prstGeom>
          <a:noFill/>
        </p:spPr>
        <p:txBody>
          <a:bodyPr wrap="square" rtlCol="0">
            <a:spAutoFit/>
          </a:bodyPr>
          <a:lstStyle/>
          <a:p>
            <a:endParaRPr lang="en-US" dirty="0"/>
          </a:p>
        </p:txBody>
      </p:sp>
      <p:sp>
        <p:nvSpPr>
          <p:cNvPr id="5" name="TextBox 4"/>
          <p:cNvSpPr txBox="1"/>
          <p:nvPr/>
        </p:nvSpPr>
        <p:spPr>
          <a:xfrm>
            <a:off x="2000794" y="661597"/>
            <a:ext cx="8190412" cy="3970318"/>
          </a:xfrm>
          <a:prstGeom prst="rect">
            <a:avLst/>
          </a:prstGeom>
          <a:noFill/>
        </p:spPr>
        <p:txBody>
          <a:bodyPr wrap="square" rtlCol="0">
            <a:spAutoFit/>
          </a:bodyPr>
          <a:lstStyle/>
          <a:p>
            <a:pPr algn="just"/>
            <a:r>
              <a:rPr lang="en-US" sz="2800" dirty="0">
                <a:solidFill>
                  <a:schemeClr val="bg1"/>
                </a:solidFill>
                <a:latin typeface="Cambria" panose="02040503050406030204" pitchFamily="18" charset="0"/>
                <a:ea typeface="Cambria" panose="02040503050406030204" pitchFamily="18" charset="0"/>
              </a:rPr>
              <a:t>   </a:t>
            </a:r>
            <a:r>
              <a:rPr lang="vi-VN" sz="2800" dirty="0">
                <a:solidFill>
                  <a:schemeClr val="bg1"/>
                </a:solidFill>
                <a:latin typeface="Cambria" panose="02040503050406030204" pitchFamily="18" charset="0"/>
                <a:ea typeface="Cambria" panose="02040503050406030204" pitchFamily="18" charset="0"/>
              </a:rPr>
              <a:t>Ngoài những từ chỉ lãnh tụ, tổ quốc, đất nước,... có những danh từ chung vốn được viết thường như tất cả những danh từ chung khác nhưng đôi khi vẫn được viết hoa, chẳng hạn, danh từ chỉ quan hệ trong gia đình (ông, bà, bố, mẹ,...), danh từ chỉ thầy cô giáo,... để thể hiện sự tôn trọng đặc biệt. Những trường hợp viết hoa này được coi là “viết hoa tu từ”, vì vậy không nên lạm dụng (chỉ viết hoa khi thực sự muốn nhấn mạnh ý tôn trọng đặc biệt).</a:t>
            </a:r>
            <a:endParaRPr lang="en-US" sz="2800"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house with flowers and trees&#10;&#10;Description automatically generated"/>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4" name="Rectangle: Rounded Corners 3"/>
          <p:cNvSpPr/>
          <p:nvPr/>
        </p:nvSpPr>
        <p:spPr>
          <a:xfrm>
            <a:off x="540773" y="393290"/>
            <a:ext cx="11002297" cy="6066504"/>
          </a:xfrm>
          <a:prstGeom prst="roundRect">
            <a:avLst/>
          </a:prstGeom>
          <a:solidFill>
            <a:schemeClr val="bg1">
              <a:alpha val="96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00" dirty="0">
              <a:ln>
                <a:solidFill>
                  <a:schemeClr val="accent6">
                    <a:lumMod val="50000"/>
                  </a:schemeClr>
                </a:solidFill>
              </a:ln>
              <a:solidFill>
                <a:srgbClr val="00B0F0"/>
              </a:solidFill>
              <a:latin typeface="SVN-Gretoon" panose="02040603050506020204" pitchFamily="18" charset="0"/>
            </a:endParaRPr>
          </a:p>
        </p:txBody>
      </p:sp>
      <p:pic>
        <p:nvPicPr>
          <p:cNvPr id="5" name="Picture 4" descr="A yellow and pink text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142" y="1840854"/>
            <a:ext cx="9455716" cy="31762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a:t>
            </a:r>
            <a:r>
              <a:rPr lang="en-US" sz="2200" b="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chung</a:t>
            </a: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được viết hoa để thể hiện sự tôn trọng đặc biệt trong những dòng thơ sau là :</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 Bác lòng ta trong sáng hơn,</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Xin nguyện cùng Người vươn tới mãi </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Vững như muôn ngọn dải Trường Sơn</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(Tố Hữu )</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Người</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Trường</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Sơn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Am-thanh-tra-loi-dung-www_nhacchuongvui_com.wav"/>
                                        </p:tgtEl>
                                      </p:cMediaNode>
                                    </p:audio>
                                  </p:subTnLst>
                                </p:cTn>
                              </p:par>
                            </p:childTnLst>
                          </p:cTn>
                        </p:par>
                        <p:par>
                          <p:cTn id="47" fill="hold">
                            <p:stCondLst>
                              <p:cond delay="5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Lê -nin đi vắng</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Nhưng trong vườn sên đầy nắng</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Chiếc ghế sơn xanh còn ấm hơi Người </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(Tố Hữu)</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Từ Người trong câu thơ trên được viết hoa để thể hiện sự tôn trọng đặc biệt đối với ai</a:t>
            </a:r>
            <a:r>
              <a:rPr lang="en-US"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Lê</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Nin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phương</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án</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trên</a:t>
            </a:r>
            <a:endPar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Hồ</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30911"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7"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7"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Am-thanh-tra-loi-dung-www_nhacchuongvui_com.wav"/>
                                        </p:tgtEl>
                                      </p:cMediaNode>
                                    </p:audio>
                                  </p:subTnLst>
                                </p:cTn>
                              </p:par>
                            </p:childTnLst>
                          </p:cTn>
                        </p:par>
                        <p:par>
                          <p:cTn id="47" fill="hold">
                            <p:stCondLst>
                              <p:cond delay="5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a:stretch>
            <a:fillRect/>
          </a:stretch>
        </p:blipFill>
        <p:spPr>
          <a:xfrm>
            <a:off x="762" y="2121"/>
            <a:ext cx="12190476" cy="6853756"/>
          </a:xfrm>
          <a:prstGeom prst="rect">
            <a:avLst/>
          </a:prstGeom>
        </p:spPr>
      </p:pic>
      <p:sp>
        <p:nvSpPr>
          <p:cNvPr id="2" name="Rectangle: Rounded Corners 1"/>
          <p:cNvSpPr/>
          <p:nvPr/>
        </p:nvSpPr>
        <p:spPr>
          <a:xfrm>
            <a:off x="4572000" y="1066800"/>
            <a:ext cx="6620935" cy="3698838"/>
          </a:xfrm>
          <a:prstGeom prst="round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mbria" panose="02040503050406030204" pitchFamily="18" charset="0"/>
              <a:ea typeface="Cambria" panose="02040503050406030204" pitchFamily="18" charset="0"/>
            </a:endParaRPr>
          </a:p>
        </p:txBody>
      </p:sp>
      <p:grpSp>
        <p:nvGrpSpPr>
          <p:cNvPr id="25" name="Group 24"/>
          <p:cNvGrpSpPr/>
          <p:nvPr/>
        </p:nvGrpSpPr>
        <p:grpSpPr>
          <a:xfrm>
            <a:off x="4936906" y="2093436"/>
            <a:ext cx="5821087" cy="933766"/>
            <a:chOff x="4893875" y="1631216"/>
            <a:chExt cx="5821087" cy="933766"/>
          </a:xfrm>
        </p:grpSpPr>
        <p:sp>
          <p:nvSpPr>
            <p:cNvPr id="26" name="TextBox 25"/>
            <p:cNvSpPr txBox="1"/>
            <p:nvPr/>
          </p:nvSpPr>
          <p:spPr>
            <a:xfrm>
              <a:off x="5866737" y="1631216"/>
              <a:ext cx="4848225" cy="707886"/>
            </a:xfrm>
            <a:prstGeom prst="rect">
              <a:avLst/>
            </a:prstGeom>
            <a:noFill/>
          </p:spPr>
          <p:txBody>
            <a:bodyPr wrap="square" rtlCol="0">
              <a:spAutoFit/>
            </a:bodyPr>
            <a:lstStyle/>
            <a:p>
              <a:r>
                <a:rPr lang="en-US" sz="4000" dirty="0" err="1">
                  <a:solidFill>
                    <a:srgbClr val="0594FF"/>
                  </a:solidFill>
                  <a:latin typeface="Cambria" panose="02040503050406030204" pitchFamily="18" charset="0"/>
                  <a:ea typeface="Cambria" panose="02040503050406030204" pitchFamily="18" charset="0"/>
                </a:rPr>
                <a:t>Ôn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lại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bài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học</a:t>
              </a:r>
              <a:endParaRPr lang="en-US" sz="4000" dirty="0">
                <a:solidFill>
                  <a:srgbClr val="0594FF"/>
                </a:solidFill>
                <a:latin typeface="Cambria" panose="02040503050406030204" pitchFamily="18" charset="0"/>
                <a:ea typeface="Cambria" panose="02040503050406030204" pitchFamily="18" charset="0"/>
              </a:endParaRPr>
            </a:p>
          </p:txBody>
        </p:sp>
        <p:sp>
          <p:nvSpPr>
            <p:cNvPr id="27" name="Freeform 7"/>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2"/>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grpSp>
        <p:nvGrpSpPr>
          <p:cNvPr id="28" name="Group 27"/>
          <p:cNvGrpSpPr/>
          <p:nvPr/>
        </p:nvGrpSpPr>
        <p:grpSpPr>
          <a:xfrm>
            <a:off x="4936906" y="3168842"/>
            <a:ext cx="5821087" cy="933766"/>
            <a:chOff x="4893875" y="1631216"/>
            <a:chExt cx="5821087" cy="933766"/>
          </a:xfrm>
        </p:grpSpPr>
        <p:sp>
          <p:nvSpPr>
            <p:cNvPr id="29" name="TextBox 28"/>
            <p:cNvSpPr txBox="1"/>
            <p:nvPr/>
          </p:nvSpPr>
          <p:spPr>
            <a:xfrm>
              <a:off x="5866737" y="1631216"/>
              <a:ext cx="4848225" cy="707886"/>
            </a:xfrm>
            <a:prstGeom prst="rect">
              <a:avLst/>
            </a:prstGeom>
            <a:noFill/>
          </p:spPr>
          <p:txBody>
            <a:bodyPr wrap="square" rtlCol="0">
              <a:spAutoFit/>
            </a:bodyPr>
            <a:lstStyle/>
            <a:p>
              <a:r>
                <a:rPr lang="en-US" sz="4000" dirty="0" err="1">
                  <a:solidFill>
                    <a:srgbClr val="0594FF"/>
                  </a:solidFill>
                  <a:latin typeface="Cambria" panose="02040503050406030204" pitchFamily="18" charset="0"/>
                  <a:ea typeface="Cambria" panose="02040503050406030204" pitchFamily="18" charset="0"/>
                </a:rPr>
                <a:t>Chuẩn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bị</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cho</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tiết</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sau</a:t>
              </a:r>
              <a:r>
                <a:rPr lang="en-US" sz="4000" dirty="0">
                  <a:solidFill>
                    <a:srgbClr val="0594FF"/>
                  </a:solidFill>
                  <a:latin typeface="Cambria" panose="02040503050406030204" pitchFamily="18" charset="0"/>
                  <a:ea typeface="Cambria" panose="02040503050406030204" pitchFamily="18" charset="0"/>
                </a:rPr>
                <a:t>.</a:t>
              </a:r>
              <a:endParaRPr lang="en-US" sz="4000" dirty="0">
                <a:solidFill>
                  <a:srgbClr val="0594FF"/>
                </a:solidFill>
                <a:latin typeface="Cambria" panose="02040503050406030204" pitchFamily="18" charset="0"/>
                <a:ea typeface="Cambria" panose="02040503050406030204" pitchFamily="18" charset="0"/>
              </a:endParaRPr>
            </a:p>
          </p:txBody>
        </p:sp>
        <p:sp>
          <p:nvSpPr>
            <p:cNvPr id="30" name="Freeform 7"/>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2"/>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pic>
        <p:nvPicPr>
          <p:cNvPr id="7" name="Picture 6"/>
          <p:cNvPicPr>
            <a:picLocks noChangeAspect="1"/>
          </p:cNvPicPr>
          <p:nvPr/>
        </p:nvPicPr>
        <p:blipFill>
          <a:blip r:embed="rId3"/>
          <a:stretch>
            <a:fillRect/>
          </a:stretch>
        </p:blipFill>
        <p:spPr>
          <a:xfrm>
            <a:off x="5741365" y="117059"/>
            <a:ext cx="4523624" cy="16338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t="9" b="9"/>
          <a:stretch>
            <a:fillRect/>
          </a:stretch>
        </p:blipFill>
        <p:spPr>
          <a:xfrm>
            <a:off x="20" y="1282"/>
            <a:ext cx="12191980" cy="6856718"/>
          </a:xfrm>
          <a:prstGeom prst="rect">
            <a:avLst/>
          </a:prstGeom>
        </p:spPr>
      </p:pic>
      <p:pic>
        <p:nvPicPr>
          <p:cNvPr id="4" name="Picture 3"/>
          <p:cNvPicPr>
            <a:picLocks noChangeAspect="1"/>
          </p:cNvPicPr>
          <p:nvPr/>
        </p:nvPicPr>
        <p:blipFill>
          <a:blip r:embed="rId2"/>
          <a:stretch>
            <a:fillRect/>
          </a:stretch>
        </p:blipFill>
        <p:spPr>
          <a:xfrm>
            <a:off x="0" y="905109"/>
            <a:ext cx="12192000" cy="13640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Grp="1" noRot="1" noChangeAspect="1" noMove="1" noResize="1" noEditPoints="1" noAdjustHandles="1" noChangeArrowheads="1" noChangeShapeType="1" noCrop="1"/>
          </p:cNvPicPr>
          <p:nvPr/>
        </p:nvPicPr>
        <p:blipFill>
          <a:blip r:embed="rId1" cstate="print">
            <a:extLst>
              <a:ext uri="{28A0092B-C50C-407E-A947-70E740481C1C}">
                <a14:useLocalDpi xmlns:a14="http://schemas.microsoft.com/office/drawing/2010/main" val="0"/>
              </a:ext>
            </a:extLst>
          </a:blip>
          <a:srcRect t="7820" b="7820"/>
          <a:stretch>
            <a:fillRect/>
          </a:stretch>
        </p:blipFill>
        <p:spPr>
          <a:xfrm>
            <a:off x="-1504" y="1282"/>
            <a:ext cx="12191980" cy="6856718"/>
          </a:xfrm>
          <a:prstGeom prst="rect">
            <a:avLst/>
          </a:prstGeom>
        </p:spPr>
      </p:pic>
      <p:grpSp>
        <p:nvGrpSpPr>
          <p:cNvPr id="39" name="Group 38"/>
          <p:cNvGrpSpPr/>
          <p:nvPr/>
        </p:nvGrpSpPr>
        <p:grpSpPr>
          <a:xfrm>
            <a:off x="442168" y="222068"/>
            <a:ext cx="11379718" cy="6361611"/>
            <a:chOff x="548185" y="171232"/>
            <a:chExt cx="8149857" cy="3317208"/>
          </a:xfrm>
        </p:grpSpPr>
        <p:sp>
          <p:nvSpPr>
            <p:cNvPr id="4" name="Rectangle: Rounded Corners 3"/>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p:cNvSpPr txBox="1"/>
          <p:nvPr/>
        </p:nvSpPr>
        <p:spPr>
          <a:xfrm>
            <a:off x="1084217" y="483326"/>
            <a:ext cx="1042416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a:solidFill>
                  <a:srgbClr val="000000"/>
                </a:solidFill>
                <a:effectLst/>
                <a:latin typeface="Cambria" panose="02040503050406030204" pitchFamily="18" charset="0"/>
                <a:ea typeface="Cambria" panose="02040503050406030204" pitchFamily="18" charset="0"/>
              </a:rPr>
              <a:t>1. </a:t>
            </a:r>
            <a:r>
              <a:rPr lang="vi-VN" sz="2800" b="1" i="0" dirty="0">
                <a:solidFill>
                  <a:srgbClr val="000000"/>
                </a:solidFill>
                <a:effectLst/>
                <a:latin typeface="Cambria" panose="02040503050406030204" pitchFamily="18" charset="0"/>
                <a:ea typeface="Cambria" panose="02040503050406030204" pitchFamily="18" charset="0"/>
              </a:rPr>
              <a:t>Nêu điểm giống nhau về cách viết những từ in đậm trong các đoạn thơ dưới đây. Các từ đó có phải danh từ riêng không?</a:t>
            </a:r>
            <a:endParaRPr lang="en-US" sz="2800" b="1" dirty="0">
              <a:latin typeface="Cambria" panose="02040503050406030204" pitchFamily="18" charset="0"/>
              <a:ea typeface="Cambria" panose="02040503050406030204" pitchFamily="18" charset="0"/>
            </a:endParaRPr>
          </a:p>
        </p:txBody>
      </p:sp>
      <p:sp>
        <p:nvSpPr>
          <p:cNvPr id="6" name="TextBox 5"/>
          <p:cNvSpPr txBox="1"/>
          <p:nvPr/>
        </p:nvSpPr>
        <p:spPr>
          <a:xfrm>
            <a:off x="483325" y="1881051"/>
            <a:ext cx="7080069" cy="2677656"/>
          </a:xfrm>
          <a:prstGeom prst="rect">
            <a:avLst/>
          </a:prstGeom>
          <a:noFill/>
        </p:spPr>
        <p:txBody>
          <a:bodyPr wrap="square" rtlCol="0">
            <a:spAutoFit/>
          </a:bodyPr>
          <a:lstStyle/>
          <a:p>
            <a:pPr algn="just"/>
            <a:r>
              <a:rPr lang="vi-VN" sz="2800" b="0" i="0" dirty="0">
                <a:solidFill>
                  <a:srgbClr val="7030A0"/>
                </a:solidFill>
                <a:effectLst/>
                <a:latin typeface="Cambria" panose="02040503050406030204" pitchFamily="18" charset="0"/>
                <a:ea typeface="Cambria" panose="02040503050406030204" pitchFamily="18" charset="0"/>
              </a:rPr>
              <a:t>a. Con ở miền Nam ra thăm lăng </a:t>
            </a:r>
            <a:r>
              <a:rPr lang="vi-VN" sz="2800" b="1" i="0" dirty="0">
                <a:solidFill>
                  <a:srgbClr val="7030A0"/>
                </a:solidFill>
                <a:effectLst/>
                <a:latin typeface="Cambria" panose="02040503050406030204" pitchFamily="18" charset="0"/>
                <a:ea typeface="Cambria" panose="02040503050406030204" pitchFamily="18" charset="0"/>
              </a:rPr>
              <a:t>Bác</a:t>
            </a:r>
            <a:endParaRPr lang="vi-VN" sz="2800" b="0" i="0" dirty="0">
              <a:solidFill>
                <a:srgbClr val="7030A0"/>
              </a:solidFill>
              <a:effectLst/>
              <a:latin typeface="Cambria" panose="02040503050406030204" pitchFamily="18" charset="0"/>
              <a:ea typeface="Cambria" panose="02040503050406030204" pitchFamily="18" charset="0"/>
            </a:endParaRPr>
          </a:p>
          <a:p>
            <a:pPr algn="just"/>
            <a:r>
              <a:rPr lang="vi-VN" sz="2800" b="0" i="0" dirty="0">
                <a:solidFill>
                  <a:srgbClr val="7030A0"/>
                </a:solidFill>
                <a:effectLst/>
                <a:latin typeface="Cambria" panose="02040503050406030204" pitchFamily="18" charset="0"/>
                <a:ea typeface="Cambria" panose="02040503050406030204" pitchFamily="18" charset="0"/>
              </a:rPr>
              <a:t>    Đã thấy trong sương hàng tre bát ngát</a:t>
            </a:r>
            <a:endParaRPr lang="vi-VN" sz="2800" b="0" i="0" dirty="0">
              <a:solidFill>
                <a:srgbClr val="7030A0"/>
              </a:solidFill>
              <a:effectLst/>
              <a:latin typeface="Cambria" panose="02040503050406030204" pitchFamily="18" charset="0"/>
              <a:ea typeface="Cambria" panose="02040503050406030204" pitchFamily="18" charset="0"/>
            </a:endParaRPr>
          </a:p>
          <a:p>
            <a:pPr algn="just"/>
            <a:r>
              <a:rPr lang="vi-VN" sz="2800" b="0" i="0" dirty="0">
                <a:solidFill>
                  <a:srgbClr val="7030A0"/>
                </a:solidFill>
                <a:effectLst/>
                <a:latin typeface="Cambria" panose="02040503050406030204" pitchFamily="18" charset="0"/>
                <a:ea typeface="Cambria" panose="02040503050406030204" pitchFamily="18" charset="0"/>
              </a:rPr>
              <a:t>    Ôi! Hàng tre xanh xanh Việt Nam</a:t>
            </a:r>
            <a:endParaRPr lang="vi-VN" sz="2800" b="0" i="0" dirty="0">
              <a:solidFill>
                <a:srgbClr val="7030A0"/>
              </a:solidFill>
              <a:effectLst/>
              <a:latin typeface="Cambria" panose="02040503050406030204" pitchFamily="18" charset="0"/>
              <a:ea typeface="Cambria" panose="02040503050406030204" pitchFamily="18" charset="0"/>
            </a:endParaRPr>
          </a:p>
          <a:p>
            <a:pPr algn="just"/>
            <a:r>
              <a:rPr lang="vi-VN" sz="2800" b="0" i="0" dirty="0">
                <a:solidFill>
                  <a:srgbClr val="7030A0"/>
                </a:solidFill>
                <a:effectLst/>
                <a:latin typeface="Cambria" panose="02040503050406030204" pitchFamily="18" charset="0"/>
                <a:ea typeface="Cambria" panose="02040503050406030204" pitchFamily="18" charset="0"/>
              </a:rPr>
              <a:t>    Bão táp mưa sa đứng thẳng hàng.</a:t>
            </a:r>
            <a:endParaRPr lang="vi-VN" sz="2800" b="0" i="0" dirty="0">
              <a:solidFill>
                <a:srgbClr val="7030A0"/>
              </a:solidFill>
              <a:effectLst/>
              <a:latin typeface="Cambria" panose="02040503050406030204" pitchFamily="18" charset="0"/>
              <a:ea typeface="Cambria" panose="02040503050406030204" pitchFamily="18" charset="0"/>
            </a:endParaRPr>
          </a:p>
          <a:p>
            <a:pPr algn="r"/>
            <a:r>
              <a:rPr lang="vi-VN" sz="2800" b="0" i="0" dirty="0">
                <a:solidFill>
                  <a:srgbClr val="7030A0"/>
                </a:solidFill>
                <a:effectLst/>
                <a:latin typeface="Cambria" panose="02040503050406030204" pitchFamily="18" charset="0"/>
                <a:ea typeface="Cambria" panose="02040503050406030204" pitchFamily="18" charset="0"/>
              </a:rPr>
              <a:t>(Viễn Phương)</a:t>
            </a:r>
            <a:endParaRPr lang="vi-VN" sz="2800" b="0" i="0" dirty="0">
              <a:solidFill>
                <a:srgbClr val="7030A0"/>
              </a:solidFill>
              <a:effectLst/>
              <a:latin typeface="Cambria" panose="02040503050406030204" pitchFamily="18" charset="0"/>
              <a:ea typeface="Cambria" panose="02040503050406030204" pitchFamily="18" charset="0"/>
            </a:endParaRPr>
          </a:p>
          <a:p>
            <a:endParaRPr lang="en-US" sz="2800" dirty="0">
              <a:solidFill>
                <a:srgbClr val="7030A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7599588" y="1743211"/>
            <a:ext cx="3924371" cy="2619783"/>
          </a:xfrm>
          <a:prstGeom prst="rect">
            <a:avLst/>
          </a:prstGeom>
        </p:spPr>
      </p:pic>
      <p:sp>
        <p:nvSpPr>
          <p:cNvPr id="10" name="TextBox 9"/>
          <p:cNvSpPr txBox="1"/>
          <p:nvPr/>
        </p:nvSpPr>
        <p:spPr>
          <a:xfrm>
            <a:off x="692331" y="4180344"/>
            <a:ext cx="7080069" cy="2246769"/>
          </a:xfrm>
          <a:prstGeom prst="rect">
            <a:avLst/>
          </a:prstGeom>
          <a:noFill/>
        </p:spPr>
        <p:txBody>
          <a:bodyPr wrap="square" rtlCol="0">
            <a:spAutoFit/>
          </a:bodyPr>
          <a:lstStyle/>
          <a:p>
            <a:pPr algn="just"/>
            <a:r>
              <a:rPr lang="vi-VN" sz="2800" dirty="0">
                <a:solidFill>
                  <a:srgbClr val="7030A0"/>
                </a:solidFill>
                <a:latin typeface="Cambria" panose="02040503050406030204" pitchFamily="18" charset="0"/>
                <a:ea typeface="Cambria" panose="02040503050406030204" pitchFamily="18" charset="0"/>
              </a:rPr>
              <a:t>b. Giọt giọt mồ hôi rơi</a:t>
            </a:r>
            <a:endParaRPr lang="vi-VN" sz="2800" dirty="0">
              <a:solidFill>
                <a:srgbClr val="7030A0"/>
              </a:solidFill>
              <a:latin typeface="Cambria" panose="02040503050406030204" pitchFamily="18" charset="0"/>
              <a:ea typeface="Cambria" panose="02040503050406030204" pitchFamily="18" charset="0"/>
            </a:endParaRPr>
          </a:p>
          <a:p>
            <a:pPr algn="just"/>
            <a:r>
              <a:rPr lang="vi-VN" sz="2800" dirty="0">
                <a:solidFill>
                  <a:srgbClr val="7030A0"/>
                </a:solidFill>
                <a:latin typeface="Cambria" panose="02040503050406030204" pitchFamily="18" charset="0"/>
                <a:ea typeface="Cambria" panose="02040503050406030204" pitchFamily="18" charset="0"/>
              </a:rPr>
              <a:t>    Trên má anh vàng nghệ</a:t>
            </a:r>
            <a:endParaRPr lang="vi-VN" sz="2800" dirty="0">
              <a:solidFill>
                <a:srgbClr val="7030A0"/>
              </a:solidFill>
              <a:latin typeface="Cambria" panose="02040503050406030204" pitchFamily="18" charset="0"/>
              <a:ea typeface="Cambria" panose="02040503050406030204" pitchFamily="18" charset="0"/>
            </a:endParaRPr>
          </a:p>
          <a:p>
            <a:pPr algn="just"/>
            <a:r>
              <a:rPr lang="vi-VN" sz="2800" dirty="0">
                <a:solidFill>
                  <a:srgbClr val="7030A0"/>
                </a:solidFill>
                <a:latin typeface="Cambria" panose="02040503050406030204" pitchFamily="18" charset="0"/>
                <a:ea typeface="Cambria" panose="02040503050406030204" pitchFamily="18" charset="0"/>
              </a:rPr>
              <a:t>    Anh</a:t>
            </a:r>
            <a:r>
              <a:rPr lang="vi-VN" sz="2800" b="1" dirty="0">
                <a:solidFill>
                  <a:srgbClr val="7030A0"/>
                </a:solidFill>
                <a:latin typeface="Cambria" panose="02040503050406030204" pitchFamily="18" charset="0"/>
                <a:ea typeface="Cambria" panose="02040503050406030204" pitchFamily="18" charset="0"/>
              </a:rPr>
              <a:t> Vệ quốc quân </a:t>
            </a:r>
            <a:r>
              <a:rPr lang="vi-VN" sz="2800" dirty="0">
                <a:solidFill>
                  <a:srgbClr val="7030A0"/>
                </a:solidFill>
                <a:latin typeface="Cambria" panose="02040503050406030204" pitchFamily="18" charset="0"/>
                <a:ea typeface="Cambria" panose="02040503050406030204" pitchFamily="18" charset="0"/>
              </a:rPr>
              <a:t>ơi</a:t>
            </a:r>
            <a:endParaRPr lang="vi-VN" sz="2800" dirty="0">
              <a:solidFill>
                <a:srgbClr val="7030A0"/>
              </a:solidFill>
              <a:latin typeface="Cambria" panose="02040503050406030204" pitchFamily="18" charset="0"/>
              <a:ea typeface="Cambria" panose="02040503050406030204" pitchFamily="18" charset="0"/>
            </a:endParaRPr>
          </a:p>
          <a:p>
            <a:pPr algn="just"/>
            <a:r>
              <a:rPr lang="vi-VN" sz="2800" dirty="0">
                <a:solidFill>
                  <a:srgbClr val="7030A0"/>
                </a:solidFill>
                <a:latin typeface="Cambria" panose="02040503050406030204" pitchFamily="18" charset="0"/>
                <a:ea typeface="Cambria" panose="02040503050406030204" pitchFamily="18" charset="0"/>
              </a:rPr>
              <a:t>    Sao mà yêu anh thế!</a:t>
            </a:r>
            <a:endParaRPr lang="vi-VN" sz="2800" dirty="0">
              <a:solidFill>
                <a:srgbClr val="7030A0"/>
              </a:solidFill>
              <a:latin typeface="Cambria" panose="02040503050406030204" pitchFamily="18" charset="0"/>
              <a:ea typeface="Cambria" panose="02040503050406030204" pitchFamily="18" charset="0"/>
            </a:endParaRPr>
          </a:p>
          <a:p>
            <a:pPr algn="just"/>
            <a:r>
              <a:rPr lang="vi-VN" sz="2800" dirty="0">
                <a:solidFill>
                  <a:srgbClr val="7030A0"/>
                </a:solidFill>
                <a:latin typeface="Cambria" panose="02040503050406030204" pitchFamily="18" charset="0"/>
                <a:ea typeface="Cambria" panose="02040503050406030204" pitchFamily="18" charset="0"/>
              </a:rPr>
              <a:t>                                (Tố Hữu)</a:t>
            </a:r>
            <a:endParaRPr lang="en-US" sz="2800" dirty="0">
              <a:solidFill>
                <a:srgbClr val="7030A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Grp="1" noRot="1" noChangeAspect="1" noMove="1" noResize="1" noEditPoints="1" noAdjustHandles="1" noChangeArrowheads="1" noChangeShapeType="1" noCrop="1"/>
          </p:cNvPicPr>
          <p:nvPr/>
        </p:nvPicPr>
        <p:blipFill>
          <a:blip r:embed="rId1" cstate="print">
            <a:extLst>
              <a:ext uri="{28A0092B-C50C-407E-A947-70E740481C1C}">
                <a14:useLocalDpi xmlns:a14="http://schemas.microsoft.com/office/drawing/2010/main" val="0"/>
              </a:ext>
            </a:extLst>
          </a:blip>
          <a:srcRect t="7820" b="7820"/>
          <a:stretch>
            <a:fillRect/>
          </a:stretch>
        </p:blipFill>
        <p:spPr>
          <a:xfrm>
            <a:off x="-1504" y="1282"/>
            <a:ext cx="12191980" cy="6856718"/>
          </a:xfrm>
          <a:prstGeom prst="rect">
            <a:avLst/>
          </a:prstGeom>
        </p:spPr>
      </p:pic>
      <p:grpSp>
        <p:nvGrpSpPr>
          <p:cNvPr id="39" name="Group 38"/>
          <p:cNvGrpSpPr/>
          <p:nvPr/>
        </p:nvGrpSpPr>
        <p:grpSpPr>
          <a:xfrm>
            <a:off x="442168" y="222068"/>
            <a:ext cx="11379718" cy="6361611"/>
            <a:chOff x="548185" y="171232"/>
            <a:chExt cx="8149857" cy="3317208"/>
          </a:xfrm>
        </p:grpSpPr>
        <p:sp>
          <p:nvSpPr>
            <p:cNvPr id="4" name="Rectangle: Rounded Corners 3"/>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p:cNvPicPr>
            <a:picLocks noChangeAspect="1"/>
          </p:cNvPicPr>
          <p:nvPr/>
        </p:nvPicPr>
        <p:blipFill>
          <a:blip r:embed="rId2"/>
          <a:stretch>
            <a:fillRect/>
          </a:stretch>
        </p:blipFill>
        <p:spPr>
          <a:xfrm>
            <a:off x="3425190" y="1254306"/>
            <a:ext cx="5784124" cy="48997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p:cNvPicPr>
            <a:picLocks noChangeAspect="1"/>
          </p:cNvPicPr>
          <p:nvPr/>
        </p:nvPicPr>
        <p:blipFill>
          <a:blip r:embed="rId2"/>
          <a:stretch>
            <a:fillRect/>
          </a:stretch>
        </p:blipFill>
        <p:spPr>
          <a:xfrm>
            <a:off x="2394545" y="410835"/>
            <a:ext cx="7193903" cy="48345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Grp="1" noRot="1" noChangeAspect="1" noMove="1" noResize="1" noEditPoints="1" noAdjustHandles="1" noChangeArrowheads="1" noChangeShapeType="1" noCrop="1"/>
          </p:cNvPicPr>
          <p:nvPr/>
        </p:nvPicPr>
        <p:blipFill>
          <a:blip r:embed="rId1" cstate="print">
            <a:extLst>
              <a:ext uri="{28A0092B-C50C-407E-A947-70E740481C1C}">
                <a14:useLocalDpi xmlns:a14="http://schemas.microsoft.com/office/drawing/2010/main" val="0"/>
              </a:ext>
            </a:extLst>
          </a:blip>
          <a:srcRect t="7820" b="7820"/>
          <a:stretch>
            <a:fillRect/>
          </a:stretch>
        </p:blipFill>
        <p:spPr>
          <a:xfrm>
            <a:off x="-1504" y="1282"/>
            <a:ext cx="12191980" cy="6856718"/>
          </a:xfrm>
          <a:prstGeom prst="rect">
            <a:avLst/>
          </a:prstGeom>
        </p:spPr>
      </p:pic>
      <p:grpSp>
        <p:nvGrpSpPr>
          <p:cNvPr id="39" name="Group 38"/>
          <p:cNvGrpSpPr/>
          <p:nvPr/>
        </p:nvGrpSpPr>
        <p:grpSpPr>
          <a:xfrm>
            <a:off x="442168" y="222068"/>
            <a:ext cx="11379718" cy="6361611"/>
            <a:chOff x="548185" y="171232"/>
            <a:chExt cx="8149857" cy="3317208"/>
          </a:xfrm>
        </p:grpSpPr>
        <p:sp>
          <p:nvSpPr>
            <p:cNvPr id="4" name="Rectangle: Rounded Corners 3"/>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p:cNvPicPr>
            <a:picLocks noChangeAspect="1"/>
          </p:cNvPicPr>
          <p:nvPr/>
        </p:nvPicPr>
        <p:blipFill>
          <a:blip r:embed="rId2"/>
          <a:stretch>
            <a:fillRect/>
          </a:stretch>
        </p:blipFill>
        <p:spPr>
          <a:xfrm>
            <a:off x="1126263" y="1129664"/>
            <a:ext cx="9689783" cy="43839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p:cNvPicPr>
            <a:picLocks noGrp="1" noRot="1" noChangeAspect="1" noMove="1" noResize="1" noEditPoints="1" noAdjustHandles="1" noChangeArrowheads="1" noChangeShapeType="1" noCrop="1"/>
          </p:cNvPicPr>
          <p:nvPr/>
        </p:nvPicPr>
        <p:blipFill rotWithShape="1">
          <a:blip r:embed="rId1" cstate="print">
            <a:extLst>
              <a:ext uri="{28A0092B-C50C-407E-A947-70E740481C1C}">
                <a14:useLocalDpi xmlns:a14="http://schemas.microsoft.com/office/drawing/2010/main" val="0"/>
              </a:ext>
            </a:extLst>
          </a:blip>
          <a:srcRect t="15746"/>
          <a:stretch>
            <a:fillRect/>
          </a:stretch>
        </p:blipFill>
        <p:spPr>
          <a:xfrm>
            <a:off x="20" y="1282"/>
            <a:ext cx="12191980" cy="6856718"/>
          </a:xfrm>
          <a:prstGeom prst="rect">
            <a:avLst/>
          </a:prstGeom>
        </p:spPr>
      </p:pic>
      <p:sp>
        <p:nvSpPr>
          <p:cNvPr id="11" name="Rectangle: Rounded Corners 10"/>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718475" y="417062"/>
            <a:ext cx="902733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0" i="0" dirty="0">
                <a:solidFill>
                  <a:srgbClr val="000000"/>
                </a:solidFill>
                <a:effectLst/>
                <a:latin typeface="Cambria" panose="02040503050406030204" pitchFamily="18" charset="0"/>
                <a:ea typeface="Cambria" panose="02040503050406030204" pitchFamily="18" charset="0"/>
              </a:rPr>
              <a:t>2.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viết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in </a:t>
            </a:r>
            <a:r>
              <a:rPr lang="en-US" sz="4400" b="0" i="0" dirty="0" err="1">
                <a:solidFill>
                  <a:srgbClr val="000000"/>
                </a:solidFill>
                <a:effectLst/>
                <a:latin typeface="Cambria" panose="02040503050406030204" pitchFamily="18" charset="0"/>
                <a:ea typeface="Cambria" panose="02040503050406030204" pitchFamily="18" charset="0"/>
              </a:rPr>
              <a:t>đậm</a:t>
            </a:r>
            <a:r>
              <a:rPr lang="en-US" sz="4400" b="0" i="0" dirty="0">
                <a:solidFill>
                  <a:srgbClr val="000000"/>
                </a:solidFill>
                <a:effectLst/>
                <a:latin typeface="Cambria" panose="02040503050406030204" pitchFamily="18" charset="0"/>
                <a:ea typeface="Cambria" panose="02040503050406030204" pitchFamily="18" charset="0"/>
              </a:rPr>
              <a:t> ở </a:t>
            </a:r>
            <a:r>
              <a:rPr lang="en-US" sz="4400" b="0" i="0" dirty="0" err="1">
                <a:solidFill>
                  <a:srgbClr val="000000"/>
                </a:solidFill>
                <a:effectLst/>
                <a:latin typeface="Cambria" panose="02040503050406030204" pitchFamily="18" charset="0"/>
                <a:ea typeface="Cambria" panose="02040503050406030204" pitchFamily="18" charset="0"/>
              </a:rPr>
              <a:t>bài</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tập</a:t>
            </a:r>
            <a:r>
              <a:rPr lang="en-US" sz="4400" b="0" i="0" dirty="0">
                <a:solidFill>
                  <a:srgbClr val="000000"/>
                </a:solidFill>
                <a:effectLst/>
                <a:latin typeface="Cambria" panose="02040503050406030204" pitchFamily="18" charset="0"/>
                <a:ea typeface="Cambria" panose="02040503050406030204" pitchFamily="18" charset="0"/>
              </a:rPr>
              <a:t> 1 </a:t>
            </a:r>
            <a:r>
              <a:rPr lang="en-US" sz="4400" b="0" i="0" dirty="0" err="1">
                <a:solidFill>
                  <a:srgbClr val="000000"/>
                </a:solidFill>
                <a:effectLst/>
                <a:latin typeface="Cambria" panose="02040503050406030204" pitchFamily="18" charset="0"/>
                <a:ea typeface="Cambria" panose="02040503050406030204" pitchFamily="18" charset="0"/>
              </a:rPr>
              <a:t>có</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dụng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gì</a:t>
            </a:r>
            <a:r>
              <a:rPr lang="en-US" sz="4400" b="0" i="0" dirty="0">
                <a:solidFill>
                  <a:srgbClr val="000000"/>
                </a:solidFill>
                <a:effectLst/>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p:cNvSpPr txBox="1"/>
          <p:nvPr/>
        </p:nvSpPr>
        <p:spPr>
          <a:xfrm>
            <a:off x="1995897" y="2824817"/>
            <a:ext cx="84724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4000" dirty="0">
                <a:solidFill>
                  <a:srgbClr val="FF0000"/>
                </a:solidFill>
                <a:latin typeface="Cambria" panose="02040503050406030204" pitchFamily="18" charset="0"/>
                <a:ea typeface="Cambria" panose="02040503050406030204" pitchFamily="18" charset="0"/>
              </a:rPr>
              <a:t>Cách viết các từ in đậm ở bài tập 1 để thể hiện sự tôn trọng đặc biệt đối với đối tượng được nói đến: Bác (Chủ tịch Hồ Chí Minh), (anh) Vệ quốc quân.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flipH="1">
            <a:off x="-638757" y="3492760"/>
            <a:ext cx="3166156" cy="3304810"/>
          </a:xfrm>
          <a:prstGeom prst="rect">
            <a:avLst/>
          </a:prstGeom>
        </p:spPr>
      </p:pic>
      <p:pic>
        <p:nvPicPr>
          <p:cNvPr id="4" name="Picture 3" descr="A picture containing 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385" y="4158302"/>
            <a:ext cx="2039907" cy="27782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assroom with desks and chairs&#10;&#10;Description automatically generated"/>
          <p:cNvPicPr>
            <a:picLocks noGrp="1" noRot="1" noChangeAspect="1" noMove="1" noResize="1" noEditPoints="1" noAdjustHandles="1" noChangeArrowheads="1" noChangeShapeType="1" noCrop="1"/>
          </p:cNvPicPr>
          <p:nvPr/>
        </p:nvPicPr>
        <p:blipFill rotWithShape="1">
          <a:blip r:embed="rId1" cstate="print">
            <a:extLst>
              <a:ext uri="{28A0092B-C50C-407E-A947-70E740481C1C}">
                <a14:useLocalDpi xmlns:a14="http://schemas.microsoft.com/office/drawing/2010/main" val="0"/>
              </a:ext>
            </a:extLst>
          </a:blip>
          <a:srcRect t="2860" b="21141"/>
          <a:stretch>
            <a:fillRect/>
          </a:stretch>
        </p:blipFill>
        <p:spPr>
          <a:xfrm>
            <a:off x="39390" y="-172708"/>
            <a:ext cx="12191980" cy="6856718"/>
          </a:xfrm>
          <a:prstGeom prst="rect">
            <a:avLst/>
          </a:prstGeom>
        </p:spPr>
      </p:pic>
      <p:sp>
        <p:nvSpPr>
          <p:cNvPr id="4" name="TextBox 3"/>
          <p:cNvSpPr txBox="1"/>
          <p:nvPr/>
        </p:nvSpPr>
        <p:spPr>
          <a:xfrm>
            <a:off x="2426923" y="1470825"/>
            <a:ext cx="7416532" cy="2800767"/>
          </a:xfrm>
          <a:prstGeom prst="rect">
            <a:avLst/>
          </a:prstGeom>
          <a:noFill/>
        </p:spPr>
        <p:txBody>
          <a:bodyPr wrap="square" rtlCol="0">
            <a:spAutoFit/>
          </a:bodyPr>
          <a:lstStyle/>
          <a:p>
            <a:pPr algn="ctr"/>
            <a:r>
              <a:rPr lang="vi-VN" sz="4400" dirty="0">
                <a:solidFill>
                  <a:schemeClr val="bg1"/>
                </a:solidFill>
                <a:latin typeface="Cambria" panose="02040503050406030204" pitchFamily="18" charset="0"/>
                <a:ea typeface="Cambria" panose="02040503050406030204" pitchFamily="18" charset="0"/>
              </a:rPr>
              <a:t>Một số danh từ chung có thể được viết hoa để thể hiện sự tôn trọng đặc biệt đối với đối tượng được nói đến.</a:t>
            </a:r>
            <a:endParaRPr lang="en-US" sz="4400" dirty="0">
              <a:solidFill>
                <a:schemeClr val="bg1"/>
              </a:solidFill>
              <a:latin typeface="Cambria" panose="02040503050406030204" pitchFamily="18" charset="0"/>
              <a:ea typeface="Cambria" panose="02040503050406030204" pitchFamily="18" charset="0"/>
            </a:endParaRPr>
          </a:p>
        </p:txBody>
      </p:sp>
      <p:pic>
        <p:nvPicPr>
          <p:cNvPr id="5" name="Picture 4" descr="A blue and orange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5161" y="239859"/>
            <a:ext cx="4109060" cy="14143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Grp="1" noRot="1" noChangeAspect="1" noMove="1" noResize="1" noEditPoints="1" noAdjustHandles="1" noChangeArrowheads="1" noChangeShapeType="1" noCrop="1"/>
          </p:cNvPicPr>
          <p:nvPr/>
        </p:nvPicPr>
        <p:blipFill>
          <a:blip r:embed="rId1" cstate="print">
            <a:extLst>
              <a:ext uri="{28A0092B-C50C-407E-A947-70E740481C1C}">
                <a14:useLocalDpi xmlns:a14="http://schemas.microsoft.com/office/drawing/2010/main" val="0"/>
              </a:ext>
            </a:extLst>
          </a:blip>
          <a:srcRect t="7820" b="7820"/>
          <a:stretch>
            <a:fillRect/>
          </a:stretch>
        </p:blipFill>
        <p:spPr>
          <a:xfrm>
            <a:off x="-1504" y="1282"/>
            <a:ext cx="12191980" cy="6856718"/>
          </a:xfrm>
          <a:prstGeom prst="rect">
            <a:avLst/>
          </a:prstGeom>
        </p:spPr>
      </p:pic>
      <p:grpSp>
        <p:nvGrpSpPr>
          <p:cNvPr id="39" name="Group 38"/>
          <p:cNvGrpSpPr/>
          <p:nvPr/>
        </p:nvGrpSpPr>
        <p:grpSpPr>
          <a:xfrm>
            <a:off x="442168" y="222068"/>
            <a:ext cx="11379718" cy="6361611"/>
            <a:chOff x="548185" y="171232"/>
            <a:chExt cx="8149857" cy="3317208"/>
          </a:xfrm>
        </p:grpSpPr>
        <p:sp>
          <p:nvSpPr>
            <p:cNvPr id="4" name="Rectangle: Rounded Corners 3"/>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p:cNvSpPr txBox="1"/>
          <p:nvPr/>
        </p:nvSpPr>
        <p:spPr>
          <a:xfrm>
            <a:off x="653144" y="483326"/>
            <a:ext cx="11168742" cy="1077218"/>
          </a:xfrm>
          <a:prstGeom prst="rect">
            <a:avLst/>
          </a:prstGeom>
          <a:noFill/>
        </p:spPr>
        <p:txBody>
          <a:bodyPr wrap="square" rtlCol="0">
            <a:spAutoFit/>
          </a:bodyPr>
          <a:lstStyle/>
          <a:p>
            <a:pPr lvl="0" algn="ctr">
              <a:defRPr/>
            </a:pPr>
            <a:r>
              <a:rPr lang="en-US" sz="3200" b="1" dirty="0">
                <a:solidFill>
                  <a:srgbClr val="000000"/>
                </a:solidFill>
                <a:latin typeface="Cambria" panose="02040503050406030204" pitchFamily="18" charset="0"/>
                <a:ea typeface="Cambria" panose="02040503050406030204" pitchFamily="18" charset="0"/>
              </a:rPr>
              <a:t>3. </a:t>
            </a:r>
            <a:r>
              <a:rPr lang="vi-VN" sz="3200" b="1" dirty="0">
                <a:solidFill>
                  <a:srgbClr val="000000"/>
                </a:solidFill>
                <a:latin typeface="Cambria" panose="02040503050406030204" pitchFamily="18" charset="0"/>
                <a:ea typeface="Cambria" panose="02040503050406030204" pitchFamily="18" charset="0"/>
              </a:rPr>
              <a:t>Tìm danh từ chung được viết hoa trong những câu thơ, câu văn dưới đây và cho biết tác dụng của việc viết hoa đó.</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p:cNvSpPr/>
          <p:nvPr/>
        </p:nvSpPr>
        <p:spPr>
          <a:xfrm>
            <a:off x="1332411" y="1815738"/>
            <a:ext cx="10097589" cy="224681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Khi ta lớn lên Đất Nước đã có rồi</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    Đất Nước có trong những cái “ngày xửa ngày xưa…” mẹ thường hay kể.</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    Đất Nước bắt đầu với miếng trầu bây giờ bà ăn</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    Đất Nước lớn lên khi dân mình biết trồng tre mà đánh giặc.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                                                                                (Nguyễn Khoa Điềm)</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7" name="Rectangle: Rounded Corners 6"/>
          <p:cNvSpPr/>
          <p:nvPr/>
        </p:nvSpPr>
        <p:spPr>
          <a:xfrm>
            <a:off x="587829" y="4336869"/>
            <a:ext cx="5460274" cy="23251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b.</a:t>
            </a:r>
            <a:endParaRPr lang="vi-VN" sz="2400" b="0" i="0" dirty="0">
              <a:solidFill>
                <a:srgbClr val="000000"/>
              </a:solidFill>
              <a:effectLst/>
              <a:latin typeface="Cambria" panose="02040503050406030204" pitchFamily="18" charset="0"/>
              <a:ea typeface="Cambria" panose="02040503050406030204" pitchFamily="18" charset="0"/>
            </a:endParaRPr>
          </a:p>
          <a:p>
            <a:pPr algn="ctr"/>
            <a:r>
              <a:rPr lang="vi-VN" sz="2400" b="0" i="0" dirty="0">
                <a:solidFill>
                  <a:srgbClr val="000000"/>
                </a:solidFill>
                <a:effectLst/>
                <a:latin typeface="Cambria" panose="02040503050406030204" pitchFamily="18" charset="0"/>
                <a:ea typeface="Cambria" panose="02040503050406030204" pitchFamily="18" charset="0"/>
              </a:rPr>
              <a:t>Vì sao trái đất nặng ân tình</a:t>
            </a:r>
            <a:endParaRPr lang="vi-VN" sz="2400" b="0" i="0" dirty="0">
              <a:solidFill>
                <a:srgbClr val="000000"/>
              </a:solidFill>
              <a:effectLst/>
              <a:latin typeface="Cambria" panose="02040503050406030204" pitchFamily="18" charset="0"/>
              <a:ea typeface="Cambria" panose="02040503050406030204" pitchFamily="18" charset="0"/>
            </a:endParaRPr>
          </a:p>
          <a:p>
            <a:pPr algn="ctr"/>
            <a:r>
              <a:rPr lang="vi-VN" sz="2400" b="0" i="0" dirty="0">
                <a:solidFill>
                  <a:srgbClr val="000000"/>
                </a:solidFill>
                <a:effectLst/>
                <a:latin typeface="Cambria" panose="02040503050406030204" pitchFamily="18" charset="0"/>
                <a:ea typeface="Cambria" panose="02040503050406030204" pitchFamily="18" charset="0"/>
              </a:rPr>
              <a:t>Nhắc mãi tên Người – Hồ Chí Minh</a:t>
            </a:r>
            <a:endParaRPr lang="vi-VN" sz="2400" b="0" i="0" dirty="0">
              <a:solidFill>
                <a:srgbClr val="000000"/>
              </a:solidFill>
              <a:effectLst/>
              <a:latin typeface="Cambria" panose="02040503050406030204" pitchFamily="18" charset="0"/>
              <a:ea typeface="Cambria" panose="02040503050406030204" pitchFamily="18" charset="0"/>
            </a:endParaRPr>
          </a:p>
          <a:p>
            <a:pPr algn="ctr"/>
            <a:r>
              <a:rPr lang="vi-VN" sz="2400" b="0" i="0" dirty="0">
                <a:solidFill>
                  <a:srgbClr val="000000"/>
                </a:solidFill>
                <a:effectLst/>
                <a:latin typeface="Cambria" panose="02040503050406030204" pitchFamily="18" charset="0"/>
                <a:ea typeface="Cambria" panose="02040503050406030204" pitchFamily="18" charset="0"/>
              </a:rPr>
              <a:t>Như một niềm tin, như dũng khí</a:t>
            </a:r>
            <a:endParaRPr lang="vi-VN" sz="2400" b="0" i="0" dirty="0">
              <a:solidFill>
                <a:srgbClr val="000000"/>
              </a:solidFill>
              <a:effectLst/>
              <a:latin typeface="Cambria" panose="02040503050406030204" pitchFamily="18" charset="0"/>
              <a:ea typeface="Cambria" panose="02040503050406030204" pitchFamily="18" charset="0"/>
            </a:endParaRPr>
          </a:p>
          <a:p>
            <a:pPr algn="ctr"/>
            <a:r>
              <a:rPr lang="vi-VN" sz="2400" b="0" i="0" dirty="0">
                <a:solidFill>
                  <a:srgbClr val="000000"/>
                </a:solidFill>
                <a:effectLst/>
                <a:latin typeface="Cambria" panose="02040503050406030204" pitchFamily="18" charset="0"/>
                <a:ea typeface="Cambria" panose="02040503050406030204" pitchFamily="18" charset="0"/>
              </a:rPr>
              <a:t>Như lòng nhân nghĩa, đức hi sinh</a:t>
            </a:r>
            <a:endParaRPr lang="vi-VN" sz="2400" b="0" i="0" dirty="0">
              <a:solidFill>
                <a:srgbClr val="000000"/>
              </a:solidFill>
              <a:effectLst/>
              <a:latin typeface="Cambria" panose="02040503050406030204" pitchFamily="18" charset="0"/>
              <a:ea typeface="Cambria" panose="02040503050406030204" pitchFamily="18" charset="0"/>
            </a:endParaRPr>
          </a:p>
          <a:p>
            <a:pPr algn="ctr"/>
            <a:r>
              <a:rPr lang="vi-VN" sz="2400" b="0" i="0" dirty="0">
                <a:solidFill>
                  <a:srgbClr val="000000"/>
                </a:solidFill>
                <a:effectLst/>
                <a:latin typeface="Cambria" panose="02040503050406030204" pitchFamily="18" charset="0"/>
                <a:ea typeface="Cambria" panose="02040503050406030204" pitchFamily="18" charset="0"/>
              </a:rPr>
              <a:t>                                           (Tố Hữu)</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11" name="Rectangle: Rounded Corners 10"/>
          <p:cNvSpPr/>
          <p:nvPr/>
        </p:nvSpPr>
        <p:spPr>
          <a:xfrm>
            <a:off x="6622869" y="4336869"/>
            <a:ext cx="5460274" cy="232518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c. Sóng thần, động đất, bão lũ, hạn hán, dịch bệnh,… là những lời cảnh báo nghiêm khắc của Mẹ Thiên Nhiên đối với loài người.</a:t>
            </a:r>
            <a:endParaRPr lang="vi-VN" sz="2400" dirty="0">
              <a:solidFill>
                <a:srgbClr val="002060"/>
              </a:solidFill>
              <a:latin typeface="Cambria" panose="02040503050406030204" pitchFamily="18" charset="0"/>
              <a:ea typeface="Cambria" panose="02040503050406030204" pitchFamily="18" charset="0"/>
            </a:endParaRPr>
          </a:p>
          <a:p>
            <a:pPr algn="r"/>
            <a:r>
              <a:rPr lang="vi-VN" sz="2400" dirty="0">
                <a:solidFill>
                  <a:srgbClr val="002060"/>
                </a:solidFill>
                <a:latin typeface="Cambria" panose="02040503050406030204" pitchFamily="18" charset="0"/>
                <a:ea typeface="Cambria" panose="02040503050406030204" pitchFamily="18" charset="0"/>
              </a:rPr>
              <a:t> (Báo </a:t>
            </a:r>
            <a:r>
              <a:rPr lang="vi-VN" sz="2400" i="1" dirty="0">
                <a:solidFill>
                  <a:srgbClr val="002060"/>
                </a:solidFill>
                <a:latin typeface="Cambria" panose="02040503050406030204" pitchFamily="18" charset="0"/>
                <a:ea typeface="Cambria" panose="02040503050406030204" pitchFamily="18" charset="0"/>
              </a:rPr>
              <a:t>Văn nghệ</a:t>
            </a:r>
            <a:r>
              <a:rPr lang="vi-VN" sz="2400" dirty="0">
                <a:solidFill>
                  <a:srgbClr val="002060"/>
                </a:solidFill>
                <a:latin typeface="Cambria" panose="02040503050406030204" pitchFamily="18" charset="0"/>
                <a:ea typeface="Cambria" panose="02040503050406030204" pitchFamily="18" charset="0"/>
              </a:rPr>
              <a:t>)</a:t>
            </a:r>
            <a:endParaRPr lang="vi-VN" sz="2400"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7"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Grp="1" noRot="1" noChangeAspect="1" noMove="1" noResize="1" noEditPoints="1" noAdjustHandles="1" noChangeArrowheads="1" noChangeShapeType="1" noCrop="1"/>
          </p:cNvPicPr>
          <p:nvPr/>
        </p:nvPicPr>
        <p:blipFill>
          <a:blip r:embed="rId1" cstate="print">
            <a:extLst>
              <a:ext uri="{28A0092B-C50C-407E-A947-70E740481C1C}">
                <a14:useLocalDpi xmlns:a14="http://schemas.microsoft.com/office/drawing/2010/main" val="0"/>
              </a:ext>
            </a:extLst>
          </a:blip>
          <a:srcRect t="7820" b="7820"/>
          <a:stretch>
            <a:fillRect/>
          </a:stretch>
        </p:blipFill>
        <p:spPr>
          <a:xfrm>
            <a:off x="-1504" y="1282"/>
            <a:ext cx="12191980" cy="6856718"/>
          </a:xfrm>
          <a:prstGeom prst="rect">
            <a:avLst/>
          </a:prstGeom>
        </p:spPr>
      </p:pic>
      <p:grpSp>
        <p:nvGrpSpPr>
          <p:cNvPr id="39" name="Group 38"/>
          <p:cNvGrpSpPr/>
          <p:nvPr/>
        </p:nvGrpSpPr>
        <p:grpSpPr>
          <a:xfrm>
            <a:off x="442168" y="222068"/>
            <a:ext cx="11379718" cy="6361611"/>
            <a:chOff x="548185" y="171232"/>
            <a:chExt cx="8149857" cy="3317208"/>
          </a:xfrm>
        </p:grpSpPr>
        <p:sp>
          <p:nvSpPr>
            <p:cNvPr id="4" name="Rectangle: Rounded Corners 3"/>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p:cNvPicPr>
            <a:picLocks noChangeAspect="1"/>
          </p:cNvPicPr>
          <p:nvPr/>
        </p:nvPicPr>
        <p:blipFill>
          <a:blip r:embed="rId2"/>
          <a:stretch>
            <a:fillRect/>
          </a:stretch>
        </p:blipFill>
        <p:spPr>
          <a:xfrm>
            <a:off x="1642518" y="1271178"/>
            <a:ext cx="8742454" cy="5150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2824</Words>
  <Application>WPS Slides</Application>
  <PresentationFormat>Widescreen</PresentationFormat>
  <Paragraphs>77</Paragraphs>
  <Slides>18</Slides>
  <Notes>1</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18</vt:i4>
      </vt:variant>
    </vt:vector>
  </HeadingPairs>
  <TitlesOfParts>
    <vt:vector size="32" baseType="lpstr">
      <vt:lpstr>Arial</vt:lpstr>
      <vt:lpstr>SimSun</vt:lpstr>
      <vt:lpstr>Wingdings</vt:lpstr>
      <vt:lpstr>Calibri</vt:lpstr>
      <vt:lpstr>Cambria</vt:lpstr>
      <vt:lpstr>SVN-Gretoon</vt:lpstr>
      <vt:lpstr>Times New Roman</vt:lpstr>
      <vt:lpstr>Microsoft YaHei</vt:lpstr>
      <vt:lpstr>Arial Unicode MS</vt:lpstr>
      <vt:lpstr>Calibri Light</vt:lpstr>
      <vt:lpstr>Segoe Print</vt:lpstr>
      <vt:lpstr>Calibri</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Bích Đào Cao Thị</cp:lastModifiedBy>
  <cp:revision>19</cp:revision>
  <dcterms:created xsi:type="dcterms:W3CDTF">2023-07-25T08:01:00Z</dcterms:created>
  <dcterms:modified xsi:type="dcterms:W3CDTF">2025-04-16T03:50:20Z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1BCE30C9AB6942CAB2854B52B5A4D159_12</vt:lpwstr>
  </property>
  <property fmtid="{D5CDD505-2E9C-101B-9397-08002B2CF9AE}" pid="3" name="KSOProductBuildVer">
    <vt:lpwstr>1033-12.2.0.20795</vt:lpwstr>
  </property>
</Properties>
</file>