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8"/>
  </p:handoutMasterIdLst>
  <p:sldIdLst>
    <p:sldId id="259" r:id="rId3"/>
    <p:sldId id="292" r:id="rId5"/>
    <p:sldId id="257" r:id="rId6"/>
    <p:sldId id="264" r:id="rId7"/>
    <p:sldId id="266" r:id="rId8"/>
    <p:sldId id="491" r:id="rId9"/>
    <p:sldId id="265" r:id="rId10"/>
    <p:sldId id="287" r:id="rId11"/>
    <p:sldId id="492" r:id="rId12"/>
    <p:sldId id="295" r:id="rId13"/>
    <p:sldId id="500" r:id="rId14"/>
    <p:sldId id="296" r:id="rId15"/>
    <p:sldId id="479" r:id="rId16"/>
    <p:sldId id="473" r:id="rId17"/>
    <p:sldId id="493" r:id="rId18"/>
    <p:sldId id="494" r:id="rId19"/>
    <p:sldId id="495" r:id="rId20"/>
    <p:sldId id="496" r:id="rId21"/>
    <p:sldId id="283" r:id="rId22"/>
    <p:sldId id="497" r:id="rId23"/>
    <p:sldId id="498" r:id="rId24"/>
    <p:sldId id="499"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CC"/>
    <a:srgbClr val="00FF00"/>
    <a:srgbClr val="FEDEDE"/>
    <a:srgbClr val="FFCCFF"/>
    <a:srgbClr val="FFFFCC"/>
    <a:srgbClr val="D9ACCF"/>
    <a:srgbClr val="FEFEFF"/>
    <a:srgbClr val="855BA2"/>
    <a:srgbClr val="70408B"/>
    <a:srgbClr val="875E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showGuides="1">
      <p:cViewPr varScale="1">
        <p:scale>
          <a:sx n="66" d="100"/>
          <a:sy n="66" d="100"/>
        </p:scale>
        <p:origin x="-900" y="-108"/>
      </p:cViewPr>
      <p:guideLst>
        <p:guide orient="horz" pos="2160"/>
        <p:guide pos="3839"/>
      </p:guideLst>
    </p:cSldViewPr>
  </p:slideViewPr>
  <p:notesTextViewPr>
    <p:cViewPr>
      <p:scale>
        <a:sx n="1" d="1"/>
        <a:sy n="1" d="1"/>
      </p:scale>
      <p:origin x="0" y="0"/>
    </p:cViewPr>
  </p:notesTextViewPr>
  <p:notesViewPr>
    <p:cSldViewPr snapToGrid="0">
      <p:cViewPr varScale="1">
        <p:scale>
          <a:sx n="57" d="100"/>
          <a:sy n="57" d="100"/>
        </p:scale>
        <p:origin x="3259" y="38"/>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E49697-56AB-4665-801D-7BEC896D9B79}"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BB35F8-FE39-4CB9-9844-AE02BEAD22ED}"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B5E021-7566-4D7F-A62D-4ADB850A888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6854EF-8C27-4D76-B755-1794355016F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Hương</a:t>
            </a:r>
            <a:r>
              <a:rPr lang="en-US" dirty="0"/>
              <a:t> </a:t>
            </a:r>
            <a:r>
              <a:rPr lang="en-US" dirty="0" err="1"/>
              <a:t>Thảo</a:t>
            </a:r>
            <a:r>
              <a:rPr lang="en-US" dirty="0"/>
              <a:t> – </a:t>
            </a:r>
            <a:r>
              <a:rPr lang="en-US" dirty="0" err="1"/>
              <a:t>Zalo</a:t>
            </a:r>
            <a:r>
              <a:rPr lang="en-US" dirty="0"/>
              <a:t> 0972115126</a:t>
            </a:r>
            <a:endParaRPr lang="en-US" dirty="0"/>
          </a:p>
          <a:p>
            <a:endParaRPr lang="en-US" dirty="0"/>
          </a:p>
        </p:txBody>
      </p:sp>
      <p:sp>
        <p:nvSpPr>
          <p:cNvPr id="4" name="Slide Number Placeholder 3"/>
          <p:cNvSpPr>
            <a:spLocks noGrp="1"/>
          </p:cNvSpPr>
          <p:nvPr>
            <p:ph type="sldNum" sz="quarter" idx="5"/>
          </p:nvPr>
        </p:nvSpPr>
        <p:spPr/>
        <p:txBody>
          <a:bodyPr/>
          <a:lstStyle/>
          <a:p>
            <a:fld id="{F26854EF-8C27-4D76-B755-1794355016F8}"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endParaRPr lang="en-US" dirty="0"/>
          </a:p>
        </p:txBody>
      </p:sp>
      <p:sp>
        <p:nvSpPr>
          <p:cNvPr id="4" name="Slide Number Placeholder 3"/>
          <p:cNvSpPr>
            <a:spLocks noGrp="1"/>
          </p:cNvSpPr>
          <p:nvPr>
            <p:ph type="sldNum" sz="quarter" idx="5"/>
          </p:nvPr>
        </p:nvSpPr>
        <p:spPr/>
        <p:txBody>
          <a:bodyPr/>
          <a:lstStyle/>
          <a:p>
            <a:fld id="{F26854EF-8C27-4D76-B755-1794355016F8}"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Hương</a:t>
            </a:r>
            <a:r>
              <a:rPr lang="en-US" dirty="0"/>
              <a:t> </a:t>
            </a:r>
            <a:r>
              <a:rPr lang="en-US" dirty="0" err="1"/>
              <a:t>Thảo</a:t>
            </a:r>
            <a:r>
              <a:rPr lang="en-US" dirty="0"/>
              <a:t> – </a:t>
            </a:r>
            <a:r>
              <a:rPr lang="en-US" dirty="0" err="1"/>
              <a:t>Zalo</a:t>
            </a:r>
            <a:r>
              <a:rPr lang="en-US"/>
              <a:t> 0972115126</a:t>
            </a:r>
            <a:endParaRPr lang="en-US"/>
          </a:p>
          <a:p>
            <a:endParaRPr lang="en-US"/>
          </a:p>
        </p:txBody>
      </p:sp>
      <p:sp>
        <p:nvSpPr>
          <p:cNvPr id="4" name="Slide Number Placeholder 3"/>
          <p:cNvSpPr>
            <a:spLocks noGrp="1"/>
          </p:cNvSpPr>
          <p:nvPr>
            <p:ph type="sldNum" sz="quarter" idx="5"/>
          </p:nvPr>
        </p:nvSpPr>
        <p:spPr/>
        <p:txBody>
          <a:bodyPr/>
          <a:lstStyle/>
          <a:p>
            <a:fld id="{F26854EF-8C27-4D76-B755-1794355016F8}"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fld>
            <a:endParaRPr lang="en-US"/>
          </a:p>
        </p:txBody>
      </p:sp>
    </p:spTree>
  </p:cSld>
  <p:clrMapOvr>
    <a:masterClrMapping/>
  </p:clrMapOvr>
  <p:transition spd="slow" advClick="0"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fld>
            <a:endParaRPr lang="en-US"/>
          </a:p>
        </p:txBody>
      </p:sp>
    </p:spTree>
  </p:cSld>
  <p:clrMapOvr>
    <a:masterClrMapping/>
  </p:clrMapOvr>
  <p:transition spd="slow" advClick="0" advTm="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fld>
            <a:endParaRPr lang="en-US"/>
          </a:p>
        </p:txBody>
      </p:sp>
    </p:spTree>
  </p:cSld>
  <p:clrMapOvr>
    <a:masterClrMapping/>
  </p:clrMapOvr>
  <p:transition spd="slow" advClick="0" advTm="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fld>
            <a:endParaRPr lang="en-US"/>
          </a:p>
        </p:txBody>
      </p:sp>
    </p:spTree>
  </p:cSld>
  <p:clrMapOvr>
    <a:masterClrMapping/>
  </p:clrMapOvr>
  <p:transition spd="slow" advClick="0"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fld>
            <a:endParaRPr lang="en-US"/>
          </a:p>
        </p:txBody>
      </p:sp>
    </p:spTree>
  </p:cSld>
  <p:clrMapOvr>
    <a:masterClrMapping/>
  </p:clrMapOvr>
  <p:transition spd="slow" advClick="0"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fld>
            <a:endParaRPr lang="en-US"/>
          </a:p>
        </p:txBody>
      </p:sp>
    </p:spTree>
  </p:cSld>
  <p:clrMapOvr>
    <a:masterClrMapping/>
  </p:clrMapOvr>
  <p:transition spd="slow" advClick="0" advTm="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fld>
            <a:endParaRPr lang="en-US"/>
          </a:p>
        </p:txBody>
      </p:sp>
    </p:spTree>
  </p:cSld>
  <p:clrMapOvr>
    <a:masterClrMapping/>
  </p:clrMapOvr>
  <p:transition spd="slow" advClick="0" advTm="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fld>
            <a:endParaRPr lang="en-US"/>
          </a:p>
        </p:txBody>
      </p:sp>
    </p:spTree>
  </p:cSld>
  <p:clrMapOvr>
    <a:masterClrMapping/>
  </p:clrMapOvr>
  <p:transition spd="slow" advClick="0" advTm="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fld>
            <a:endParaRPr lang="en-US"/>
          </a:p>
        </p:txBody>
      </p:sp>
    </p:spTree>
  </p:cSld>
  <p:clrMapOvr>
    <a:masterClrMapping/>
  </p:clrMapOvr>
  <p:transition spd="slow" advClick="0" advTm="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fld>
            <a:endParaRPr lang="en-US"/>
          </a:p>
        </p:txBody>
      </p:sp>
    </p:spTree>
  </p:cSld>
  <p:clrMapOvr>
    <a:masterClrMapping/>
  </p:clrMapOvr>
  <p:transition spd="slow" advClick="0" advTm="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fld>
            <a:endParaRPr lang="en-US"/>
          </a:p>
        </p:txBody>
      </p:sp>
    </p:spTree>
  </p:cSld>
  <p:clrMapOvr>
    <a:masterClrMapping/>
  </p:clrMapOvr>
  <p:transition spd="slow" advClick="0" advTm="0">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A picture containing painting, drawing, fruit, child art&#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7.xml"/><Relationship Id="rId5" Type="http://schemas.microsoft.com/office/2007/relationships/hdphoto" Target="../media/image15.wdp"/><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audio" Target="../media/audio1.wav"/><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image20.wdp"/><Relationship Id="rId3" Type="http://schemas.openxmlformats.org/officeDocument/2006/relationships/image" Target="../media/image19.png"/><Relationship Id="rId2" Type="http://schemas.microsoft.com/office/2007/relationships/hdphoto" Target="../media/image18.wdp"/><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audio" Target="../media/audio1.wav"/><Relationship Id="rId6" Type="http://schemas.openxmlformats.org/officeDocument/2006/relationships/image" Target="../media/image25.png"/><Relationship Id="rId5" Type="http://schemas.openxmlformats.org/officeDocument/2006/relationships/image" Target="../media/image21.png"/><Relationship Id="rId4" Type="http://schemas.microsoft.com/office/2007/relationships/hdphoto" Target="../media/image24.wdp"/><Relationship Id="rId3" Type="http://schemas.openxmlformats.org/officeDocument/2006/relationships/image" Target="../media/image23.png"/><Relationship Id="rId2" Type="http://schemas.microsoft.com/office/2007/relationships/hdphoto" Target="../media/image18.wdp"/><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audio" Target="../media/audio1.wav"/><Relationship Id="rId6" Type="http://schemas.openxmlformats.org/officeDocument/2006/relationships/image" Target="../media/image26.png"/><Relationship Id="rId5" Type="http://schemas.openxmlformats.org/officeDocument/2006/relationships/image" Target="../media/image21.png"/><Relationship Id="rId4" Type="http://schemas.microsoft.com/office/2007/relationships/hdphoto" Target="../media/image24.wdp"/><Relationship Id="rId3" Type="http://schemas.openxmlformats.org/officeDocument/2006/relationships/image" Target="../media/image23.png"/><Relationship Id="rId2" Type="http://schemas.microsoft.com/office/2007/relationships/hdphoto" Target="../media/image18.wdp"/><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audio" Target="../media/audio1.wav"/><Relationship Id="rId6" Type="http://schemas.openxmlformats.org/officeDocument/2006/relationships/image" Target="../media/image27.png"/><Relationship Id="rId5" Type="http://schemas.openxmlformats.org/officeDocument/2006/relationships/image" Target="../media/image21.png"/><Relationship Id="rId4" Type="http://schemas.microsoft.com/office/2007/relationships/hdphoto" Target="../media/image24.wdp"/><Relationship Id="rId3" Type="http://schemas.openxmlformats.org/officeDocument/2006/relationships/image" Target="../media/image23.png"/><Relationship Id="rId2" Type="http://schemas.microsoft.com/office/2007/relationships/hdphoto" Target="../media/image18.wdp"/><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audio" Target="../media/audio1.wav"/><Relationship Id="rId6" Type="http://schemas.openxmlformats.org/officeDocument/2006/relationships/image" Target="../media/image28.png"/><Relationship Id="rId5" Type="http://schemas.openxmlformats.org/officeDocument/2006/relationships/image" Target="../media/image21.png"/><Relationship Id="rId4" Type="http://schemas.microsoft.com/office/2007/relationships/hdphoto" Target="../media/image20.wdp"/><Relationship Id="rId3" Type="http://schemas.openxmlformats.org/officeDocument/2006/relationships/image" Target="../media/image19.png"/><Relationship Id="rId2" Type="http://schemas.microsoft.com/office/2007/relationships/hdphoto" Target="../media/image18.wdp"/><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9.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5.png"/><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9.pn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0.png"/><Relationship Id="rId1" Type="http://schemas.openxmlformats.org/officeDocument/2006/relationships/image" Target="../media/image11.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51102" y="1214926"/>
            <a:ext cx="6504996" cy="483454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cartoon of a child&#10;&#10;Description automatically generated with medium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433" y="2745075"/>
            <a:ext cx="4282440" cy="4282440"/>
          </a:xfrm>
          <a:prstGeom prst="rect">
            <a:avLst/>
          </a:prstGeom>
        </p:spPr>
      </p:pic>
      <p:pic>
        <p:nvPicPr>
          <p:cNvPr id="6" name="Picture 5" descr="A cartoon of a child&#10;&#10;Description automatically generated with medium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7547" y="2732980"/>
            <a:ext cx="4269600" cy="4269600"/>
          </a:xfrm>
          <a:prstGeom prst="rect">
            <a:avLst/>
          </a:prstGeom>
        </p:spPr>
      </p:pic>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49093"/>
          <a:stretch>
            <a:fillRect/>
          </a:stretch>
        </p:blipFill>
        <p:spPr>
          <a:xfrm>
            <a:off x="475147" y="702440"/>
            <a:ext cx="5965004" cy="2877561"/>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51565"/>
          <a:stretch>
            <a:fillRect/>
          </a:stretch>
        </p:blipFill>
        <p:spPr>
          <a:xfrm>
            <a:off x="5165049" y="3429000"/>
            <a:ext cx="5675407" cy="2877561"/>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6"/>
                                        </p:tgtEl>
                                        <p:attrNameLst>
                                          <p:attrName>r</p:attrName>
                                        </p:attrNameLst>
                                      </p:cBhvr>
                                    </p:animRot>
                                    <p:animRot by="-240000">
                                      <p:cBhvr>
                                        <p:cTn id="7" dur="150" fill="hold">
                                          <p:stCondLst>
                                            <p:cond delay="150"/>
                                          </p:stCondLst>
                                        </p:cTn>
                                        <p:tgtEl>
                                          <p:spTgt spid="6"/>
                                        </p:tgtEl>
                                        <p:attrNameLst>
                                          <p:attrName>r</p:attrName>
                                        </p:attrNameLst>
                                      </p:cBhvr>
                                    </p:animRot>
                                    <p:animRot by="240000">
                                      <p:cBhvr>
                                        <p:cTn id="8" dur="150" fill="hold">
                                          <p:stCondLst>
                                            <p:cond delay="300"/>
                                          </p:stCondLst>
                                        </p:cTn>
                                        <p:tgtEl>
                                          <p:spTgt spid="6"/>
                                        </p:tgtEl>
                                        <p:attrNameLst>
                                          <p:attrName>r</p:attrName>
                                        </p:attrNameLst>
                                      </p:cBhvr>
                                    </p:animRot>
                                    <p:animRot by="-240000">
                                      <p:cBhvr>
                                        <p:cTn id="9" dur="150" fill="hold">
                                          <p:stCondLst>
                                            <p:cond delay="450"/>
                                          </p:stCondLst>
                                        </p:cTn>
                                        <p:tgtEl>
                                          <p:spTgt spid="6"/>
                                        </p:tgtEl>
                                        <p:attrNameLst>
                                          <p:attrName>r</p:attrName>
                                        </p:attrNameLst>
                                      </p:cBhvr>
                                    </p:animRot>
                                    <p:animRot by="120000">
                                      <p:cBhvr>
                                        <p:cTn id="10" dur="150" fill="hold">
                                          <p:stCondLst>
                                            <p:cond delay="600"/>
                                          </p:stCondLst>
                                        </p:cTn>
                                        <p:tgtEl>
                                          <p:spTgt spid="6"/>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3"/>
                                        </p:tgtEl>
                                        <p:attrNameLst>
                                          <p:attrName>r</p:attrName>
                                        </p:attrNameLst>
                                      </p:cBhvr>
                                    </p:animRot>
                                    <p:animRot by="-240000">
                                      <p:cBhvr>
                                        <p:cTn id="13" dur="150" fill="hold">
                                          <p:stCondLst>
                                            <p:cond delay="150"/>
                                          </p:stCondLst>
                                        </p:cTn>
                                        <p:tgtEl>
                                          <p:spTgt spid="3"/>
                                        </p:tgtEl>
                                        <p:attrNameLst>
                                          <p:attrName>r</p:attrName>
                                        </p:attrNameLst>
                                      </p:cBhvr>
                                    </p:animRot>
                                    <p:animRot by="240000">
                                      <p:cBhvr>
                                        <p:cTn id="14" dur="150" fill="hold">
                                          <p:stCondLst>
                                            <p:cond delay="300"/>
                                          </p:stCondLst>
                                        </p:cTn>
                                        <p:tgtEl>
                                          <p:spTgt spid="3"/>
                                        </p:tgtEl>
                                        <p:attrNameLst>
                                          <p:attrName>r</p:attrName>
                                        </p:attrNameLst>
                                      </p:cBhvr>
                                    </p:animRot>
                                    <p:animRot by="-240000">
                                      <p:cBhvr>
                                        <p:cTn id="15" dur="150" fill="hold">
                                          <p:stCondLst>
                                            <p:cond delay="450"/>
                                          </p:stCondLst>
                                        </p:cTn>
                                        <p:tgtEl>
                                          <p:spTgt spid="3"/>
                                        </p:tgtEl>
                                        <p:attrNameLst>
                                          <p:attrName>r</p:attrName>
                                        </p:attrNameLst>
                                      </p:cBhvr>
                                    </p:animRot>
                                    <p:animRot by="120000">
                                      <p:cBhvr>
                                        <p:cTn id="16" dur="150" fill="hold">
                                          <p:stCondLst>
                                            <p:cond delay="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spd="slow" advClick="0" advTm="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p:cNvSpPr txBox="1"/>
          <p:nvPr/>
        </p:nvSpPr>
        <p:spPr>
          <a:xfrm>
            <a:off x="883920" y="252900"/>
            <a:ext cx="10566400" cy="1077218"/>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Em đồng tình hay không đồng tình với ý kiến của bạn nào? Vì sao?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stretch>
            <a:fillRect/>
          </a:stretch>
        </p:blipFill>
        <p:spPr>
          <a:xfrm>
            <a:off x="2733675" y="1432877"/>
            <a:ext cx="6731084" cy="48561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down)">
                                      <p:cBhvr>
                                        <p:cTn id="7" dur="500"/>
                                        <p:tgtEl>
                                          <p:spTgt spid="8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1">
            <a:biLevel thresh="75000"/>
            <a:extLst>
              <a:ext uri="{BEBA8EAE-BF5A-486C-A8C5-ECC9F3942E4B}">
                <a14:imgProps xmlns:a14="http://schemas.microsoft.com/office/drawing/2010/main">
                  <a14:imgLayer r:embed="rId2">
                    <a14:imgEffect>
                      <a14:brightnessContrast contrast="40000"/>
                    </a14:imgEffect>
                    <a14:imgEffect>
                      <a14:colorTemperature colorTemp="4700"/>
                    </a14:imgEffect>
                    <a14:imgEffect>
                      <a14:saturation sat="200000"/>
                    </a14:imgEffect>
                    <a14:imgEffect>
                      <a14:sharpenSoften amount="50000"/>
                    </a14:imgEffect>
                  </a14:imgLayer>
                </a14:imgProps>
              </a:ext>
            </a:extLst>
          </a:blip>
          <a:srcRect r="653" b="1396"/>
          <a:stretch>
            <a:fillRect/>
          </a:stretch>
        </p:blipFill>
        <p:spPr>
          <a:xfrm>
            <a:off x="84746" y="81143"/>
            <a:ext cx="12020256" cy="6661149"/>
          </a:xfrm>
          <a:prstGeom prst="rect">
            <a:avLst/>
          </a:prstGeom>
        </p:spPr>
      </p:pic>
      <p:sp>
        <p:nvSpPr>
          <p:cNvPr id="24" name="TextBox 23"/>
          <p:cNvSpPr txBox="1"/>
          <p:nvPr/>
        </p:nvSpPr>
        <p:spPr>
          <a:xfrm>
            <a:off x="565247" y="4050337"/>
            <a:ext cx="6892297" cy="2308324"/>
          </a:xfrm>
          <a:prstGeom prst="rect">
            <a:avLst/>
          </a:prstGeom>
          <a:noFill/>
        </p:spPr>
        <p:txBody>
          <a:bodyPr wrap="square">
            <a:spAutoFit/>
          </a:bodyPr>
          <a:lstStyle/>
          <a:p>
            <a:pPr lvl="0" algn="ctr">
              <a:defRPr/>
            </a:pPr>
            <a:r>
              <a:rPr lang="vi-VN" sz="3600" b="1" dirty="0">
                <a:solidFill>
                  <a:srgbClr val="00B0F0"/>
                </a:solidFill>
                <a:latin typeface="Cambria" panose="02040503050406030204" pitchFamily="18" charset="0"/>
                <a:ea typeface="Cambria" panose="02040503050406030204" pitchFamily="18" charset="0"/>
              </a:rPr>
              <a:t>Việc sử dụng tiền hợp lí phải được đề cập tới từ những lớp nhỏ hơn. Lớp 4 đã học bài “Quý trọng đồng tiền".</a:t>
            </a:r>
            <a:endParaRPr kumimoji="0" lang="en-US" sz="3600" b="0" i="0" u="none" strike="noStrike" kern="1200" cap="none" spc="0" normalizeH="0" baseline="0" noProof="0" dirty="0">
              <a:ln>
                <a:solidFill>
                  <a:srgbClr val="002060"/>
                </a:solidFill>
              </a:ln>
              <a:solidFill>
                <a:srgbClr val="00B0F0"/>
              </a:solidFill>
              <a:effectLst/>
              <a:uLnTx/>
              <a:uFillTx/>
              <a:latin typeface="Cambria" panose="02040503050406030204" pitchFamily="18" charset="0"/>
              <a:ea typeface="Cambria" panose="02040503050406030204" pitchFamily="18" charset="0"/>
            </a:endParaRPr>
          </a:p>
        </p:txBody>
      </p:sp>
      <p:grpSp>
        <p:nvGrpSpPr>
          <p:cNvPr id="14" name="Group 13"/>
          <p:cNvGrpSpPr/>
          <p:nvPr/>
        </p:nvGrpSpPr>
        <p:grpSpPr>
          <a:xfrm>
            <a:off x="9893769" y="3899172"/>
            <a:ext cx="2211233" cy="1090472"/>
            <a:chOff x="9716168" y="4116703"/>
            <a:chExt cx="2211233" cy="1090472"/>
          </a:xfrm>
        </p:grpSpPr>
        <p:sp>
          <p:nvSpPr>
            <p:cNvPr id="15" name="Speech Bubble: Oval 14"/>
            <p:cNvSpPr/>
            <p:nvPr/>
          </p:nvSpPr>
          <p:spPr>
            <a:xfrm flipH="1">
              <a:off x="9783788" y="4116703"/>
              <a:ext cx="1992383" cy="1090472"/>
            </a:xfrm>
            <a:prstGeom prst="wedgeEllipseCallout">
              <a:avLst>
                <a:gd name="adj1" fmla="val 58914"/>
                <a:gd name="adj2" fmla="val -5034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9716168" y="4360515"/>
              <a:ext cx="2211233"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w="0">
                    <a:solidFill>
                      <a:sysClr val="windowText" lastClr="000000"/>
                    </a:solidFill>
                  </a:ln>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Vì sao ?</a:t>
              </a:r>
              <a:endParaRPr kumimoji="0" lang="en-US" sz="3600" b="0" i="0" u="none" strike="noStrike" kern="1200" cap="none" spc="0" normalizeH="0" baseline="0" noProof="0" dirty="0">
                <a:ln w="0">
                  <a:solidFill>
                    <a:sysClr val="windowText" lastClr="000000"/>
                  </a:solidFill>
                </a:ln>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grpSp>
        <p:nvGrpSpPr>
          <p:cNvPr id="2" name="Group 1"/>
          <p:cNvGrpSpPr/>
          <p:nvPr/>
        </p:nvGrpSpPr>
        <p:grpSpPr>
          <a:xfrm>
            <a:off x="6437375" y="612148"/>
            <a:ext cx="2798543" cy="3043640"/>
            <a:chOff x="6437375" y="612148"/>
            <a:chExt cx="2798543" cy="3043640"/>
          </a:xfrm>
        </p:grpSpPr>
        <p:grpSp>
          <p:nvGrpSpPr>
            <p:cNvPr id="25" name="Group 24"/>
            <p:cNvGrpSpPr/>
            <p:nvPr/>
          </p:nvGrpSpPr>
          <p:grpSpPr>
            <a:xfrm rot="21229733">
              <a:off x="7010583" y="757425"/>
              <a:ext cx="1772985" cy="2898363"/>
              <a:chOff x="6534472" y="1891365"/>
              <a:chExt cx="1772985" cy="2898363"/>
            </a:xfrm>
          </p:grpSpPr>
          <p:sp>
            <p:nvSpPr>
              <p:cNvPr id="26" name="Rectangle 25"/>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rot="21223148">
                <a:off x="6534472" y="1891365"/>
                <a:ext cx="1772985" cy="1772985"/>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6" descr="Cry Emoji Png - Clipart Images Crying Face, Transparent Png , Transparent  Png Image - PNGitem"/>
            <p:cNvPicPr>
              <a:picLocks noChangeAspect="1" noChangeArrowheads="1"/>
            </p:cNvPicPr>
            <p:nvPr/>
          </p:nvPicPr>
          <p:blipFill>
            <a:blip r:embed="rId3">
              <a:clrChange>
                <a:clrFrom>
                  <a:srgbClr val="FCFCFC"/>
                </a:clrFrom>
                <a:clrTo>
                  <a:srgbClr val="FCFCFC">
                    <a:alpha val="0"/>
                  </a:srgbClr>
                </a:clrTo>
              </a:clrChange>
              <a:extLst>
                <a:ext uri="{BEBA8EAE-BF5A-486C-A8C5-ECC9F3942E4B}">
                  <a14:imgProps xmlns:a14="http://schemas.microsoft.com/office/drawing/2010/main">
                    <a14:imgLayer r:embed="rId4">
                      <a14:imgEffect>
                        <a14:brightnessContrast contrast="4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755628" flipH="1">
              <a:off x="6437375" y="612148"/>
              <a:ext cx="2798543" cy="2072874"/>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a:xfrm>
            <a:off x="-2388542" y="3429000"/>
            <a:ext cx="1004945" cy="1004945"/>
          </a:xfrm>
          <a:prstGeom prst="rect">
            <a:avLst/>
          </a:prstGeom>
        </p:spPr>
      </p:pic>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a:xfrm>
            <a:off x="-2231574" y="4487171"/>
            <a:ext cx="1004945" cy="1004945"/>
          </a:xfrm>
          <a:prstGeom prst="rect">
            <a:avLst/>
          </a:prstGeom>
        </p:spPr>
      </p:pic>
      <p:pic>
        <p:nvPicPr>
          <p:cNvPr id="9" name="Picture 8"/>
          <p:cNvPicPr>
            <a:picLocks noChangeAspect="1"/>
          </p:cNvPicPr>
          <p:nvPr/>
        </p:nvPicPr>
        <p:blipFill>
          <a:blip r:embed="rId6"/>
          <a:stretch>
            <a:fillRect/>
          </a:stretch>
        </p:blipFill>
        <p:spPr>
          <a:xfrm>
            <a:off x="1006157" y="1135380"/>
            <a:ext cx="5460606" cy="252222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7" name="chimes.wav"/>
                                        </p:tgtEl>
                                      </p:cMediaNode>
                                    </p:audio>
                                  </p:sub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1">
            <a:biLevel thresh="75000"/>
            <a:extLst>
              <a:ext uri="{BEBA8EAE-BF5A-486C-A8C5-ECC9F3942E4B}">
                <a14:imgProps xmlns:a14="http://schemas.microsoft.com/office/drawing/2010/main">
                  <a14:imgLayer r:embed="rId2">
                    <a14:imgEffect>
                      <a14:brightnessContrast contrast="40000"/>
                    </a14:imgEffect>
                    <a14:imgEffect>
                      <a14:colorTemperature colorTemp="4700"/>
                    </a14:imgEffect>
                    <a14:imgEffect>
                      <a14:saturation sat="200000"/>
                    </a14:imgEffect>
                    <a14:imgEffect>
                      <a14:sharpenSoften amount="50000"/>
                    </a14:imgEffect>
                  </a14:imgLayer>
                </a14:imgProps>
              </a:ext>
            </a:extLst>
          </a:blip>
          <a:srcRect r="653" b="1396"/>
          <a:stretch>
            <a:fillRect/>
          </a:stretch>
        </p:blipFill>
        <p:spPr>
          <a:xfrm>
            <a:off x="84746" y="81143"/>
            <a:ext cx="12020256" cy="6661149"/>
          </a:xfrm>
          <a:prstGeom prst="rect">
            <a:avLst/>
          </a:prstGeom>
        </p:spPr>
      </p:pic>
      <p:grpSp>
        <p:nvGrpSpPr>
          <p:cNvPr id="25" name="Group 24"/>
          <p:cNvGrpSpPr/>
          <p:nvPr/>
        </p:nvGrpSpPr>
        <p:grpSpPr>
          <a:xfrm rot="21229733">
            <a:off x="6862326" y="616920"/>
            <a:ext cx="2151437" cy="3034043"/>
            <a:chOff x="6393789" y="1755685"/>
            <a:chExt cx="2151437" cy="3034043"/>
          </a:xfrm>
        </p:grpSpPr>
        <p:sp>
          <p:nvSpPr>
            <p:cNvPr id="26" name="Rectangle 25"/>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p:cNvGrpSpPr/>
            <p:nvPr/>
          </p:nvGrpSpPr>
          <p:grpSpPr>
            <a:xfrm rot="21223148">
              <a:off x="6393789" y="1755685"/>
              <a:ext cx="2151437" cy="2151437"/>
              <a:chOff x="7032563" y="1381418"/>
              <a:chExt cx="2106152" cy="2106152"/>
            </a:xfrm>
          </p:grpSpPr>
          <p:pic>
            <p:nvPicPr>
              <p:cNvPr id="28" name="Picture 27"/>
              <p:cNvPicPr>
                <a:picLocks noChangeAspect="1"/>
              </p:cNvPicPr>
              <p:nvPr/>
            </p:nvPicPr>
            <p:blipFill>
              <a:blip r:embed="rId3">
                <a:extLst>
                  <a:ext uri="{BEBA8EAE-BF5A-486C-A8C5-ECC9F3942E4B}">
                    <a14:imgProps xmlns:a14="http://schemas.microsoft.com/office/drawing/2010/main">
                      <a14:imgLayer r:embed="rId4">
                        <a14:imgEffect>
                          <a14:backgroundRemoval t="7000" b="90000" l="8500" r="90000">
                            <a14:foregroundMark x1="45333" y1="7000" x2="54500" y2="14833"/>
                            <a14:foregroundMark x1="8500" y1="43333" x2="10500" y2="52667"/>
                            <a14:foregroundMark x1="30333" y1="32833" x2="38667" y2="41500"/>
                            <a14:foregroundMark x1="62000" y1="29500" x2="65667" y2="39667"/>
                            <a14:foregroundMark x1="62000" y1="35333" x2="63833" y2="36333"/>
                          </a14:backgroundRemoval>
                        </a14:imgEffect>
                        <a14:imgEffect>
                          <a14:brightnessContrast bright="20000" contrast="20000"/>
                        </a14:imgEffect>
                        <a14:imgEffect>
                          <a14:colorTemperature colorTemp="11200"/>
                        </a14:imgEffect>
                        <a14:imgEffect>
                          <a14:saturation sat="400000"/>
                        </a14:imgEffect>
                        <a14:imgEffect>
                          <a14:sharpenSoften amount="50000"/>
                        </a14:imgEffect>
                      </a14:imgLayer>
                    </a14:imgProps>
                  </a:ext>
                </a:extLst>
              </a:blip>
              <a:stretch>
                <a:fillRect/>
              </a:stretch>
            </p:blipFill>
            <p:spPr>
              <a:xfrm>
                <a:off x="7032563" y="1381418"/>
                <a:ext cx="2106152" cy="2106152"/>
              </a:xfrm>
              <a:prstGeom prst="rect">
                <a:avLst/>
              </a:prstGeom>
            </p:spPr>
          </p:pic>
          <p:sp>
            <p:nvSpPr>
              <p:cNvPr id="29" name="Oval 28"/>
              <p:cNvSpPr/>
              <p:nvPr/>
            </p:nvSpPr>
            <p:spPr>
              <a:xfrm>
                <a:off x="7176305" y="1509358"/>
                <a:ext cx="1735666" cy="1735666"/>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a:xfrm>
            <a:off x="-2388542" y="3429000"/>
            <a:ext cx="1004945" cy="1004945"/>
          </a:xfrm>
          <a:prstGeom prst="rect">
            <a:avLst/>
          </a:prstGeom>
        </p:spPr>
      </p:pic>
      <p:pic>
        <p:nvPicPr>
          <p:cNvPr id="4" name="Picture 3"/>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a:xfrm>
            <a:off x="-2231574" y="4487171"/>
            <a:ext cx="1004945" cy="1004945"/>
          </a:xfrm>
          <a:prstGeom prst="rect">
            <a:avLst/>
          </a:prstGeom>
        </p:spPr>
      </p:pic>
      <p:pic>
        <p:nvPicPr>
          <p:cNvPr id="6" name="Picture 5"/>
          <p:cNvPicPr>
            <a:picLocks noChangeAspect="1"/>
          </p:cNvPicPr>
          <p:nvPr/>
        </p:nvPicPr>
        <p:blipFill>
          <a:blip r:embed="rId6"/>
          <a:stretch>
            <a:fillRect/>
          </a:stretch>
        </p:blipFill>
        <p:spPr>
          <a:xfrm>
            <a:off x="625230" y="1341119"/>
            <a:ext cx="5470770" cy="254000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7" name="chimes.wav"/>
                                        </p:tgtEl>
                                      </p:cMediaNode>
                                    </p:audio>
                                  </p:sub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1">
            <a:biLevel thresh="75000"/>
            <a:extLst>
              <a:ext uri="{BEBA8EAE-BF5A-486C-A8C5-ECC9F3942E4B}">
                <a14:imgProps xmlns:a14="http://schemas.microsoft.com/office/drawing/2010/main">
                  <a14:imgLayer r:embed="rId2">
                    <a14:imgEffect>
                      <a14:brightnessContrast contrast="40000"/>
                    </a14:imgEffect>
                    <a14:imgEffect>
                      <a14:colorTemperature colorTemp="4700"/>
                    </a14:imgEffect>
                    <a14:imgEffect>
                      <a14:saturation sat="200000"/>
                    </a14:imgEffect>
                    <a14:imgEffect>
                      <a14:sharpenSoften amount="50000"/>
                    </a14:imgEffect>
                  </a14:imgLayer>
                </a14:imgProps>
              </a:ext>
            </a:extLst>
          </a:blip>
          <a:srcRect r="653" b="1396"/>
          <a:stretch>
            <a:fillRect/>
          </a:stretch>
        </p:blipFill>
        <p:spPr>
          <a:xfrm>
            <a:off x="84746" y="81143"/>
            <a:ext cx="12020256" cy="6661149"/>
          </a:xfrm>
          <a:prstGeom prst="rect">
            <a:avLst/>
          </a:prstGeom>
        </p:spPr>
      </p:pic>
      <p:grpSp>
        <p:nvGrpSpPr>
          <p:cNvPr id="25" name="Group 24"/>
          <p:cNvGrpSpPr/>
          <p:nvPr/>
        </p:nvGrpSpPr>
        <p:grpSpPr>
          <a:xfrm rot="21229733">
            <a:off x="6862326" y="616920"/>
            <a:ext cx="2151437" cy="3034043"/>
            <a:chOff x="6393789" y="1755685"/>
            <a:chExt cx="2151437" cy="3034043"/>
          </a:xfrm>
        </p:grpSpPr>
        <p:sp>
          <p:nvSpPr>
            <p:cNvPr id="26" name="Rectangle 25"/>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p:cNvGrpSpPr/>
            <p:nvPr/>
          </p:nvGrpSpPr>
          <p:grpSpPr>
            <a:xfrm rot="21223148">
              <a:off x="6393789" y="1755685"/>
              <a:ext cx="2151437" cy="2151437"/>
              <a:chOff x="7032563" y="1381418"/>
              <a:chExt cx="2106152" cy="2106152"/>
            </a:xfrm>
          </p:grpSpPr>
          <p:pic>
            <p:nvPicPr>
              <p:cNvPr id="28" name="Picture 27"/>
              <p:cNvPicPr>
                <a:picLocks noChangeAspect="1"/>
              </p:cNvPicPr>
              <p:nvPr/>
            </p:nvPicPr>
            <p:blipFill>
              <a:blip r:embed="rId3">
                <a:extLst>
                  <a:ext uri="{BEBA8EAE-BF5A-486C-A8C5-ECC9F3942E4B}">
                    <a14:imgProps xmlns:a14="http://schemas.microsoft.com/office/drawing/2010/main">
                      <a14:imgLayer r:embed="rId4">
                        <a14:imgEffect>
                          <a14:backgroundRemoval t="7000" b="90000" l="8500" r="90000">
                            <a14:foregroundMark x1="45333" y1="7000" x2="54500" y2="14833"/>
                            <a14:foregroundMark x1="8500" y1="43333" x2="10500" y2="52667"/>
                            <a14:foregroundMark x1="30333" y1="32833" x2="38667" y2="41500"/>
                            <a14:foregroundMark x1="62000" y1="29500" x2="65667" y2="39667"/>
                            <a14:foregroundMark x1="62000" y1="35333" x2="63833" y2="36333"/>
                          </a14:backgroundRemoval>
                        </a14:imgEffect>
                        <a14:imgEffect>
                          <a14:brightnessContrast bright="20000" contrast="20000"/>
                        </a14:imgEffect>
                        <a14:imgEffect>
                          <a14:colorTemperature colorTemp="11200"/>
                        </a14:imgEffect>
                        <a14:imgEffect>
                          <a14:saturation sat="400000"/>
                        </a14:imgEffect>
                        <a14:imgEffect>
                          <a14:sharpenSoften amount="50000"/>
                        </a14:imgEffect>
                      </a14:imgLayer>
                    </a14:imgProps>
                  </a:ext>
                </a:extLst>
              </a:blip>
              <a:stretch>
                <a:fillRect/>
              </a:stretch>
            </p:blipFill>
            <p:spPr>
              <a:xfrm>
                <a:off x="7032563" y="1381418"/>
                <a:ext cx="2106152" cy="2106152"/>
              </a:xfrm>
              <a:prstGeom prst="rect">
                <a:avLst/>
              </a:prstGeom>
            </p:spPr>
          </p:pic>
          <p:sp>
            <p:nvSpPr>
              <p:cNvPr id="29" name="Oval 28"/>
              <p:cNvSpPr/>
              <p:nvPr/>
            </p:nvSpPr>
            <p:spPr>
              <a:xfrm>
                <a:off x="7176305" y="1509358"/>
                <a:ext cx="1735666" cy="1735666"/>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a:xfrm>
            <a:off x="-2388542" y="3429000"/>
            <a:ext cx="1004945" cy="1004945"/>
          </a:xfrm>
          <a:prstGeom prst="rect">
            <a:avLst/>
          </a:prstGeom>
        </p:spPr>
      </p:pic>
      <p:pic>
        <p:nvPicPr>
          <p:cNvPr id="4" name="Picture 3"/>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a:xfrm>
            <a:off x="-2231574" y="4487171"/>
            <a:ext cx="1004945" cy="1004945"/>
          </a:xfrm>
          <a:prstGeom prst="rect">
            <a:avLst/>
          </a:prstGeom>
        </p:spPr>
      </p:pic>
      <p:pic>
        <p:nvPicPr>
          <p:cNvPr id="5" name="Picture 4"/>
          <p:cNvPicPr>
            <a:picLocks noChangeAspect="1"/>
          </p:cNvPicPr>
          <p:nvPr/>
        </p:nvPicPr>
        <p:blipFill>
          <a:blip r:embed="rId6"/>
          <a:stretch>
            <a:fillRect/>
          </a:stretch>
        </p:blipFill>
        <p:spPr>
          <a:xfrm>
            <a:off x="876617" y="1480184"/>
            <a:ext cx="5573828" cy="250253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7" name="chimes.wav"/>
                                        </p:tgtEl>
                                      </p:cMediaNode>
                                    </p:audio>
                                  </p:sub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1">
            <a:biLevel thresh="75000"/>
            <a:extLst>
              <a:ext uri="{BEBA8EAE-BF5A-486C-A8C5-ECC9F3942E4B}">
                <a14:imgProps xmlns:a14="http://schemas.microsoft.com/office/drawing/2010/main">
                  <a14:imgLayer r:embed="rId2">
                    <a14:imgEffect>
                      <a14:brightnessContrast contrast="40000"/>
                    </a14:imgEffect>
                    <a14:imgEffect>
                      <a14:colorTemperature colorTemp="4700"/>
                    </a14:imgEffect>
                    <a14:imgEffect>
                      <a14:saturation sat="200000"/>
                    </a14:imgEffect>
                    <a14:imgEffect>
                      <a14:sharpenSoften amount="50000"/>
                    </a14:imgEffect>
                  </a14:imgLayer>
                </a14:imgProps>
              </a:ext>
            </a:extLst>
          </a:blip>
          <a:srcRect r="653" b="1396"/>
          <a:stretch>
            <a:fillRect/>
          </a:stretch>
        </p:blipFill>
        <p:spPr>
          <a:xfrm>
            <a:off x="84746" y="81143"/>
            <a:ext cx="12020256" cy="6661149"/>
          </a:xfrm>
          <a:prstGeom prst="rect">
            <a:avLst/>
          </a:prstGeom>
        </p:spPr>
      </p:pic>
      <p:grpSp>
        <p:nvGrpSpPr>
          <p:cNvPr id="25" name="Group 24"/>
          <p:cNvGrpSpPr/>
          <p:nvPr/>
        </p:nvGrpSpPr>
        <p:grpSpPr>
          <a:xfrm rot="21229733">
            <a:off x="6862326" y="616920"/>
            <a:ext cx="2151437" cy="3034043"/>
            <a:chOff x="6393789" y="1755685"/>
            <a:chExt cx="2151437" cy="3034043"/>
          </a:xfrm>
        </p:grpSpPr>
        <p:sp>
          <p:nvSpPr>
            <p:cNvPr id="26" name="Rectangle 25"/>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p:cNvGrpSpPr/>
            <p:nvPr/>
          </p:nvGrpSpPr>
          <p:grpSpPr>
            <a:xfrm rot="21223148">
              <a:off x="6393789" y="1755685"/>
              <a:ext cx="2151437" cy="2151437"/>
              <a:chOff x="7032563" y="1381418"/>
              <a:chExt cx="2106152" cy="2106152"/>
            </a:xfrm>
          </p:grpSpPr>
          <p:pic>
            <p:nvPicPr>
              <p:cNvPr id="28" name="Picture 27"/>
              <p:cNvPicPr>
                <a:picLocks noChangeAspect="1"/>
              </p:cNvPicPr>
              <p:nvPr/>
            </p:nvPicPr>
            <p:blipFill>
              <a:blip r:embed="rId3">
                <a:extLst>
                  <a:ext uri="{BEBA8EAE-BF5A-486C-A8C5-ECC9F3942E4B}">
                    <a14:imgProps xmlns:a14="http://schemas.microsoft.com/office/drawing/2010/main">
                      <a14:imgLayer r:embed="rId4">
                        <a14:imgEffect>
                          <a14:backgroundRemoval t="7000" b="90000" l="8500" r="90000">
                            <a14:foregroundMark x1="45333" y1="7000" x2="54500" y2="14833"/>
                            <a14:foregroundMark x1="8500" y1="43333" x2="10500" y2="52667"/>
                            <a14:foregroundMark x1="30333" y1="32833" x2="38667" y2="41500"/>
                            <a14:foregroundMark x1="62000" y1="29500" x2="65667" y2="39667"/>
                            <a14:foregroundMark x1="62000" y1="35333" x2="63833" y2="36333"/>
                          </a14:backgroundRemoval>
                        </a14:imgEffect>
                        <a14:imgEffect>
                          <a14:brightnessContrast bright="20000" contrast="20000"/>
                        </a14:imgEffect>
                        <a14:imgEffect>
                          <a14:colorTemperature colorTemp="11200"/>
                        </a14:imgEffect>
                        <a14:imgEffect>
                          <a14:saturation sat="400000"/>
                        </a14:imgEffect>
                        <a14:imgEffect>
                          <a14:sharpenSoften amount="50000"/>
                        </a14:imgEffect>
                      </a14:imgLayer>
                    </a14:imgProps>
                  </a:ext>
                </a:extLst>
              </a:blip>
              <a:stretch>
                <a:fillRect/>
              </a:stretch>
            </p:blipFill>
            <p:spPr>
              <a:xfrm>
                <a:off x="7032563" y="1381418"/>
                <a:ext cx="2106152" cy="2106152"/>
              </a:xfrm>
              <a:prstGeom prst="rect">
                <a:avLst/>
              </a:prstGeom>
            </p:spPr>
          </p:pic>
          <p:sp>
            <p:nvSpPr>
              <p:cNvPr id="29" name="Oval 28"/>
              <p:cNvSpPr/>
              <p:nvPr/>
            </p:nvSpPr>
            <p:spPr>
              <a:xfrm>
                <a:off x="7176305" y="1509358"/>
                <a:ext cx="1735666" cy="1735666"/>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a:xfrm>
            <a:off x="-2388542" y="3429000"/>
            <a:ext cx="1004945" cy="1004945"/>
          </a:xfrm>
          <a:prstGeom prst="rect">
            <a:avLst/>
          </a:prstGeom>
        </p:spPr>
      </p:pic>
      <p:pic>
        <p:nvPicPr>
          <p:cNvPr id="4" name="Picture 3"/>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a:xfrm>
            <a:off x="-2231574" y="4487171"/>
            <a:ext cx="1004945" cy="1004945"/>
          </a:xfrm>
          <a:prstGeom prst="rect">
            <a:avLst/>
          </a:prstGeom>
        </p:spPr>
      </p:pic>
      <p:pic>
        <p:nvPicPr>
          <p:cNvPr id="6" name="Picture 5"/>
          <p:cNvPicPr>
            <a:picLocks noChangeAspect="1"/>
          </p:cNvPicPr>
          <p:nvPr/>
        </p:nvPicPr>
        <p:blipFill>
          <a:blip r:embed="rId6"/>
          <a:stretch>
            <a:fillRect/>
          </a:stretch>
        </p:blipFill>
        <p:spPr>
          <a:xfrm>
            <a:off x="717550" y="1997710"/>
            <a:ext cx="5886450" cy="264620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7" name="chimes.wav"/>
                                        </p:tgtEl>
                                      </p:cMediaNode>
                                    </p:audio>
                                  </p:sub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1">
            <a:biLevel thresh="75000"/>
            <a:extLst>
              <a:ext uri="{BEBA8EAE-BF5A-486C-A8C5-ECC9F3942E4B}">
                <a14:imgProps xmlns:a14="http://schemas.microsoft.com/office/drawing/2010/main">
                  <a14:imgLayer r:embed="rId2">
                    <a14:imgEffect>
                      <a14:brightnessContrast contrast="40000"/>
                    </a14:imgEffect>
                    <a14:imgEffect>
                      <a14:colorTemperature colorTemp="4700"/>
                    </a14:imgEffect>
                    <a14:imgEffect>
                      <a14:saturation sat="200000"/>
                    </a14:imgEffect>
                    <a14:imgEffect>
                      <a14:sharpenSoften amount="50000"/>
                    </a14:imgEffect>
                  </a14:imgLayer>
                </a14:imgProps>
              </a:ext>
            </a:extLst>
          </a:blip>
          <a:srcRect r="653" b="1396"/>
          <a:stretch>
            <a:fillRect/>
          </a:stretch>
        </p:blipFill>
        <p:spPr>
          <a:xfrm>
            <a:off x="84746" y="81143"/>
            <a:ext cx="12020256" cy="6661149"/>
          </a:xfrm>
          <a:prstGeom prst="rect">
            <a:avLst/>
          </a:prstGeom>
        </p:spPr>
      </p:pic>
      <p:sp>
        <p:nvSpPr>
          <p:cNvPr id="24" name="TextBox 23"/>
          <p:cNvSpPr txBox="1"/>
          <p:nvPr/>
        </p:nvSpPr>
        <p:spPr>
          <a:xfrm>
            <a:off x="362047" y="3969057"/>
            <a:ext cx="7745633" cy="2308324"/>
          </a:xfrm>
          <a:prstGeom prst="rect">
            <a:avLst/>
          </a:prstGeom>
          <a:noFill/>
        </p:spPr>
        <p:txBody>
          <a:bodyPr wrap="square">
            <a:spAutoFit/>
          </a:bodyPr>
          <a:lstStyle/>
          <a:p>
            <a:pPr lvl="0" algn="ctr">
              <a:defRPr/>
            </a:pPr>
            <a:r>
              <a:rPr lang="vi-VN" sz="3600" b="1" dirty="0">
                <a:solidFill>
                  <a:srgbClr val="00B0F0"/>
                </a:solidFill>
                <a:latin typeface="Cambria" panose="02040503050406030204" pitchFamily="18" charset="0"/>
                <a:ea typeface="Cambria" panose="02040503050406030204" pitchFamily="18" charset="0"/>
              </a:rPr>
              <a:t>Người giàu có vẫn phải sử dụng tiền hợp lí để có điều kiện kiếm được nhiều tiền hơn nữa hoặc để phòng những rủi ro bất ngờ ập đến.</a:t>
            </a:r>
            <a:endParaRPr kumimoji="0" lang="en-US" sz="3600" b="0" i="0" u="none" strike="noStrike" kern="1200" cap="none" spc="0" normalizeH="0" baseline="0" noProof="0" dirty="0">
              <a:ln>
                <a:solidFill>
                  <a:srgbClr val="002060"/>
                </a:solidFill>
              </a:ln>
              <a:solidFill>
                <a:srgbClr val="00B0F0"/>
              </a:solidFill>
              <a:effectLst/>
              <a:uLnTx/>
              <a:uFillTx/>
              <a:latin typeface="Cambria" panose="02040503050406030204" pitchFamily="18" charset="0"/>
              <a:ea typeface="Cambria" panose="02040503050406030204" pitchFamily="18" charset="0"/>
              <a:cs typeface="+mn-cs"/>
            </a:endParaRPr>
          </a:p>
        </p:txBody>
      </p:sp>
      <p:grpSp>
        <p:nvGrpSpPr>
          <p:cNvPr id="14" name="Group 13"/>
          <p:cNvGrpSpPr/>
          <p:nvPr/>
        </p:nvGrpSpPr>
        <p:grpSpPr>
          <a:xfrm>
            <a:off x="9893769" y="3899172"/>
            <a:ext cx="2211233" cy="1090472"/>
            <a:chOff x="9716168" y="4116703"/>
            <a:chExt cx="2211233" cy="1090472"/>
          </a:xfrm>
        </p:grpSpPr>
        <p:sp>
          <p:nvSpPr>
            <p:cNvPr id="15" name="Speech Bubble: Oval 14"/>
            <p:cNvSpPr/>
            <p:nvPr/>
          </p:nvSpPr>
          <p:spPr>
            <a:xfrm flipH="1">
              <a:off x="9783788" y="4116703"/>
              <a:ext cx="1992383" cy="1090472"/>
            </a:xfrm>
            <a:prstGeom prst="wedgeEllipseCallout">
              <a:avLst>
                <a:gd name="adj1" fmla="val 58914"/>
                <a:gd name="adj2" fmla="val -5034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9716168" y="4360515"/>
              <a:ext cx="2211233"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w="0">
                    <a:solidFill>
                      <a:sysClr val="windowText" lastClr="000000"/>
                    </a:solidFill>
                  </a:ln>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Vì sao ?</a:t>
              </a:r>
              <a:endParaRPr kumimoji="0" lang="en-US" sz="3600" b="0" i="0" u="none" strike="noStrike" kern="1200" cap="none" spc="0" normalizeH="0" baseline="0" noProof="0" dirty="0">
                <a:ln w="0">
                  <a:solidFill>
                    <a:sysClr val="windowText" lastClr="000000"/>
                  </a:solidFill>
                </a:ln>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grpSp>
        <p:nvGrpSpPr>
          <p:cNvPr id="2" name="Group 1"/>
          <p:cNvGrpSpPr/>
          <p:nvPr/>
        </p:nvGrpSpPr>
        <p:grpSpPr>
          <a:xfrm>
            <a:off x="6437375" y="612148"/>
            <a:ext cx="2798543" cy="3043640"/>
            <a:chOff x="6437375" y="612148"/>
            <a:chExt cx="2798543" cy="3043640"/>
          </a:xfrm>
        </p:grpSpPr>
        <p:grpSp>
          <p:nvGrpSpPr>
            <p:cNvPr id="25" name="Group 24"/>
            <p:cNvGrpSpPr/>
            <p:nvPr/>
          </p:nvGrpSpPr>
          <p:grpSpPr>
            <a:xfrm rot="21229733">
              <a:off x="7010583" y="757425"/>
              <a:ext cx="1772985" cy="2898363"/>
              <a:chOff x="6534472" y="1891365"/>
              <a:chExt cx="1772985" cy="2898363"/>
            </a:xfrm>
          </p:grpSpPr>
          <p:sp>
            <p:nvSpPr>
              <p:cNvPr id="26" name="Rectangle 25"/>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rot="21223148">
                <a:off x="6534472" y="1891365"/>
                <a:ext cx="1772985" cy="1772985"/>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6" descr="Cry Emoji Png - Clipart Images Crying Face, Transparent Png , Transparent  Png Image - PNGitem"/>
            <p:cNvPicPr>
              <a:picLocks noChangeAspect="1" noChangeArrowheads="1"/>
            </p:cNvPicPr>
            <p:nvPr/>
          </p:nvPicPr>
          <p:blipFill>
            <a:blip r:embed="rId3">
              <a:clrChange>
                <a:clrFrom>
                  <a:srgbClr val="FCFCFC"/>
                </a:clrFrom>
                <a:clrTo>
                  <a:srgbClr val="FCFCFC">
                    <a:alpha val="0"/>
                  </a:srgbClr>
                </a:clrTo>
              </a:clrChange>
              <a:extLst>
                <a:ext uri="{BEBA8EAE-BF5A-486C-A8C5-ECC9F3942E4B}">
                  <a14:imgProps xmlns:a14="http://schemas.microsoft.com/office/drawing/2010/main">
                    <a14:imgLayer r:embed="rId4">
                      <a14:imgEffect>
                        <a14:brightnessContrast contrast="4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755628" flipH="1">
              <a:off x="6437375" y="612148"/>
              <a:ext cx="2798543" cy="2072874"/>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a:xfrm>
            <a:off x="-2388542" y="3429000"/>
            <a:ext cx="1004945" cy="1004945"/>
          </a:xfrm>
          <a:prstGeom prst="rect">
            <a:avLst/>
          </a:prstGeom>
        </p:spPr>
      </p:pic>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a:xfrm>
            <a:off x="-2231574" y="4487171"/>
            <a:ext cx="1004945" cy="1004945"/>
          </a:xfrm>
          <a:prstGeom prst="rect">
            <a:avLst/>
          </a:prstGeom>
        </p:spPr>
      </p:pic>
      <p:pic>
        <p:nvPicPr>
          <p:cNvPr id="5" name="Picture 4"/>
          <p:cNvPicPr>
            <a:picLocks noChangeAspect="1"/>
          </p:cNvPicPr>
          <p:nvPr/>
        </p:nvPicPr>
        <p:blipFill>
          <a:blip r:embed="rId6"/>
          <a:stretch>
            <a:fillRect/>
          </a:stretch>
        </p:blipFill>
        <p:spPr>
          <a:xfrm>
            <a:off x="954722" y="1333182"/>
            <a:ext cx="5202238" cy="240196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7" name="chimes.wav"/>
                                        </p:tgtEl>
                                      </p:cMediaNode>
                                    </p:audio>
                                  </p:sub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p:cNvSpPr txBox="1"/>
          <p:nvPr/>
        </p:nvSpPr>
        <p:spPr>
          <a:xfrm>
            <a:off x="883920" y="252900"/>
            <a:ext cx="10566400" cy="1077218"/>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Phân loại nhóm những hành vi nên làm và không nên làm để sử dụng tiền hợp lí.</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p:cNvPicPr>
            <a:picLocks noChangeAspect="1"/>
          </p:cNvPicPr>
          <p:nvPr/>
        </p:nvPicPr>
        <p:blipFill>
          <a:blip r:embed="rId2"/>
          <a:stretch>
            <a:fillRect/>
          </a:stretch>
        </p:blipFill>
        <p:spPr>
          <a:xfrm>
            <a:off x="720724" y="1806574"/>
            <a:ext cx="10395063" cy="4137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down)">
                                      <p:cBhvr>
                                        <p:cTn id="7" dur="500"/>
                                        <p:tgtEl>
                                          <p:spTgt spid="8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grpSp>
        <p:nvGrpSpPr>
          <p:cNvPr id="10" name="Group 9"/>
          <p:cNvGrpSpPr/>
          <p:nvPr/>
        </p:nvGrpSpPr>
        <p:grpSpPr>
          <a:xfrm>
            <a:off x="3746819" y="97747"/>
            <a:ext cx="4381181" cy="1192573"/>
            <a:chOff x="6559296" y="890016"/>
            <a:chExt cx="4498848" cy="1051281"/>
          </a:xfrm>
        </p:grpSpPr>
        <p:sp>
          <p:nvSpPr>
            <p:cNvPr id="11" name="Rectangle: Rounded Corners 10"/>
            <p:cNvSpPr/>
            <p:nvPr/>
          </p:nvSpPr>
          <p:spPr>
            <a:xfrm>
              <a:off x="6559296" y="890016"/>
              <a:ext cx="4498848" cy="1051281"/>
            </a:xfrm>
            <a:prstGeom prst="roundRect">
              <a:avLst>
                <a:gd name="adj" fmla="val 9185"/>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endParaRPr lang="en-US" sz="2000" b="1" dirty="0"/>
            </a:p>
          </p:txBody>
        </p:sp>
        <p:sp>
          <p:nvSpPr>
            <p:cNvPr id="12" name="Rectangle: Rounded Corners 11"/>
            <p:cNvSpPr/>
            <p:nvPr/>
          </p:nvSpPr>
          <p:spPr>
            <a:xfrm>
              <a:off x="6625633" y="959337"/>
              <a:ext cx="4342052" cy="904138"/>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indent="233680" algn="just"/>
              <a:r>
                <a:rPr lang="en-US" sz="4000" b="1" dirty="0" err="1">
                  <a:latin typeface="Calibri" panose="020F0502020204030204" pitchFamily="34" charset="0"/>
                  <a:ea typeface="Calibri" panose="020F0502020204030204" pitchFamily="34" charset="0"/>
                  <a:cs typeface="Calibri" panose="020F0502020204030204" pitchFamily="34" charset="0"/>
                </a:rPr>
                <a:t>Hành</a:t>
              </a:r>
              <a:r>
                <a:rPr lang="en-US" sz="4000" b="1" dirty="0">
                  <a:latin typeface="Calibri" panose="020F0502020204030204" pitchFamily="34" charset="0"/>
                  <a:ea typeface="Calibri" panose="020F0502020204030204" pitchFamily="34" charset="0"/>
                  <a:cs typeface="Calibri" panose="020F0502020204030204" pitchFamily="34" charset="0"/>
                </a:rPr>
                <a:t> vi </a:t>
              </a:r>
              <a:r>
                <a:rPr lang="en-US" sz="4000" b="1" dirty="0" err="1">
                  <a:latin typeface="Calibri" panose="020F0502020204030204" pitchFamily="34" charset="0"/>
                  <a:ea typeface="Calibri" panose="020F0502020204030204" pitchFamily="34" charset="0"/>
                  <a:cs typeface="Calibri" panose="020F0502020204030204" pitchFamily="34" charset="0"/>
                </a:rPr>
                <a:t>nên</a:t>
              </a:r>
              <a:r>
                <a:rPr lang="en-US" sz="4000" b="1" dirty="0">
                  <a:latin typeface="Calibri" panose="020F0502020204030204" pitchFamily="34" charset="0"/>
                  <a:ea typeface="Calibri" panose="020F0502020204030204" pitchFamily="34" charset="0"/>
                  <a:cs typeface="Calibri" panose="020F0502020204030204" pitchFamily="34" charset="0"/>
                </a:rPr>
                <a:t> </a:t>
              </a:r>
              <a:r>
                <a:rPr lang="en-US" sz="4000" b="1" dirty="0" err="1">
                  <a:latin typeface="Calibri" panose="020F0502020204030204" pitchFamily="34" charset="0"/>
                  <a:ea typeface="Calibri" panose="020F0502020204030204" pitchFamily="34" charset="0"/>
                  <a:cs typeface="Calibri" panose="020F0502020204030204" pitchFamily="34" charset="0"/>
                </a:rPr>
                <a:t>làm</a:t>
              </a:r>
              <a:r>
                <a:rPr lang="en-US" sz="4000" b="1" dirty="0">
                  <a:latin typeface="Calibri" panose="020F0502020204030204" pitchFamily="34" charset="0"/>
                  <a:ea typeface="Calibri" panose="020F0502020204030204" pitchFamily="34" charset="0"/>
                  <a:cs typeface="Calibri" panose="020F0502020204030204" pitchFamily="34" charset="0"/>
                </a:rPr>
                <a:t>:</a:t>
              </a:r>
              <a:endParaRPr lang="en-US" sz="4000" b="1" dirty="0">
                <a:latin typeface="Calibri" panose="020F0502020204030204" pitchFamily="34" charset="0"/>
                <a:ea typeface="Calibri" panose="020F0502020204030204" pitchFamily="34" charset="0"/>
                <a:cs typeface="Calibri" panose="020F0502020204030204" pitchFamily="34" charset="0"/>
              </a:endParaRPr>
            </a:p>
          </p:txBody>
        </p:sp>
      </p:grpSp>
      <p:pic>
        <p:nvPicPr>
          <p:cNvPr id="5" name="Picture 4"/>
          <p:cNvPicPr>
            <a:picLocks noChangeAspect="1"/>
          </p:cNvPicPr>
          <p:nvPr/>
        </p:nvPicPr>
        <p:blipFill>
          <a:blip r:embed="rId2"/>
          <a:stretch>
            <a:fillRect/>
          </a:stretch>
        </p:blipFill>
        <p:spPr>
          <a:xfrm>
            <a:off x="865187" y="1505585"/>
            <a:ext cx="2943225" cy="1123950"/>
          </a:xfrm>
          <a:prstGeom prst="rect">
            <a:avLst/>
          </a:prstGeom>
        </p:spPr>
      </p:pic>
      <p:pic>
        <p:nvPicPr>
          <p:cNvPr id="7" name="Picture 6"/>
          <p:cNvPicPr>
            <a:picLocks noChangeAspect="1"/>
          </p:cNvPicPr>
          <p:nvPr/>
        </p:nvPicPr>
        <p:blipFill>
          <a:blip r:embed="rId3"/>
          <a:stretch>
            <a:fillRect/>
          </a:stretch>
        </p:blipFill>
        <p:spPr>
          <a:xfrm>
            <a:off x="4261802" y="1587182"/>
            <a:ext cx="3185478" cy="1028540"/>
          </a:xfrm>
          <a:prstGeom prst="rect">
            <a:avLst/>
          </a:prstGeom>
        </p:spPr>
      </p:pic>
      <p:pic>
        <p:nvPicPr>
          <p:cNvPr id="13" name="Picture 12"/>
          <p:cNvPicPr>
            <a:picLocks noChangeAspect="1"/>
          </p:cNvPicPr>
          <p:nvPr/>
        </p:nvPicPr>
        <p:blipFill>
          <a:blip r:embed="rId4"/>
          <a:stretch>
            <a:fillRect/>
          </a:stretch>
        </p:blipFill>
        <p:spPr>
          <a:xfrm>
            <a:off x="8255952" y="1550352"/>
            <a:ext cx="3076575" cy="1095375"/>
          </a:xfrm>
          <a:prstGeom prst="rect">
            <a:avLst/>
          </a:prstGeom>
        </p:spPr>
      </p:pic>
      <p:pic>
        <p:nvPicPr>
          <p:cNvPr id="15" name="Picture 14"/>
          <p:cNvPicPr>
            <a:picLocks noChangeAspect="1"/>
          </p:cNvPicPr>
          <p:nvPr/>
        </p:nvPicPr>
        <p:blipFill>
          <a:blip r:embed="rId5"/>
          <a:stretch>
            <a:fillRect/>
          </a:stretch>
        </p:blipFill>
        <p:spPr>
          <a:xfrm>
            <a:off x="682307" y="3272155"/>
            <a:ext cx="2943225" cy="1085850"/>
          </a:xfrm>
          <a:prstGeom prst="rect">
            <a:avLst/>
          </a:prstGeom>
        </p:spPr>
      </p:pic>
      <p:pic>
        <p:nvPicPr>
          <p:cNvPr id="17" name="Picture 16"/>
          <p:cNvPicPr>
            <a:picLocks noChangeAspect="1"/>
          </p:cNvPicPr>
          <p:nvPr/>
        </p:nvPicPr>
        <p:blipFill>
          <a:blip r:embed="rId6"/>
          <a:stretch>
            <a:fillRect/>
          </a:stretch>
        </p:blipFill>
        <p:spPr>
          <a:xfrm>
            <a:off x="4301807" y="3235007"/>
            <a:ext cx="3074353" cy="1057112"/>
          </a:xfrm>
          <a:prstGeom prst="rect">
            <a:avLst/>
          </a:prstGeom>
        </p:spPr>
      </p:pic>
      <p:pic>
        <p:nvPicPr>
          <p:cNvPr id="19" name="Picture 18"/>
          <p:cNvPicPr>
            <a:picLocks noChangeAspect="1"/>
          </p:cNvPicPr>
          <p:nvPr/>
        </p:nvPicPr>
        <p:blipFill>
          <a:blip r:embed="rId7"/>
          <a:stretch>
            <a:fillRect/>
          </a:stretch>
        </p:blipFill>
        <p:spPr>
          <a:xfrm>
            <a:off x="7858125" y="3285807"/>
            <a:ext cx="3790950" cy="10382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peech Bubble: Oval 2"/>
          <p:cNvSpPr/>
          <p:nvPr/>
        </p:nvSpPr>
        <p:spPr>
          <a:xfrm>
            <a:off x="1912620" y="441960"/>
            <a:ext cx="6515100" cy="1823720"/>
          </a:xfrm>
          <a:prstGeom prst="wedgeEllipseCallout">
            <a:avLst>
              <a:gd name="adj1" fmla="val 59868"/>
              <a:gd name="adj2" fmla="val 14182"/>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866402" y="543451"/>
            <a:ext cx="4729456" cy="1446550"/>
          </a:xfrm>
          <a:prstGeom prst="rect">
            <a:avLst/>
          </a:prstGeom>
          <a:noFill/>
        </p:spPr>
        <p:txBody>
          <a:bodyPr wrap="square" lIns="91440" tIns="45720" rIns="91440" bIns="45720">
            <a:spAutoFit/>
          </a:bodyPr>
          <a:lstStyle/>
          <a:p>
            <a:pPr algn="ctr"/>
            <a:r>
              <a:rPr lang="vi-VN" sz="4400" b="1" i="0" dirty="0">
                <a:ln>
                  <a:solidFill>
                    <a:srgbClr val="C00000"/>
                  </a:solidFill>
                </a:ln>
                <a:solidFill>
                  <a:srgbClr val="C00000"/>
                </a:solidFill>
                <a:effectLst/>
                <a:latin typeface="Cambria" panose="02040503050406030204" pitchFamily="18" charset="0"/>
                <a:ea typeface="Cambria" panose="02040503050406030204" pitchFamily="18" charset="0"/>
              </a:rPr>
              <a:t>Thế nào là sử dụng tiền hợp lí?</a:t>
            </a:r>
            <a:endParaRPr lang="en-US" sz="4400" b="1" cap="none" spc="0" dirty="0">
              <a:ln w="0">
                <a:solidFill>
                  <a:srgbClr val="C00000"/>
                </a:solidFill>
              </a:ln>
              <a:solidFill>
                <a:srgbClr val="C0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7" name="Speech Bubble: Oval 6"/>
          <p:cNvSpPr/>
          <p:nvPr/>
        </p:nvSpPr>
        <p:spPr>
          <a:xfrm>
            <a:off x="541020" y="2352040"/>
            <a:ext cx="6515100" cy="1894840"/>
          </a:xfrm>
          <a:prstGeom prst="wedgeEllipseCallout">
            <a:avLst>
              <a:gd name="adj1" fmla="val 59868"/>
              <a:gd name="adj2" fmla="val 14182"/>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29042" y="2565291"/>
            <a:ext cx="5393678" cy="1446550"/>
          </a:xfrm>
          <a:prstGeom prst="rect">
            <a:avLst/>
          </a:prstGeom>
          <a:noFill/>
        </p:spPr>
        <p:txBody>
          <a:bodyPr wrap="square" lIns="91440" tIns="45720" rIns="91440" bIns="45720">
            <a:spAutoFit/>
          </a:bodyPr>
          <a:lstStyle/>
          <a:p>
            <a:pPr algn="ctr"/>
            <a:r>
              <a:rPr lang="vi-VN" sz="4400" b="1" dirty="0">
                <a:ln>
                  <a:solidFill>
                    <a:srgbClr val="C00000"/>
                  </a:solidFill>
                </a:ln>
                <a:solidFill>
                  <a:srgbClr val="C00000"/>
                </a:solidFill>
                <a:latin typeface="Cambria" panose="02040503050406030204" pitchFamily="18" charset="0"/>
                <a:ea typeface="Cambria" panose="02040503050406030204" pitchFamily="18" charset="0"/>
              </a:rPr>
              <a:t>Vì sao chúng ta phải sử dụng tiền hợp lí?</a:t>
            </a:r>
            <a:endParaRPr lang="en-US" sz="4400" b="1" cap="none" spc="0" dirty="0">
              <a:ln w="0">
                <a:solidFill>
                  <a:srgbClr val="C00000"/>
                </a:solidFill>
              </a:ln>
              <a:solidFill>
                <a:srgbClr val="C0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9" name="Speech Bubble: Oval 8"/>
          <p:cNvSpPr/>
          <p:nvPr/>
        </p:nvSpPr>
        <p:spPr>
          <a:xfrm>
            <a:off x="1028700" y="4546600"/>
            <a:ext cx="6515100" cy="1935480"/>
          </a:xfrm>
          <a:prstGeom prst="wedgeEllipseCallout">
            <a:avLst>
              <a:gd name="adj1" fmla="val 59868"/>
              <a:gd name="adj2" fmla="val 14182"/>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758962" y="4790331"/>
            <a:ext cx="5393678" cy="1446550"/>
          </a:xfrm>
          <a:prstGeom prst="rect">
            <a:avLst/>
          </a:prstGeom>
          <a:noFill/>
        </p:spPr>
        <p:txBody>
          <a:bodyPr wrap="square" lIns="91440" tIns="45720" rIns="91440" bIns="45720">
            <a:spAutoFit/>
          </a:bodyPr>
          <a:lstStyle/>
          <a:p>
            <a:pPr algn="ctr"/>
            <a:r>
              <a:rPr lang="vi-VN" sz="4400" b="1" dirty="0">
                <a:ln>
                  <a:solidFill>
                    <a:srgbClr val="C00000"/>
                  </a:solidFill>
                </a:ln>
                <a:solidFill>
                  <a:srgbClr val="C00000"/>
                </a:solidFill>
                <a:latin typeface="Cambria" panose="02040503050406030204" pitchFamily="18" charset="0"/>
                <a:ea typeface="Cambria" panose="02040503050406030204" pitchFamily="18" charset="0"/>
              </a:rPr>
              <a:t>Vì sao chúng ta phải sử dụng tiền hợp lí?</a:t>
            </a:r>
            <a:endParaRPr lang="en-US" sz="4400" b="1" cap="none" spc="0" dirty="0">
              <a:ln w="0">
                <a:solidFill>
                  <a:srgbClr val="C00000"/>
                </a:solidFill>
              </a:ln>
              <a:solidFill>
                <a:srgbClr val="C0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P spid="9"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p:cNvGrpSpPr/>
          <p:nvPr/>
        </p:nvGrpSpPr>
        <p:grpSpPr>
          <a:xfrm>
            <a:off x="3098800" y="97747"/>
            <a:ext cx="5648960" cy="1192573"/>
            <a:chOff x="5976338" y="890016"/>
            <a:chExt cx="5081806" cy="1051281"/>
          </a:xfrm>
        </p:grpSpPr>
        <p:sp>
          <p:nvSpPr>
            <p:cNvPr id="11" name="Rectangle: Rounded Corners 10"/>
            <p:cNvSpPr/>
            <p:nvPr/>
          </p:nvSpPr>
          <p:spPr>
            <a:xfrm>
              <a:off x="6559296" y="890016"/>
              <a:ext cx="4498848" cy="1051281"/>
            </a:xfrm>
            <a:prstGeom prst="roundRect">
              <a:avLst>
                <a:gd name="adj" fmla="val 9185"/>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p:cNvSpPr/>
            <p:nvPr/>
          </p:nvSpPr>
          <p:spPr>
            <a:xfrm>
              <a:off x="5976338" y="959337"/>
              <a:ext cx="4991348" cy="904138"/>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233680" algn="just"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Hành</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vi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không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nên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p:cNvPicPr>
            <a:picLocks noChangeAspect="1"/>
          </p:cNvPicPr>
          <p:nvPr/>
        </p:nvPicPr>
        <p:blipFill>
          <a:blip r:embed="rId2"/>
          <a:stretch>
            <a:fillRect/>
          </a:stretch>
        </p:blipFill>
        <p:spPr>
          <a:xfrm>
            <a:off x="487044" y="1484312"/>
            <a:ext cx="3636787" cy="1258888"/>
          </a:xfrm>
          <a:prstGeom prst="rect">
            <a:avLst/>
          </a:prstGeom>
        </p:spPr>
      </p:pic>
      <p:sp>
        <p:nvSpPr>
          <p:cNvPr id="14" name="Rectangle: Rounded Corners 13"/>
          <p:cNvSpPr/>
          <p:nvPr/>
        </p:nvSpPr>
        <p:spPr>
          <a:xfrm>
            <a:off x="4348480" y="1451631"/>
            <a:ext cx="7325360" cy="2073890"/>
          </a:xfrm>
          <a:prstGeom prst="roundRect">
            <a:avLst/>
          </a:prstGeom>
          <a:solidFill>
            <a:srgbClr val="CCFFCC"/>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FF0000"/>
                </a:solidFill>
                <a:latin typeface="Cambria" panose="02040503050406030204" pitchFamily="18" charset="0"/>
                <a:ea typeface="Cambria" panose="02040503050406030204" pitchFamily="18" charset="0"/>
              </a:rPr>
              <a:t>Có những cái mình thích nhưng lại không phải là nhu cầu thiết yếu, cũng có cái mình thích nhưng chỉ thời gian ngắn sau đó lại không thích, hoặc mình thích nhưng ít tiền mà phải cố mua thì sẽ dẫn tới khó khăn về tiền bạc.</a:t>
            </a:r>
            <a:endParaRPr lang="vi-VN" sz="2400" b="1" dirty="0">
              <a:solidFill>
                <a:srgbClr val="FF0000"/>
              </a:solidFill>
              <a:latin typeface="Cambria" panose="02040503050406030204" pitchFamily="18" charset="0"/>
              <a:ea typeface="Cambria" panose="02040503050406030204" pitchFamily="18" charset="0"/>
            </a:endParaRPr>
          </a:p>
        </p:txBody>
      </p:sp>
      <p:sp>
        <p:nvSpPr>
          <p:cNvPr id="16" name="Rectangle: Rounded Corners 15"/>
          <p:cNvSpPr/>
          <p:nvPr/>
        </p:nvSpPr>
        <p:spPr>
          <a:xfrm>
            <a:off x="4226560" y="3879871"/>
            <a:ext cx="7325360" cy="2073890"/>
          </a:xfrm>
          <a:prstGeom prst="roundRect">
            <a:avLst/>
          </a:prstGeom>
          <a:solidFill>
            <a:srgbClr val="CCFFCC"/>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FF0000"/>
                </a:solidFill>
                <a:latin typeface="Cambria" panose="02040503050406030204" pitchFamily="18" charset="0"/>
                <a:ea typeface="Cambria" panose="02040503050406030204" pitchFamily="18" charset="0"/>
              </a:rPr>
              <a:t>Đồ ăn giảm giả thưởng gần hết hạn sử dụng, nếu tích trữ những đồ ăn đó thì sẽ phải ăn đồ quá hạn sử dụng, ảnh hưởng không tốt đến sức khoẻ; còn nếu bỏ đi thì lãng phi tiền bạc, của cải.</a:t>
            </a:r>
            <a:endParaRPr lang="vi-VN" sz="2400" b="1" dirty="0">
              <a:solidFill>
                <a:srgbClr val="FF0000"/>
              </a:solidFill>
              <a:latin typeface="Cambria" panose="02040503050406030204" pitchFamily="18" charset="0"/>
              <a:ea typeface="Cambria" panose="02040503050406030204" pitchFamily="18" charset="0"/>
            </a:endParaRPr>
          </a:p>
        </p:txBody>
      </p:sp>
      <p:pic>
        <p:nvPicPr>
          <p:cNvPr id="20" name="Picture 19"/>
          <p:cNvPicPr>
            <a:picLocks noChangeAspect="1"/>
          </p:cNvPicPr>
          <p:nvPr/>
        </p:nvPicPr>
        <p:blipFill>
          <a:blip r:embed="rId3"/>
          <a:stretch>
            <a:fillRect/>
          </a:stretch>
        </p:blipFill>
        <p:spPr>
          <a:xfrm>
            <a:off x="433387" y="4263072"/>
            <a:ext cx="3572083" cy="126396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een and red text on a black background&#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31128" y="766829"/>
            <a:ext cx="7193903" cy="5791702"/>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668972" y="809175"/>
            <a:ext cx="7469188" cy="3300710"/>
            <a:chOff x="457789" y="2120323"/>
            <a:chExt cx="6162594" cy="1065823"/>
          </a:xfrm>
        </p:grpSpPr>
        <p:sp>
          <p:nvSpPr>
            <p:cNvPr id="8" name="Freeform 3"/>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9" name="TextBox 8"/>
            <p:cNvSpPr txBox="1"/>
            <p:nvPr/>
          </p:nvSpPr>
          <p:spPr>
            <a:xfrm>
              <a:off x="509450" y="2120323"/>
              <a:ext cx="6097870" cy="7480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a:solidFill>
                    <a:srgbClr val="FF0000"/>
                  </a:solidFill>
                  <a:latin typeface="Cambria" panose="02040503050406030204" pitchFamily="18" charset="0"/>
                  <a:ea typeface="Cambria" panose="02040503050406030204" pitchFamily="18" charset="0"/>
                </a:rPr>
                <a:t>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ự đánh giá việc thực hiện của mình xem điều gì em đã thực hiện tốt, điều gì còn chưa tốt. Đối với những việc chưa tốt, em hãy lập kế hoạch để khắc phục.</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414528" y="292608"/>
            <a:ext cx="11326368" cy="6272784"/>
          </a:xfrm>
          <a:custGeom>
            <a:avLst/>
            <a:gdLst>
              <a:gd name="connsiteX0" fmla="*/ 0 w 11326368"/>
              <a:gd name="connsiteY0" fmla="*/ 338354 h 6272784"/>
              <a:gd name="connsiteX1" fmla="*/ 338354 w 11326368"/>
              <a:gd name="connsiteY1" fmla="*/ 0 h 6272784"/>
              <a:gd name="connsiteX2" fmla="*/ 10988014 w 11326368"/>
              <a:gd name="connsiteY2" fmla="*/ 0 h 6272784"/>
              <a:gd name="connsiteX3" fmla="*/ 11326368 w 11326368"/>
              <a:gd name="connsiteY3" fmla="*/ 338354 h 6272784"/>
              <a:gd name="connsiteX4" fmla="*/ 11326368 w 11326368"/>
              <a:gd name="connsiteY4" fmla="*/ 5934430 h 6272784"/>
              <a:gd name="connsiteX5" fmla="*/ 10988014 w 11326368"/>
              <a:gd name="connsiteY5" fmla="*/ 6272784 h 6272784"/>
              <a:gd name="connsiteX6" fmla="*/ 338354 w 11326368"/>
              <a:gd name="connsiteY6" fmla="*/ 6272784 h 6272784"/>
              <a:gd name="connsiteX7" fmla="*/ 0 w 11326368"/>
              <a:gd name="connsiteY7" fmla="*/ 5934430 h 6272784"/>
              <a:gd name="connsiteX8" fmla="*/ 0 w 11326368"/>
              <a:gd name="connsiteY8" fmla="*/ 338354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6368" h="6272784" fill="none" extrusionOk="0">
                <a:moveTo>
                  <a:pt x="0" y="338354"/>
                </a:moveTo>
                <a:cubicBezTo>
                  <a:pt x="884" y="175402"/>
                  <a:pt x="153028" y="2588"/>
                  <a:pt x="338354" y="0"/>
                </a:cubicBezTo>
                <a:cubicBezTo>
                  <a:pt x="2649231" y="72427"/>
                  <a:pt x="7512932" y="61419"/>
                  <a:pt x="10988014" y="0"/>
                </a:cubicBezTo>
                <a:cubicBezTo>
                  <a:pt x="11171368" y="-24193"/>
                  <a:pt x="11309218" y="146299"/>
                  <a:pt x="11326368" y="338354"/>
                </a:cubicBezTo>
                <a:cubicBezTo>
                  <a:pt x="11427244" y="1787120"/>
                  <a:pt x="11219055" y="3845667"/>
                  <a:pt x="11326368" y="5934430"/>
                </a:cubicBezTo>
                <a:cubicBezTo>
                  <a:pt x="11327304" y="6116547"/>
                  <a:pt x="11165509" y="6262277"/>
                  <a:pt x="10988014" y="6272784"/>
                </a:cubicBezTo>
                <a:cubicBezTo>
                  <a:pt x="9653448" y="6302611"/>
                  <a:pt x="5338487" y="6193478"/>
                  <a:pt x="338354" y="6272784"/>
                </a:cubicBezTo>
                <a:cubicBezTo>
                  <a:pt x="169652" y="6270730"/>
                  <a:pt x="-7371" y="6122756"/>
                  <a:pt x="0" y="5934430"/>
                </a:cubicBezTo>
                <a:cubicBezTo>
                  <a:pt x="50037" y="3750550"/>
                  <a:pt x="770" y="1447601"/>
                  <a:pt x="0" y="338354"/>
                </a:cubicBezTo>
                <a:close/>
              </a:path>
              <a:path w="11326368" h="6272784" stroke="0" extrusionOk="0">
                <a:moveTo>
                  <a:pt x="0" y="338354"/>
                </a:moveTo>
                <a:cubicBezTo>
                  <a:pt x="6176" y="153169"/>
                  <a:pt x="160181" y="18116"/>
                  <a:pt x="338354" y="0"/>
                </a:cubicBezTo>
                <a:cubicBezTo>
                  <a:pt x="3056115" y="123000"/>
                  <a:pt x="7808813" y="-96860"/>
                  <a:pt x="10988014" y="0"/>
                </a:cubicBezTo>
                <a:cubicBezTo>
                  <a:pt x="11154935" y="-15202"/>
                  <a:pt x="11327615" y="148973"/>
                  <a:pt x="11326368" y="338354"/>
                </a:cubicBezTo>
                <a:cubicBezTo>
                  <a:pt x="11329541" y="1281443"/>
                  <a:pt x="11420635" y="4562300"/>
                  <a:pt x="11326368" y="5934430"/>
                </a:cubicBezTo>
                <a:cubicBezTo>
                  <a:pt x="11294103" y="6132987"/>
                  <a:pt x="11161091" y="6270527"/>
                  <a:pt x="10988014" y="6272784"/>
                </a:cubicBezTo>
                <a:cubicBezTo>
                  <a:pt x="8412176" y="6112077"/>
                  <a:pt x="4504505" y="6312451"/>
                  <a:pt x="338354" y="6272784"/>
                </a:cubicBezTo>
                <a:cubicBezTo>
                  <a:pt x="115746" y="6265566"/>
                  <a:pt x="-33727" y="6106019"/>
                  <a:pt x="0" y="5934430"/>
                </a:cubicBezTo>
                <a:cubicBezTo>
                  <a:pt x="32216" y="3746504"/>
                  <a:pt x="57206" y="1244560"/>
                  <a:pt x="0" y="338354"/>
                </a:cubicBezTo>
                <a:close/>
              </a:path>
            </a:pathLst>
          </a:custGeom>
          <a:ln w="57150">
            <a:solidFill>
              <a:srgbClr val="99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p:cNvSpPr txBox="1"/>
          <p:nvPr/>
        </p:nvSpPr>
        <p:spPr>
          <a:xfrm>
            <a:off x="3496491" y="390593"/>
            <a:ext cx="5199017" cy="1200329"/>
          </a:xfrm>
          <a:prstGeom prst="rect">
            <a:avLst/>
          </a:prstGeom>
          <a:noFill/>
        </p:spPr>
        <p:txBody>
          <a:bodyPr wrap="square" rtlCol="0">
            <a:spAutoFit/>
          </a:bodyPr>
          <a:lstStyle/>
          <a:p>
            <a:pPr algn="ct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DẶN DÒ</a:t>
            </a:r>
            <a:endPar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sp>
        <p:nvSpPr>
          <p:cNvPr id="6" name="TextBox 5"/>
          <p:cNvSpPr txBox="1"/>
          <p:nvPr/>
        </p:nvSpPr>
        <p:spPr>
          <a:xfrm>
            <a:off x="1863363" y="1978000"/>
            <a:ext cx="9350029" cy="1077218"/>
          </a:xfrm>
          <a:prstGeom prst="rect">
            <a:avLst/>
          </a:prstGeom>
          <a:noFill/>
        </p:spPr>
        <p:txBody>
          <a:bodyPr wrap="square" rtlCol="0">
            <a:spAutoFit/>
          </a:bodyPr>
          <a:lstStyle/>
          <a:p>
            <a:pPr algn="just"/>
            <a:r>
              <a:rPr lang="en-US" sz="3200" dirty="0">
                <a:latin typeface="Calibri" panose="020F0502020204030204" pitchFamily="34" charset="0"/>
                <a:cs typeface="Calibri" panose="020F0502020204030204" pitchFamily="34" charset="0"/>
              </a:rPr>
              <a:t>V</a:t>
            </a:r>
            <a:r>
              <a:rPr lang="vi-VN" sz="3200" dirty="0">
                <a:latin typeface="Calibri" panose="020F0502020204030204" pitchFamily="34" charset="0"/>
                <a:cs typeface="Calibri" panose="020F0502020204030204" pitchFamily="34" charset="0"/>
              </a:rPr>
              <a:t>ề nhà tuyên truyền cùng người thân về các cách sử dụng tiền hợp lý, xem trước bài sau</a:t>
            </a:r>
            <a:endParaRPr lang="en-US" sz="3200" dirty="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2"/>
          <a:stretch>
            <a:fillRect/>
          </a:stretch>
        </p:blipFill>
        <p:spPr>
          <a:xfrm rot="737208" flipH="1">
            <a:off x="671249" y="1895349"/>
            <a:ext cx="919996" cy="919996"/>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2"/>
          <a:stretch>
            <a:fillRect/>
          </a:stretch>
        </p:blipFill>
        <p:spPr>
          <a:xfrm>
            <a:off x="0" y="560280"/>
            <a:ext cx="10723793" cy="4182218"/>
          </a:xfrm>
          <a:prstGeom prst="rect">
            <a:avLst/>
          </a:prstGeom>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p:cNvSpPr/>
          <p:nvPr/>
        </p:nvSpPr>
        <p:spPr>
          <a:xfrm>
            <a:off x="3124200" y="579120"/>
            <a:ext cx="7221995" cy="4511040"/>
          </a:xfrm>
          <a:prstGeom prst="roundRect">
            <a:avLst/>
          </a:prstGeom>
          <a:solidFill>
            <a:schemeClr val="bg1">
              <a:alpha val="7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sp>
        <p:nvSpPr>
          <p:cNvPr id="18" name="TextBox 3"/>
          <p:cNvSpPr txBox="1"/>
          <p:nvPr/>
        </p:nvSpPr>
        <p:spPr>
          <a:xfrm>
            <a:off x="3922515" y="663730"/>
            <a:ext cx="5748007" cy="584775"/>
          </a:xfrm>
          <a:prstGeom prst="rect">
            <a:avLst/>
          </a:prstGeom>
          <a:noFill/>
        </p:spPr>
        <p:txBody>
          <a:bodyPr wrap="square" rtlCol="0">
            <a:spAutoFit/>
          </a:bodyPr>
          <a:lstStyle/>
          <a:p>
            <a:pPr algn="ctr"/>
            <a:r>
              <a:rPr lang="en-US" sz="3200" b="1" dirty="0" err="1"/>
              <a:t>Thứ</a:t>
            </a:r>
            <a:r>
              <a:rPr lang="en-US" sz="3200" b="1" dirty="0"/>
              <a:t> … </a:t>
            </a:r>
            <a:r>
              <a:rPr lang="en-US" sz="3200" b="1" dirty="0" err="1"/>
              <a:t>ngày</a:t>
            </a:r>
            <a:r>
              <a:rPr lang="en-US" sz="3200" b="1" dirty="0"/>
              <a:t> … </a:t>
            </a:r>
            <a:r>
              <a:rPr lang="en-US" sz="3200" b="1" dirty="0" err="1"/>
              <a:t>tháng</a:t>
            </a:r>
            <a:r>
              <a:rPr lang="en-US" sz="3200" b="1" dirty="0"/>
              <a:t> … </a:t>
            </a:r>
            <a:r>
              <a:rPr lang="en-US" sz="3200" b="1" dirty="0" err="1"/>
              <a:t>năm</a:t>
            </a:r>
            <a:r>
              <a:rPr lang="en-US" sz="3200" b="1" dirty="0"/>
              <a:t> …</a:t>
            </a:r>
            <a:endParaRPr lang="en-US" sz="3200" b="1" dirty="0"/>
          </a:p>
        </p:txBody>
      </p:sp>
      <p:pic>
        <p:nvPicPr>
          <p:cNvPr id="2" name="Picture 1"/>
          <p:cNvPicPr>
            <a:picLocks noChangeAspect="1"/>
          </p:cNvPicPr>
          <p:nvPr/>
        </p:nvPicPr>
        <p:blipFill>
          <a:blip r:embed="rId1"/>
          <a:stretch>
            <a:fillRect/>
          </a:stretch>
        </p:blipFill>
        <p:spPr>
          <a:xfrm>
            <a:off x="5328802" y="1197826"/>
            <a:ext cx="2712955" cy="865707"/>
          </a:xfrm>
          <a:prstGeom prst="rect">
            <a:avLst/>
          </a:prstGeom>
        </p:spPr>
      </p:pic>
      <p:pic>
        <p:nvPicPr>
          <p:cNvPr id="3" name="Picture 2"/>
          <p:cNvPicPr>
            <a:picLocks noChangeAspect="1"/>
          </p:cNvPicPr>
          <p:nvPr/>
        </p:nvPicPr>
        <p:blipFill>
          <a:blip r:embed="rId2"/>
          <a:stretch>
            <a:fillRect/>
          </a:stretch>
        </p:blipFill>
        <p:spPr>
          <a:xfrm rot="611490">
            <a:off x="4665320" y="1879517"/>
            <a:ext cx="3511600" cy="1920406"/>
          </a:xfrm>
          <a:prstGeom prst="rect">
            <a:avLst/>
          </a:prstGeom>
        </p:spPr>
      </p:pic>
      <p:pic>
        <p:nvPicPr>
          <p:cNvPr id="4" name="Picture 3"/>
          <p:cNvPicPr>
            <a:picLocks noChangeAspect="1"/>
          </p:cNvPicPr>
          <p:nvPr/>
        </p:nvPicPr>
        <p:blipFill>
          <a:blip r:embed="rId3"/>
          <a:stretch>
            <a:fillRect/>
          </a:stretch>
        </p:blipFill>
        <p:spPr>
          <a:xfrm>
            <a:off x="3505200" y="2966443"/>
            <a:ext cx="6290405" cy="222210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419317" y="1397806"/>
            <a:ext cx="6700085" cy="4834547"/>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92608" y="536448"/>
            <a:ext cx="4669536" cy="1085088"/>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u="sng" dirty="0">
                <a:ln>
                  <a:solidFill>
                    <a:schemeClr val="tx1"/>
                  </a:solidFill>
                </a:ln>
                <a:solidFill>
                  <a:srgbClr val="00FFCC"/>
                </a:solidFill>
              </a:rPr>
              <a:t>HOẠT ĐỘNG 1:</a:t>
            </a:r>
            <a:endParaRPr lang="en-US" sz="5400" b="1" u="sng" dirty="0">
              <a:ln>
                <a:solidFill>
                  <a:schemeClr val="tx1"/>
                </a:solidFill>
              </a:ln>
              <a:solidFill>
                <a:srgbClr val="00FFCC"/>
              </a:solidFill>
            </a:endParaRPr>
          </a:p>
        </p:txBody>
      </p:sp>
      <p:grpSp>
        <p:nvGrpSpPr>
          <p:cNvPr id="8" name="Group 7"/>
          <p:cNvGrpSpPr/>
          <p:nvPr/>
        </p:nvGrpSpPr>
        <p:grpSpPr>
          <a:xfrm>
            <a:off x="1337389" y="2349500"/>
            <a:ext cx="7702248" cy="3179962"/>
            <a:chOff x="944840" y="5777208"/>
            <a:chExt cx="10521788" cy="3179962"/>
          </a:xfrm>
        </p:grpSpPr>
        <p:sp>
          <p:nvSpPr>
            <p:cNvPr id="10" name="TextBox 9"/>
            <p:cNvSpPr txBox="1"/>
            <p:nvPr/>
          </p:nvSpPr>
          <p:spPr>
            <a:xfrm>
              <a:off x="1041994" y="5777208"/>
              <a:ext cx="10330015" cy="3139321"/>
            </a:xfrm>
            <a:prstGeom prst="rect">
              <a:avLst/>
            </a:prstGeom>
            <a:solidFill>
              <a:schemeClr val="bg1"/>
            </a:solidFill>
          </p:spPr>
          <p:txBody>
            <a:bodyPr wrap="square" rtlCol="0">
              <a:spAutoFit/>
            </a:bodyPr>
            <a:lstStyle/>
            <a:p>
              <a:pPr algn="ctr"/>
              <a:r>
                <a:rPr lang="vi-VN" sz="6600" b="1" dirty="0">
                  <a:ln w="12700">
                    <a:solidFill>
                      <a:schemeClr val="tx1"/>
                    </a:solidFill>
                  </a:ln>
                </a:rPr>
                <a:t>Khám phá thông điệp của việc sử dụng tiền hợp lí </a:t>
              </a:r>
              <a:endParaRPr lang="vi-VN" sz="6600" b="1" dirty="0">
                <a:ln w="12700">
                  <a:solidFill>
                    <a:schemeClr val="tx1"/>
                  </a:solidFill>
                </a:ln>
              </a:endParaRPr>
            </a:p>
          </p:txBody>
        </p:sp>
        <p:sp>
          <p:nvSpPr>
            <p:cNvPr id="11" name="TextBox 10"/>
            <p:cNvSpPr txBox="1"/>
            <p:nvPr/>
          </p:nvSpPr>
          <p:spPr>
            <a:xfrm>
              <a:off x="944840" y="5817849"/>
              <a:ext cx="10521788" cy="3139321"/>
            </a:xfrm>
            <a:prstGeom prst="rect">
              <a:avLst/>
            </a:prstGeom>
            <a:noFill/>
          </p:spPr>
          <p:txBody>
            <a:bodyPr wrap="square" rtlCol="0">
              <a:spAutoFit/>
            </a:bodyPr>
            <a:lstStyle/>
            <a:p>
              <a:pPr algn="ctr"/>
              <a:r>
                <a:rPr lang="vi-VN" sz="6600" b="1" dirty="0">
                  <a:solidFill>
                    <a:srgbClr val="FF6600"/>
                  </a:solidFill>
                </a:rPr>
                <a:t>Khám phá thông điệp của việc sử dụng tiền hợp lí </a:t>
              </a:r>
              <a:endParaRPr lang="en-US" sz="6600" b="1" dirty="0">
                <a:solidFill>
                  <a:srgbClr val="FF6600"/>
                </a:solidFill>
              </a:endParaRPr>
            </a:p>
          </p:txBody>
        </p:sp>
      </p:grpSp>
    </p:spTree>
  </p:cSld>
  <p:clrMapOvr>
    <a:masterClrMapping/>
  </p:clrMapOvr>
  <p:transition spd="slow">
    <p:wip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7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2" presetClass="emph" presetSubtype="0" repeatCount="2000" fill="hold" nodeType="afterEffect">
                                      <p:stCondLst>
                                        <p:cond delay="0"/>
                                      </p:stCondLst>
                                      <p:childTnLst>
                                        <p:animRot by="120000">
                                          <p:cBhvr>
                                            <p:cTn id="11" dur="75" fill="hold">
                                              <p:stCondLst>
                                                <p:cond delay="0"/>
                                              </p:stCondLst>
                                            </p:cTn>
                                            <p:tgtEl>
                                              <p:spTgt spid="8"/>
                                            </p:tgtEl>
                                            <p:attrNameLst>
                                              <p:attrName>r</p:attrName>
                                            </p:attrNameLst>
                                          </p:cBhvr>
                                        </p:animRot>
                                        <p:animRot by="-240000">
                                          <p:cBhvr>
                                            <p:cTn id="12" dur="150" fill="hold">
                                              <p:stCondLst>
                                                <p:cond delay="150"/>
                                              </p:stCondLst>
                                            </p:cTn>
                                            <p:tgtEl>
                                              <p:spTgt spid="8"/>
                                            </p:tgtEl>
                                            <p:attrNameLst>
                                              <p:attrName>r</p:attrName>
                                            </p:attrNameLst>
                                          </p:cBhvr>
                                        </p:animRot>
                                        <p:animRot by="240000">
                                          <p:cBhvr>
                                            <p:cTn id="13" dur="150" fill="hold">
                                              <p:stCondLst>
                                                <p:cond delay="300"/>
                                              </p:stCondLst>
                                            </p:cTn>
                                            <p:tgtEl>
                                              <p:spTgt spid="8"/>
                                            </p:tgtEl>
                                            <p:attrNameLst>
                                              <p:attrName>r</p:attrName>
                                            </p:attrNameLst>
                                          </p:cBhvr>
                                        </p:animRot>
                                        <p:animRot by="-240000">
                                          <p:cBhvr>
                                            <p:cTn id="14" dur="150" fill="hold">
                                              <p:stCondLst>
                                                <p:cond delay="450"/>
                                              </p:stCondLst>
                                            </p:cTn>
                                            <p:tgtEl>
                                              <p:spTgt spid="8"/>
                                            </p:tgtEl>
                                            <p:attrNameLst>
                                              <p:attrName>r</p:attrName>
                                            </p:attrNameLst>
                                          </p:cBhvr>
                                        </p:animRot>
                                        <p:animRot by="120000">
                                          <p:cBhvr>
                                            <p:cTn id="15" dur="150" fill="hold">
                                              <p:stCondLst>
                                                <p:cond delay="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2" presetClass="emph" presetSubtype="0" repeatCount="2000" fill="hold" nodeType="afterEffect">
                                      <p:stCondLst>
                                        <p:cond delay="0"/>
                                      </p:stCondLst>
                                      <p:childTnLst>
                                        <p:animRot by="120000">
                                          <p:cBhvr>
                                            <p:cTn id="11" dur="75" fill="hold">
                                              <p:stCondLst>
                                                <p:cond delay="0"/>
                                              </p:stCondLst>
                                            </p:cTn>
                                            <p:tgtEl>
                                              <p:spTgt spid="8"/>
                                            </p:tgtEl>
                                            <p:attrNameLst>
                                              <p:attrName>r</p:attrName>
                                            </p:attrNameLst>
                                          </p:cBhvr>
                                        </p:animRot>
                                        <p:animRot by="-240000">
                                          <p:cBhvr>
                                            <p:cTn id="12" dur="150" fill="hold">
                                              <p:stCondLst>
                                                <p:cond delay="150"/>
                                              </p:stCondLst>
                                            </p:cTn>
                                            <p:tgtEl>
                                              <p:spTgt spid="8"/>
                                            </p:tgtEl>
                                            <p:attrNameLst>
                                              <p:attrName>r</p:attrName>
                                            </p:attrNameLst>
                                          </p:cBhvr>
                                        </p:animRot>
                                        <p:animRot by="240000">
                                          <p:cBhvr>
                                            <p:cTn id="13" dur="150" fill="hold">
                                              <p:stCondLst>
                                                <p:cond delay="300"/>
                                              </p:stCondLst>
                                            </p:cTn>
                                            <p:tgtEl>
                                              <p:spTgt spid="8"/>
                                            </p:tgtEl>
                                            <p:attrNameLst>
                                              <p:attrName>r</p:attrName>
                                            </p:attrNameLst>
                                          </p:cBhvr>
                                        </p:animRot>
                                        <p:animRot by="-240000">
                                          <p:cBhvr>
                                            <p:cTn id="14" dur="150" fill="hold">
                                              <p:stCondLst>
                                                <p:cond delay="450"/>
                                              </p:stCondLst>
                                            </p:cTn>
                                            <p:tgtEl>
                                              <p:spTgt spid="8"/>
                                            </p:tgtEl>
                                            <p:attrNameLst>
                                              <p:attrName>r</p:attrName>
                                            </p:attrNameLst>
                                          </p:cBhvr>
                                        </p:animRot>
                                        <p:animRot by="120000">
                                          <p:cBhvr>
                                            <p:cTn id="15" dur="150" fill="hold">
                                              <p:stCondLst>
                                                <p:cond delay="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peech Bubble: Oval 2"/>
          <p:cNvSpPr/>
          <p:nvPr/>
        </p:nvSpPr>
        <p:spPr>
          <a:xfrm>
            <a:off x="1056640" y="441960"/>
            <a:ext cx="7589520" cy="2626360"/>
          </a:xfrm>
          <a:prstGeom prst="wedgeEllipseCallout">
            <a:avLst>
              <a:gd name="adj1" fmla="val 59868"/>
              <a:gd name="adj2" fmla="val 14182"/>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2255187" y="655211"/>
            <a:ext cx="5509401" cy="2123658"/>
          </a:xfrm>
          <a:prstGeom prst="rect">
            <a:avLst/>
          </a:prstGeom>
          <a:noFill/>
        </p:spPr>
        <p:txBody>
          <a:bodyPr wrap="square" lIns="91440" tIns="45720" rIns="91440" bIns="45720">
            <a:spAutoFit/>
          </a:bodyPr>
          <a:lstStyle/>
          <a:p>
            <a:pPr lvl="0" algn="ctr"/>
            <a:r>
              <a:rPr lang="en-US" sz="4400" b="1" dirty="0">
                <a:ln>
                  <a:solidFill>
                    <a:srgbClr val="C00000"/>
                  </a:solidFill>
                </a:ln>
                <a:solidFill>
                  <a:srgbClr val="C00000"/>
                </a:solidFill>
                <a:latin typeface="Cambria" panose="02040503050406030204" pitchFamily="18" charset="0"/>
                <a:ea typeface="Cambria" panose="02040503050406030204" pitchFamily="18" charset="0"/>
              </a:rPr>
              <a:t>N</a:t>
            </a:r>
            <a:r>
              <a:rPr lang="vi-VN" sz="4400" b="1" dirty="0">
                <a:ln>
                  <a:solidFill>
                    <a:srgbClr val="C00000"/>
                  </a:solidFill>
                </a:ln>
                <a:solidFill>
                  <a:srgbClr val="C00000"/>
                </a:solidFill>
                <a:latin typeface="Cambria" panose="02040503050406030204" pitchFamily="18" charset="0"/>
                <a:ea typeface="Cambria" panose="02040503050406030204" pitchFamily="18" charset="0"/>
              </a:rPr>
              <a:t>hắc lại các biểu hiện, ý nghĩa và cách sử dụng tiền hợp lý.</a:t>
            </a:r>
            <a:endParaRPr kumimoji="0" lang="en-US" sz="4400" b="1" i="0" u="none" strike="noStrike" kern="1200" cap="none" spc="0" normalizeH="0" baseline="0" noProof="0" dirty="0">
              <a:ln w="0">
                <a:solidFill>
                  <a:srgbClr val="C00000"/>
                </a:solidFill>
              </a:ln>
              <a:solidFill>
                <a:srgbClr val="C0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graphicFrame>
        <p:nvGraphicFramePr>
          <p:cNvPr id="2" name="Table 1"/>
          <p:cNvGraphicFramePr>
            <a:graphicFrameLocks noGrp="1"/>
          </p:cNvGraphicFramePr>
          <p:nvPr/>
        </p:nvGraphicFramePr>
        <p:xfrm>
          <a:off x="609600" y="406400"/>
          <a:ext cx="11054079" cy="5661137"/>
        </p:xfrm>
        <a:graphic>
          <a:graphicData uri="http://schemas.openxmlformats.org/drawingml/2006/table">
            <a:tbl>
              <a:tblPr firstRow="1" firstCol="1" bandRow="1">
                <a:tableStyleId>{5C22544A-7EE6-4342-B048-85BDC9FD1C3A}</a:tableStyleId>
              </a:tblPr>
              <a:tblGrid>
                <a:gridCol w="3921760"/>
                <a:gridCol w="3447626"/>
                <a:gridCol w="3684693"/>
              </a:tblGrid>
              <a:tr h="893073">
                <a:tc>
                  <a:txBody>
                    <a:bodyPr/>
                    <a:lstStyle/>
                    <a:p>
                      <a:pPr marL="0" marR="0" algn="ctr">
                        <a:lnSpc>
                          <a:spcPct val="130000"/>
                        </a:lnSpc>
                        <a:spcBef>
                          <a:spcPts val="0"/>
                        </a:spcBef>
                        <a:spcAft>
                          <a:spcPts val="0"/>
                        </a:spcAft>
                      </a:pPr>
                      <a:r>
                        <a:rPr lang="en-US" sz="2400" b="1" dirty="0">
                          <a:solidFill>
                            <a:srgbClr val="7030A0"/>
                          </a:solidFill>
                          <a:effectLst/>
                          <a:latin typeface="Cambria" panose="02040503050406030204" pitchFamily="18" charset="0"/>
                          <a:ea typeface="Cambria" panose="02040503050406030204" pitchFamily="18" charset="0"/>
                        </a:rPr>
                        <a:t>1. </a:t>
                      </a:r>
                      <a:r>
                        <a:rPr lang="en-US" sz="2400" b="1" dirty="0" err="1">
                          <a:solidFill>
                            <a:srgbClr val="7030A0"/>
                          </a:solidFill>
                          <a:effectLst/>
                          <a:latin typeface="Cambria" panose="02040503050406030204" pitchFamily="18" charset="0"/>
                          <a:ea typeface="Cambria" panose="02040503050406030204" pitchFamily="18" charset="0"/>
                        </a:rPr>
                        <a:t>Biểu</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hiện</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của</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sử</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dụng</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tiền</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hợp</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lí</a:t>
                      </a:r>
                      <a:endParaRPr lang="en-US" sz="2400" b="1"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ctr">
                        <a:lnSpc>
                          <a:spcPct val="130000"/>
                        </a:lnSpc>
                        <a:spcBef>
                          <a:spcPts val="0"/>
                        </a:spcBef>
                        <a:spcAft>
                          <a:spcPts val="0"/>
                        </a:spcAft>
                      </a:pPr>
                      <a:r>
                        <a:rPr lang="en-US" sz="2400" b="1" dirty="0">
                          <a:solidFill>
                            <a:srgbClr val="7030A0"/>
                          </a:solidFill>
                          <a:effectLst/>
                          <a:latin typeface="Cambria" panose="02040503050406030204" pitchFamily="18" charset="0"/>
                          <a:ea typeface="Cambria" panose="02040503050406030204" pitchFamily="18" charset="0"/>
                        </a:rPr>
                        <a:t>2. Ý </a:t>
                      </a:r>
                      <a:r>
                        <a:rPr lang="en-US" sz="2400" b="1" dirty="0" err="1">
                          <a:solidFill>
                            <a:srgbClr val="7030A0"/>
                          </a:solidFill>
                          <a:effectLst/>
                          <a:latin typeface="Cambria" panose="02040503050406030204" pitchFamily="18" charset="0"/>
                          <a:ea typeface="Cambria" panose="02040503050406030204" pitchFamily="18" charset="0"/>
                        </a:rPr>
                        <a:t>nghĩa</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của</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sử</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dụng</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tiền</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hợp</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lí</a:t>
                      </a:r>
                      <a:endParaRPr lang="en-US" sz="2400" b="1"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ctr">
                        <a:lnSpc>
                          <a:spcPct val="130000"/>
                        </a:lnSpc>
                        <a:spcBef>
                          <a:spcPts val="0"/>
                        </a:spcBef>
                        <a:spcAft>
                          <a:spcPts val="0"/>
                        </a:spcAft>
                      </a:pPr>
                      <a:r>
                        <a:rPr lang="en-US" sz="2400" b="1" dirty="0">
                          <a:solidFill>
                            <a:srgbClr val="7030A0"/>
                          </a:solidFill>
                          <a:effectLst/>
                          <a:latin typeface="Cambria" panose="02040503050406030204" pitchFamily="18" charset="0"/>
                          <a:ea typeface="Cambria" panose="02040503050406030204" pitchFamily="18" charset="0"/>
                        </a:rPr>
                        <a:t>3. </a:t>
                      </a:r>
                      <a:r>
                        <a:rPr lang="en-US" sz="2400" b="1" dirty="0" err="1">
                          <a:solidFill>
                            <a:srgbClr val="7030A0"/>
                          </a:solidFill>
                          <a:effectLst/>
                          <a:latin typeface="Cambria" panose="02040503050406030204" pitchFamily="18" charset="0"/>
                          <a:ea typeface="Cambria" panose="02040503050406030204" pitchFamily="18" charset="0"/>
                        </a:rPr>
                        <a:t>Cách</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sử</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dụng</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tiền</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hợp</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lí</a:t>
                      </a:r>
                      <a:endParaRPr lang="en-US" sz="2400" b="1"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1951727">
                <a:tc>
                  <a:txBody>
                    <a:bodyPr/>
                    <a:lstStyle/>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Lên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kế</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hoạch</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trước</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khi</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mua</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sắm</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Chọn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nơi</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có</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giá</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cả</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hợp</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lí</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Mua </a:t>
                      </a:r>
                      <a:r>
                        <a:rPr lang="en-US" sz="2400" b="0" dirty="0" err="1">
                          <a:solidFill>
                            <a:srgbClr val="002060"/>
                          </a:solidFill>
                          <a:effectLst/>
                          <a:latin typeface="Cambria" panose="02040503050406030204" pitchFamily="18" charset="0"/>
                          <a:ea typeface="Cambria" panose="02040503050406030204" pitchFamily="18" charset="0"/>
                        </a:rPr>
                        <a:t>hàng</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vừa</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đủ</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dùng</a:t>
                      </a: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30000"/>
                        </a:lnSpc>
                        <a:spcBef>
                          <a:spcPts val="0"/>
                        </a:spcBef>
                        <a:spcAft>
                          <a:spcPts val="0"/>
                        </a:spcAft>
                      </a:pPr>
                      <a:r>
                        <a:rPr lang="en-US" sz="2400" b="0" dirty="0" err="1">
                          <a:solidFill>
                            <a:srgbClr val="002060"/>
                          </a:solidFill>
                          <a:effectLst/>
                          <a:latin typeface="Cambria" panose="02040503050406030204" pitchFamily="18" charset="0"/>
                          <a:ea typeface="Cambria" panose="02040503050406030204" pitchFamily="18" charset="0"/>
                        </a:rPr>
                        <a:t>Có</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tiền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chủ</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động</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trong</a:t>
                      </a:r>
                      <a:r>
                        <a:rPr lang="en-US" sz="2400" b="0" dirty="0">
                          <a:solidFill>
                            <a:srgbClr val="002060"/>
                          </a:solidFill>
                          <a:effectLst/>
                          <a:latin typeface="Cambria" panose="02040503050406030204" pitchFamily="18" charset="0"/>
                          <a:ea typeface="Cambria" panose="02040503050406030204" pitchFamily="18" charset="0"/>
                        </a:rPr>
                        <a:t> chi </a:t>
                      </a:r>
                      <a:r>
                        <a:rPr lang="en-US" sz="2400" b="0" dirty="0" err="1">
                          <a:solidFill>
                            <a:srgbClr val="002060"/>
                          </a:solidFill>
                          <a:effectLst/>
                          <a:latin typeface="Cambria" panose="02040503050406030204" pitchFamily="18" charset="0"/>
                          <a:ea typeface="Cambria" panose="02040503050406030204" pitchFamily="18" charset="0"/>
                        </a:rPr>
                        <a:t>tiêu</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đáp</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ứng</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được</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nhu</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cầu</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của</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bản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thân</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Chia </a:t>
                      </a:r>
                      <a:r>
                        <a:rPr lang="en-US" sz="2400" b="0" dirty="0" err="1">
                          <a:solidFill>
                            <a:srgbClr val="002060"/>
                          </a:solidFill>
                          <a:effectLst/>
                          <a:latin typeface="Cambria" panose="02040503050406030204" pitchFamily="18" charset="0"/>
                          <a:ea typeface="Cambria" panose="02040503050406030204" pitchFamily="18" charset="0"/>
                        </a:rPr>
                        <a:t>tiền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thành</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các</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phân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phù</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hợp</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với</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hoàn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cảnh</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bản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thân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nguyên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tắc</a:t>
                      </a:r>
                      <a:r>
                        <a:rPr lang="en-US" sz="2400" b="0" dirty="0">
                          <a:solidFill>
                            <a:srgbClr val="002060"/>
                          </a:solidFill>
                          <a:effectLst/>
                          <a:latin typeface="Cambria" panose="02040503050406030204" pitchFamily="18" charset="0"/>
                          <a:ea typeface="Cambria" panose="02040503050406030204" pitchFamily="18" charset="0"/>
                        </a:rPr>
                        <a:t> 6 </a:t>
                      </a:r>
                      <a:r>
                        <a:rPr lang="en-US" sz="2400" b="0" dirty="0" err="1">
                          <a:solidFill>
                            <a:srgbClr val="002060"/>
                          </a:solidFill>
                          <a:effectLst/>
                          <a:latin typeface="Cambria" panose="02040503050406030204" pitchFamily="18" charset="0"/>
                          <a:ea typeface="Cambria" panose="02040503050406030204" pitchFamily="18" charset="0"/>
                        </a:rPr>
                        <a:t>chiếc</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lọ</a:t>
                      </a:r>
                      <a:r>
                        <a:rPr lang="en-US" sz="2400" b="0" dirty="0">
                          <a:solidFill>
                            <a:srgbClr val="002060"/>
                          </a:solidFill>
                          <a:effectLst/>
                          <a:latin typeface="Cambria" panose="02040503050406030204" pitchFamily="18" charset="0"/>
                          <a:ea typeface="Cambria" panose="02040503050406030204" pitchFamily="18" charset="0"/>
                        </a:rPr>
                        <a:t>)</a:t>
                      </a: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758434">
                <a:tc>
                  <a:txBody>
                    <a:bodyPr/>
                    <a:lstStyle/>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Không</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mua</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hàng</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rẻ</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kém</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chất</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lượng</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Mua </a:t>
                      </a:r>
                      <a:r>
                        <a:rPr lang="en-US" sz="2400" b="0" dirty="0" err="1">
                          <a:solidFill>
                            <a:srgbClr val="002060"/>
                          </a:solidFill>
                          <a:effectLst/>
                          <a:latin typeface="Cambria" panose="02040503050406030204" pitchFamily="18" charset="0"/>
                          <a:ea typeface="Cambria" panose="02040503050406030204" pitchFamily="18" charset="0"/>
                        </a:rPr>
                        <a:t>hàng</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phù</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hợp</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với</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hoàn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cảnh</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gia</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đình</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mình</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và</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với</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số</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tiền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minh</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hiện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có</a:t>
                      </a:r>
                      <a:r>
                        <a:rPr lang="en-US" sz="2400" b="0" dirty="0">
                          <a:solidFill>
                            <a:srgbClr val="002060"/>
                          </a:solidFill>
                          <a:effectLst/>
                          <a:latin typeface="Cambria" panose="02040503050406030204" pitchFamily="18" charset="0"/>
                          <a:ea typeface="Cambria" panose="02040503050406030204" pitchFamily="18" charset="0"/>
                        </a:rPr>
                        <a:t>...</a:t>
                      </a: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Phòng</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ngừa</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rủi</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ro</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Giúp</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đỡ</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những</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người</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gặp</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khó</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khăn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trong</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cuộc</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sống</a:t>
                      </a:r>
                      <a:r>
                        <a:rPr lang="en-US" sz="2400" b="0" dirty="0">
                          <a:solidFill>
                            <a:srgbClr val="002060"/>
                          </a:solidFill>
                          <a:effectLst/>
                          <a:latin typeface="Cambria" panose="02040503050406030204" pitchFamily="18" charset="0"/>
                          <a:ea typeface="Cambria" panose="02040503050406030204" pitchFamily="18" charset="0"/>
                        </a:rPr>
                        <a:t>.</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Kiểm</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soát</a:t>
                      </a:r>
                      <a:r>
                        <a:rPr lang="en-US" sz="2400" b="0" dirty="0">
                          <a:solidFill>
                            <a:srgbClr val="002060"/>
                          </a:solidFill>
                          <a:effectLst/>
                          <a:latin typeface="Cambria" panose="02040503050406030204" pitchFamily="18" charset="0"/>
                          <a:ea typeface="Cambria" panose="02040503050406030204" pitchFamily="18" charset="0"/>
                        </a:rPr>
                        <a:t> chi </a:t>
                      </a:r>
                      <a:r>
                        <a:rPr lang="en-US" sz="2400" b="0" dirty="0" err="1">
                          <a:solidFill>
                            <a:srgbClr val="002060"/>
                          </a:solidFill>
                          <a:effectLst/>
                          <a:latin typeface="Cambria" panose="02040503050406030204" pitchFamily="18" charset="0"/>
                          <a:ea typeface="Cambria" panose="02040503050406030204" pitchFamily="18" charset="0"/>
                        </a:rPr>
                        <a:t>tiêu</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animated cartoon, illustration, animation, clipart&#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r="52094"/>
          <a:stretch>
            <a:fillRect/>
          </a:stretch>
        </p:blipFill>
        <p:spPr>
          <a:xfrm>
            <a:off x="731456" y="3169799"/>
            <a:ext cx="3657664" cy="2861672"/>
          </a:xfrm>
          <a:prstGeom prst="rect">
            <a:avLst/>
          </a:prstGeom>
        </p:spPr>
      </p:pic>
      <p:pic>
        <p:nvPicPr>
          <p:cNvPr id="6" name="Picture 5"/>
          <p:cNvPicPr>
            <a:picLocks noChangeAspect="1"/>
          </p:cNvPicPr>
          <p:nvPr/>
        </p:nvPicPr>
        <p:blipFill>
          <a:blip r:embed="rId3"/>
          <a:stretch>
            <a:fillRect/>
          </a:stretch>
        </p:blipFill>
        <p:spPr>
          <a:xfrm>
            <a:off x="177506" y="1677340"/>
            <a:ext cx="5267214" cy="1360500"/>
          </a:xfrm>
          <a:prstGeom prst="rect">
            <a:avLst/>
          </a:prstGeom>
        </p:spPr>
      </p:pic>
      <p:sp>
        <p:nvSpPr>
          <p:cNvPr id="7" name="Rectangle: Rounded Corners 6"/>
          <p:cNvSpPr/>
          <p:nvPr/>
        </p:nvSpPr>
        <p:spPr>
          <a:xfrm>
            <a:off x="4886960" y="2630190"/>
            <a:ext cx="6776719" cy="2593299"/>
          </a:xfrm>
          <a:prstGeom prst="roundRect">
            <a:avLst/>
          </a:prstGeom>
          <a:solidFill>
            <a:srgbClr val="CCFFCC"/>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Cambria" panose="02040503050406030204" pitchFamily="18" charset="0"/>
                <a:ea typeface="Cambria" panose="02040503050406030204" pitchFamily="18" charset="0"/>
              </a:rPr>
              <a:t>Những người khéo ăn thì no</a:t>
            </a:r>
            <a:endParaRPr lang="vi-VN"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Khéo co thì ấm, khéo đo thì vừa</a:t>
            </a:r>
            <a:endParaRPr lang="vi-VN"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Mua hàng không thiếu, chẳng thừa</a:t>
            </a:r>
            <a:endParaRPr lang="vi-VN"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Dành tiền tiết kiệm phòng ngừa rủi ro.</a:t>
            </a:r>
            <a:endParaRPr lang="vi-VN" sz="28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a:fillRect/>
          </a:stretch>
        </p:blipFill>
        <p:spPr>
          <a:xfrm>
            <a:off x="7899400" y="236980"/>
            <a:ext cx="5454356" cy="6611493"/>
          </a:xfrm>
          <a:prstGeom prst="rect">
            <a:avLst/>
          </a:prstGeom>
          <a:effectLst>
            <a:outerShdw blurRad="63500" sx="102000" sy="102000" algn="ctr" rotWithShape="0">
              <a:prstClr val="black">
                <a:alpha val="40000"/>
              </a:prstClr>
            </a:outerShdw>
          </a:effectLst>
        </p:spPr>
      </p:pic>
      <p:grpSp>
        <p:nvGrpSpPr>
          <p:cNvPr id="7" name="Group 6"/>
          <p:cNvGrpSpPr/>
          <p:nvPr/>
        </p:nvGrpSpPr>
        <p:grpSpPr>
          <a:xfrm>
            <a:off x="668972" y="809174"/>
            <a:ext cx="7469188" cy="4078261"/>
            <a:chOff x="457789" y="2120323"/>
            <a:chExt cx="6162594" cy="1065823"/>
          </a:xfrm>
        </p:grpSpPr>
        <p:sp>
          <p:nvSpPr>
            <p:cNvPr id="8" name="Freeform 3"/>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solidFill>
                  <a:srgbClr val="FF0000"/>
                </a:solidFill>
              </a:endParaRPr>
            </a:p>
          </p:txBody>
        </p:sp>
        <p:sp>
          <p:nvSpPr>
            <p:cNvPr id="9" name="TextBox 8"/>
            <p:cNvSpPr txBox="1"/>
            <p:nvPr/>
          </p:nvSpPr>
          <p:spPr>
            <a:xfrm>
              <a:off x="509450" y="2120323"/>
              <a:ext cx="6097870" cy="925004"/>
            </a:xfrm>
            <a:prstGeom prst="rect">
              <a:avLst/>
            </a:prstGeom>
            <a:noFill/>
          </p:spPr>
          <p:txBody>
            <a:bodyPr wrap="square" rtlCol="0">
              <a:spAutoFit/>
            </a:bodyPr>
            <a:lstStyle/>
            <a:p>
              <a:pPr algn="ctr"/>
              <a:r>
                <a:rPr lang="en-US" sz="3200" b="0" i="0" dirty="0">
                  <a:solidFill>
                    <a:srgbClr val="FF0000"/>
                  </a:solidFill>
                  <a:effectLst/>
                  <a:latin typeface="Cambria" panose="02040503050406030204" pitchFamily="18" charset="0"/>
                  <a:ea typeface="Cambria" panose="02040503050406030204" pitchFamily="18" charset="0"/>
                </a:rPr>
                <a:t>Thông </a:t>
              </a:r>
              <a:r>
                <a:rPr lang="en-US" sz="3200" dirty="0" err="1">
                  <a:solidFill>
                    <a:srgbClr val="FF0000"/>
                  </a:solidFill>
                  <a:latin typeface="Cambria" panose="02040503050406030204" pitchFamily="18" charset="0"/>
                  <a:ea typeface="Cambria" panose="02040503050406030204" pitchFamily="18" charset="0"/>
                </a:rPr>
                <a:t>điệp</a:t>
              </a:r>
              <a:r>
                <a:rPr lang="en-US" sz="3200" dirty="0">
                  <a:solidFill>
                    <a:srgbClr val="FF0000"/>
                  </a:solidFill>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nhắc</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nhở</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chúng</a:t>
              </a:r>
              <a:r>
                <a:rPr lang="en-US" sz="3200" b="0" i="0" dirty="0">
                  <a:solidFill>
                    <a:srgbClr val="FF0000"/>
                  </a:solidFill>
                  <a:effectLst/>
                  <a:latin typeface="Cambria" panose="02040503050406030204" pitchFamily="18" charset="0"/>
                  <a:ea typeface="Cambria" panose="02040503050406030204" pitchFamily="18" charset="0"/>
                </a:rPr>
                <a:t> ta </a:t>
              </a:r>
              <a:r>
                <a:rPr lang="en-US" sz="3200" b="0" i="0" dirty="0" err="1">
                  <a:solidFill>
                    <a:srgbClr val="FF0000"/>
                  </a:solidFill>
                  <a:effectLst/>
                  <a:latin typeface="Cambria" panose="02040503050406030204" pitchFamily="18" charset="0"/>
                  <a:ea typeface="Cambria" panose="02040503050406030204" pitchFamily="18" charset="0"/>
                </a:rPr>
                <a:t>về</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cách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cách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ứng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xử</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sao</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cho</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phù</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hợp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khôn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khéo</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với</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hoàn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cảnh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của</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chính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Để</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ăn</a:t>
              </a:r>
              <a:r>
                <a:rPr lang="en-US" sz="3200" b="0" i="0" dirty="0">
                  <a:solidFill>
                    <a:srgbClr val="FF0000"/>
                  </a:solidFill>
                  <a:effectLst/>
                  <a:latin typeface="Cambria" panose="02040503050406030204" pitchFamily="18" charset="0"/>
                  <a:ea typeface="Cambria" panose="02040503050406030204" pitchFamily="18" charset="0"/>
                </a:rPr>
                <a:t> no, </a:t>
              </a:r>
              <a:r>
                <a:rPr lang="en-US" sz="3200" b="0" i="0" dirty="0" err="1">
                  <a:solidFill>
                    <a:srgbClr val="FF0000"/>
                  </a:solidFill>
                  <a:effectLst/>
                  <a:latin typeface="Cambria" panose="02040503050406030204" pitchFamily="18" charset="0"/>
                  <a:ea typeface="Cambria" panose="02040503050406030204" pitchFamily="18" charset="0"/>
                </a:rPr>
                <a:t>mặc</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ấm</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mà</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không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phải</a:t>
              </a:r>
              <a:r>
                <a:rPr lang="en-US" sz="3200" b="0" i="0" dirty="0">
                  <a:solidFill>
                    <a:srgbClr val="FF0000"/>
                  </a:solidFill>
                  <a:effectLst/>
                  <a:latin typeface="Cambria" panose="02040503050406030204" pitchFamily="18" charset="0"/>
                  <a:ea typeface="Cambria" panose="02040503050406030204" pitchFamily="18" charset="0"/>
                </a:rPr>
                <a:t> lo </a:t>
              </a:r>
              <a:r>
                <a:rPr lang="en-US" sz="3200" b="0" i="0" dirty="0" err="1">
                  <a:solidFill>
                    <a:srgbClr val="FF0000"/>
                  </a:solidFill>
                  <a:effectLst/>
                  <a:latin typeface="Cambria" panose="02040503050406030204" pitchFamily="18" charset="0"/>
                  <a:ea typeface="Cambria" panose="02040503050406030204" pitchFamily="18" charset="0"/>
                </a:rPr>
                <a:t>nghĩ</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rằng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ngày</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mai</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sẽ</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trở</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nên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thiếu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thốn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thì</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ngay</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từ</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hôm</a:t>
              </a:r>
              <a:r>
                <a:rPr lang="en-US" sz="3200" b="0" i="0" dirty="0">
                  <a:solidFill>
                    <a:srgbClr val="FF0000"/>
                  </a:solidFill>
                  <a:effectLst/>
                  <a:latin typeface="Cambria" panose="02040503050406030204" pitchFamily="18" charset="0"/>
                  <a:ea typeface="Cambria" panose="02040503050406030204" pitchFamily="18" charset="0"/>
                </a:rPr>
                <a:t> nay, </a:t>
              </a:r>
              <a:r>
                <a:rPr lang="en-US" sz="3200" b="0" i="0" dirty="0" err="1">
                  <a:solidFill>
                    <a:srgbClr val="FF0000"/>
                  </a:solidFill>
                  <a:effectLst/>
                  <a:latin typeface="Cambria" panose="02040503050406030204" pitchFamily="18" charset="0"/>
                  <a:ea typeface="Cambria" panose="02040503050406030204" pitchFamily="18" charset="0"/>
                </a:rPr>
                <a:t>chúng</a:t>
              </a:r>
              <a:r>
                <a:rPr lang="en-US" sz="3200" b="0" i="0" dirty="0">
                  <a:solidFill>
                    <a:srgbClr val="FF0000"/>
                  </a:solidFill>
                  <a:effectLst/>
                  <a:latin typeface="Cambria" panose="02040503050406030204" pitchFamily="18" charset="0"/>
                  <a:ea typeface="Cambria" panose="02040503050406030204" pitchFamily="18" charset="0"/>
                </a:rPr>
                <a:t> ta </a:t>
              </a:r>
              <a:r>
                <a:rPr lang="en-US" sz="3200" b="0" i="0" dirty="0" err="1">
                  <a:solidFill>
                    <a:srgbClr val="FF0000"/>
                  </a:solidFill>
                  <a:effectLst/>
                  <a:latin typeface="Cambria" panose="02040503050406030204" pitchFamily="18" charset="0"/>
                  <a:ea typeface="Cambria" panose="02040503050406030204" pitchFamily="18" charset="0"/>
                </a:rPr>
                <a:t>nên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tập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lối</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tiết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kiệm</a:t>
              </a:r>
              <a:r>
                <a:rPr lang="en-US" sz="3200" b="0" i="0"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gr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2301</Words>
  <Application>WPS Slides</Application>
  <PresentationFormat>Custom</PresentationFormat>
  <Paragraphs>74</Paragraphs>
  <Slides>24</Slides>
  <Notes>3</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24</vt:i4>
      </vt:variant>
    </vt:vector>
  </HeadingPairs>
  <TitlesOfParts>
    <vt:vector size="37" baseType="lpstr">
      <vt:lpstr>Arial</vt:lpstr>
      <vt:lpstr>SimSun</vt:lpstr>
      <vt:lpstr>Wingdings</vt:lpstr>
      <vt:lpstr>Calibri</vt:lpstr>
      <vt:lpstr>Cambria</vt:lpstr>
      <vt:lpstr>Times New Roman</vt:lpstr>
      <vt:lpstr>Microsoft YaHei</vt:lpstr>
      <vt:lpstr>Arial Unicode MS</vt:lpstr>
      <vt:lpstr>Calibri Light</vt:lpstr>
      <vt:lpstr>Calibri</vt:lpstr>
      <vt:lpstr>iCiel Pony</vt:lpstr>
      <vt:lpstr>Wide Latin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dc:creator>
  <dc:description>9Slide.vn</dc:description>
  <dc:subject>9Slide.vn</dc:subject>
  <cp:category>9Slide.vn</cp:category>
  <cp:lastModifiedBy>Bích Đào Cao Thị</cp:lastModifiedBy>
  <cp:revision>50</cp:revision>
  <dcterms:created xsi:type="dcterms:W3CDTF">2023-06-25T08:24:00Z</dcterms:created>
  <dcterms:modified xsi:type="dcterms:W3CDTF">2025-04-16T05:23:45Z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18F9ACEB109E4DF2825AB42C9353BD01_12</vt:lpwstr>
  </property>
  <property fmtid="{D5CDD505-2E9C-101B-9397-08002B2CF9AE}" pid="3" name="KSOProductBuildVer">
    <vt:lpwstr>1033-12.2.0.20795</vt:lpwstr>
  </property>
</Properties>
</file>