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5"/>
  </p:notesMasterIdLst>
  <p:sldIdLst>
    <p:sldId id="259" r:id="rId4"/>
    <p:sldId id="319" r:id="rId6"/>
    <p:sldId id="318" r:id="rId7"/>
    <p:sldId id="278" r:id="rId8"/>
    <p:sldId id="266" r:id="rId9"/>
    <p:sldId id="279" r:id="rId10"/>
    <p:sldId id="320" r:id="rId11"/>
    <p:sldId id="321" r:id="rId12"/>
    <p:sldId id="322" r:id="rId13"/>
    <p:sldId id="323" r:id="rId14"/>
    <p:sldId id="324" r:id="rId15"/>
    <p:sldId id="325" r:id="rId16"/>
    <p:sldId id="326" r:id="rId17"/>
    <p:sldId id="327" r:id="rId18"/>
    <p:sldId id="328" r:id="rId19"/>
    <p:sldId id="336" r:id="rId20"/>
    <p:sldId id="329" r:id="rId21"/>
    <p:sldId id="330" r:id="rId22"/>
    <p:sldId id="331" r:id="rId23"/>
    <p:sldId id="332" r:id="rId24"/>
    <p:sldId id="333" r:id="rId25"/>
    <p:sldId id="334" r:id="rId26"/>
    <p:sldId id="335" r:id="rId27"/>
    <p:sldId id="272" r:id="rId28"/>
    <p:sldId id="311" r:id="rId29"/>
    <p:sldId id="275"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D51"/>
    <a:srgbClr val="EA5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3" d="100"/>
          <a:sy n="103" d="100"/>
        </p:scale>
        <p:origin x="11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491C2-1809-4602-9911-62F19BD36C6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888F3-E0AC-4834-AD67-4A2687B104A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Hương</a:t>
            </a:r>
            <a:r>
              <a:rPr lang="en-US" dirty="0"/>
              <a:t> </a:t>
            </a:r>
            <a:r>
              <a:rPr lang="en-US" dirty="0" err="1"/>
              <a:t>Thảo</a:t>
            </a:r>
            <a:r>
              <a:rPr lang="en-US" dirty="0"/>
              <a:t> – </a:t>
            </a:r>
            <a:r>
              <a:rPr lang="en-US" dirty="0" err="1"/>
              <a:t>Zalo</a:t>
            </a:r>
            <a:r>
              <a:rPr lang="en-US" dirty="0"/>
              <a:t> 0972115126</a:t>
            </a:r>
            <a:endParaRPr lang="en-US" dirty="0"/>
          </a:p>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2" Type="http://schemas.openxmlformats.org/officeDocument/2006/relationships/theme" Target="../theme/theme2.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pic>
        <p:nvPicPr>
          <p:cNvPr id="3" name="Picture 2"/>
          <p:cNvPicPr>
            <a:picLocks noChangeAspect="1"/>
          </p:cNvPicPr>
          <p:nvPr/>
        </p:nvPicPr>
        <p:blipFill>
          <a:blip r:embed="rId2"/>
          <a:stretch>
            <a:fillRect/>
          </a:stretch>
        </p:blipFill>
        <p:spPr>
          <a:xfrm>
            <a:off x="1382929" y="2109653"/>
            <a:ext cx="9870279" cy="39017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p:cNvPicPr>
            <a:picLocks noChangeAspect="1"/>
          </p:cNvPicPr>
          <p:nvPr/>
        </p:nvPicPr>
        <p:blipFill>
          <a:blip r:embed="rId2"/>
          <a:stretch>
            <a:fillRect/>
          </a:stretch>
        </p:blipFill>
        <p:spPr>
          <a:xfrm>
            <a:off x="3426027" y="486740"/>
            <a:ext cx="4655527" cy="908562"/>
          </a:xfrm>
          <a:prstGeom prst="rect">
            <a:avLst/>
          </a:prstGeom>
        </p:spPr>
      </p:pic>
      <p:grpSp>
        <p:nvGrpSpPr>
          <p:cNvPr id="13" name="Group 12"/>
          <p:cNvGrpSpPr/>
          <p:nvPr/>
        </p:nvGrpSpPr>
        <p:grpSpPr>
          <a:xfrm>
            <a:off x="4800601" y="2909389"/>
            <a:ext cx="6626498" cy="1760583"/>
            <a:chOff x="932650" y="2524306"/>
            <a:chExt cx="8528147" cy="3065176"/>
          </a:xfrm>
        </p:grpSpPr>
        <p:grpSp>
          <p:nvGrpSpPr>
            <p:cNvPr id="14" name="Group 6"/>
            <p:cNvGrpSpPr/>
            <p:nvPr/>
          </p:nvGrpSpPr>
          <p:grpSpPr>
            <a:xfrm>
              <a:off x="932650" y="2524306"/>
              <a:ext cx="8528147" cy="3065176"/>
              <a:chOff x="-32491" y="-14381"/>
              <a:chExt cx="2884830" cy="1036862"/>
            </a:xfrm>
          </p:grpSpPr>
          <p:sp>
            <p:nvSpPr>
              <p:cNvPr id="16"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o sánh giá cả hàng hoá cùng loại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610280" y="1664834"/>
            <a:ext cx="4048125" cy="3876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p:cNvPicPr>
            <a:picLocks noChangeAspect="1"/>
          </p:cNvPicPr>
          <p:nvPr/>
        </p:nvPicPr>
        <p:blipFill>
          <a:blip r:embed="rId2"/>
          <a:stretch>
            <a:fillRect/>
          </a:stretch>
        </p:blipFill>
        <p:spPr>
          <a:xfrm>
            <a:off x="3426027" y="486740"/>
            <a:ext cx="4655527" cy="908562"/>
          </a:xfrm>
          <a:prstGeom prst="rect">
            <a:avLst/>
          </a:prstGeom>
        </p:spPr>
      </p:pic>
      <p:grpSp>
        <p:nvGrpSpPr>
          <p:cNvPr id="13" name="Group 12"/>
          <p:cNvGrpSpPr/>
          <p:nvPr/>
        </p:nvGrpSpPr>
        <p:grpSpPr>
          <a:xfrm>
            <a:off x="4800601" y="2909389"/>
            <a:ext cx="6626498" cy="1760583"/>
            <a:chOff x="932650" y="2524306"/>
            <a:chExt cx="8528147" cy="3065176"/>
          </a:xfrm>
        </p:grpSpPr>
        <p:grpSp>
          <p:nvGrpSpPr>
            <p:cNvPr id="14" name="Group 6"/>
            <p:cNvGrpSpPr/>
            <p:nvPr/>
          </p:nvGrpSpPr>
          <p:grpSpPr>
            <a:xfrm>
              <a:off x="932650" y="2524306"/>
              <a:ext cx="8528147" cy="3065176"/>
              <a:chOff x="-32491" y="-14381"/>
              <a:chExt cx="2884830" cy="1036862"/>
            </a:xfrm>
          </p:grpSpPr>
          <p:sp>
            <p:nvSpPr>
              <p:cNvPr id="16"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hàng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lí</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4" name="Picture 3"/>
          <p:cNvPicPr>
            <a:picLocks noChangeAspect="1"/>
          </p:cNvPicPr>
          <p:nvPr/>
        </p:nvPicPr>
        <p:blipFill>
          <a:blip r:embed="rId3"/>
          <a:stretch>
            <a:fillRect/>
          </a:stretch>
        </p:blipFill>
        <p:spPr>
          <a:xfrm>
            <a:off x="740228" y="1963944"/>
            <a:ext cx="3793660" cy="34897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p:cNvPicPr>
            <a:picLocks noChangeAspect="1"/>
          </p:cNvPicPr>
          <p:nvPr/>
        </p:nvPicPr>
        <p:blipFill>
          <a:blip r:embed="rId2"/>
          <a:stretch>
            <a:fillRect/>
          </a:stretch>
        </p:blipFill>
        <p:spPr>
          <a:xfrm>
            <a:off x="3426027" y="486740"/>
            <a:ext cx="4655527" cy="908562"/>
          </a:xfrm>
          <a:prstGeom prst="rect">
            <a:avLst/>
          </a:prstGeom>
        </p:spPr>
      </p:pic>
      <p:grpSp>
        <p:nvGrpSpPr>
          <p:cNvPr id="13" name="Group 12"/>
          <p:cNvGrpSpPr/>
          <p:nvPr/>
        </p:nvGrpSpPr>
        <p:grpSpPr>
          <a:xfrm>
            <a:off x="4800601" y="2122714"/>
            <a:ext cx="6626498" cy="3233057"/>
            <a:chOff x="932650" y="2524306"/>
            <a:chExt cx="8528147" cy="3065176"/>
          </a:xfrm>
        </p:grpSpPr>
        <p:grpSp>
          <p:nvGrpSpPr>
            <p:cNvPr id="14" name="Group 6"/>
            <p:cNvGrpSpPr/>
            <p:nvPr/>
          </p:nvGrpSpPr>
          <p:grpSpPr>
            <a:xfrm>
              <a:off x="932650" y="2524306"/>
              <a:ext cx="8528147" cy="3065176"/>
              <a:chOff x="-32491" y="-14381"/>
              <a:chExt cx="2884830" cy="1036862"/>
            </a:xfrm>
          </p:grpSpPr>
          <p:sp>
            <p:nvSpPr>
              <p:cNvPr id="16"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p:cNvSpPr txBox="1"/>
            <p:nvPr/>
          </p:nvSpPr>
          <p:spPr>
            <a:xfrm>
              <a:off x="1225243" y="2738031"/>
              <a:ext cx="7885370" cy="262615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600" dirty="0" err="1">
                  <a:solidFill>
                    <a:srgbClr val="002060"/>
                  </a:solidFill>
                  <a:effectLst/>
                  <a:latin typeface="Cambria" panose="02040503050406030204" pitchFamily="18" charset="0"/>
                  <a:ea typeface="Cambria" panose="02040503050406030204" pitchFamily="18" charset="0"/>
                </a:rPr>
                <a:t>Cân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nhắc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tính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toán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giữa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và</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mong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muốn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quyết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hàng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hoá</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nào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phù</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hợp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với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sự</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của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bản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trước</a:t>
              </a:r>
              <a:r>
                <a:rPr lang="en-US" sz="3600" dirty="0">
                  <a:solidFill>
                    <a:srgbClr val="002060"/>
                  </a:solidFill>
                  <a:effectLst/>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p:cNvPicPr>
            <a:picLocks noChangeAspect="1"/>
          </p:cNvPicPr>
          <p:nvPr/>
        </p:nvPicPr>
        <p:blipFill>
          <a:blip r:embed="rId3"/>
          <a:stretch>
            <a:fillRect/>
          </a:stretch>
        </p:blipFill>
        <p:spPr>
          <a:xfrm>
            <a:off x="387124" y="1894794"/>
            <a:ext cx="4119562" cy="3481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p:cNvPicPr>
            <a:picLocks noChangeAspect="1"/>
          </p:cNvPicPr>
          <p:nvPr/>
        </p:nvPicPr>
        <p:blipFill>
          <a:blip r:embed="rId2"/>
          <a:stretch>
            <a:fillRect/>
          </a:stretch>
        </p:blipFill>
        <p:spPr>
          <a:xfrm>
            <a:off x="3426027" y="486740"/>
            <a:ext cx="4655527" cy="908562"/>
          </a:xfrm>
          <a:prstGeom prst="rect">
            <a:avLst/>
          </a:prstGeom>
        </p:spPr>
      </p:pic>
      <p:grpSp>
        <p:nvGrpSpPr>
          <p:cNvPr id="13" name="Group 12"/>
          <p:cNvGrpSpPr/>
          <p:nvPr/>
        </p:nvGrpSpPr>
        <p:grpSpPr>
          <a:xfrm>
            <a:off x="4800601" y="2122714"/>
            <a:ext cx="6626498" cy="3233057"/>
            <a:chOff x="932650" y="2524306"/>
            <a:chExt cx="8528147" cy="3065176"/>
          </a:xfrm>
        </p:grpSpPr>
        <p:grpSp>
          <p:nvGrpSpPr>
            <p:cNvPr id="14" name="Group 6"/>
            <p:cNvGrpSpPr/>
            <p:nvPr/>
          </p:nvGrpSpPr>
          <p:grpSpPr>
            <a:xfrm>
              <a:off x="932650" y="2524306"/>
              <a:ext cx="8528147" cy="3065176"/>
              <a:chOff x="-32491" y="-14381"/>
              <a:chExt cx="2884830" cy="1036862"/>
            </a:xfrm>
          </p:grpSpPr>
          <p:sp>
            <p:nvSpPr>
              <p:cNvPr id="16"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p:cNvSpPr txBox="1"/>
            <p:nvPr/>
          </p:nvSpPr>
          <p:spPr>
            <a:xfrm>
              <a:off x="1239252" y="2934119"/>
              <a:ext cx="7885370" cy="210092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4800" dirty="0" err="1">
                  <a:solidFill>
                    <a:srgbClr val="002060"/>
                  </a:solidFill>
                  <a:effectLst/>
                  <a:latin typeface="Cambria" panose="02040503050406030204" pitchFamily="18" charset="0"/>
                  <a:ea typeface="Cambria" panose="02040503050406030204" pitchFamily="18" charset="0"/>
                </a:rPr>
                <a:t>Cân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nhắc</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khuyến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mại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vừa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đủ</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dùng</a:t>
              </a:r>
              <a:r>
                <a:rPr lang="en-US" sz="4800" dirty="0">
                  <a:solidFill>
                    <a:srgbClr val="002060"/>
                  </a:solidFill>
                  <a:effectLst/>
                  <a:latin typeface="Cambria" panose="02040503050406030204" pitchFamily="18" charset="0"/>
                  <a:ea typeface="Cambria" panose="02040503050406030204" pitchFamily="18" charset="0"/>
                </a:rPr>
                <a:t>.</a:t>
              </a:r>
              <a:endParaRPr kumimoji="0" lang="en-US" sz="16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6" name="Picture 5"/>
          <p:cNvPicPr>
            <a:picLocks noChangeAspect="1"/>
          </p:cNvPicPr>
          <p:nvPr/>
        </p:nvPicPr>
        <p:blipFill>
          <a:blip r:embed="rId3"/>
          <a:stretch>
            <a:fillRect/>
          </a:stretch>
        </p:blipFill>
        <p:spPr>
          <a:xfrm>
            <a:off x="666750" y="2095500"/>
            <a:ext cx="4000500" cy="312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p:cNvPicPr>
            <a:picLocks noChangeAspect="1"/>
          </p:cNvPicPr>
          <p:nvPr/>
        </p:nvPicPr>
        <p:blipFill>
          <a:blip r:embed="rId2"/>
          <a:stretch>
            <a:fillRect/>
          </a:stretch>
        </p:blipFill>
        <p:spPr>
          <a:xfrm>
            <a:off x="3426027" y="486740"/>
            <a:ext cx="4655527" cy="908562"/>
          </a:xfrm>
          <a:prstGeom prst="rect">
            <a:avLst/>
          </a:prstGeom>
        </p:spPr>
      </p:pic>
      <p:grpSp>
        <p:nvGrpSpPr>
          <p:cNvPr id="13" name="Group 12"/>
          <p:cNvGrpSpPr/>
          <p:nvPr/>
        </p:nvGrpSpPr>
        <p:grpSpPr>
          <a:xfrm>
            <a:off x="4942115" y="2242457"/>
            <a:ext cx="6626498" cy="2699657"/>
            <a:chOff x="932650" y="2524306"/>
            <a:chExt cx="8528147" cy="3065176"/>
          </a:xfrm>
        </p:grpSpPr>
        <p:grpSp>
          <p:nvGrpSpPr>
            <p:cNvPr id="14" name="Group 6"/>
            <p:cNvGrpSpPr/>
            <p:nvPr/>
          </p:nvGrpSpPr>
          <p:grpSpPr>
            <a:xfrm>
              <a:off x="932650" y="2524306"/>
              <a:ext cx="8528147" cy="3065176"/>
              <a:chOff x="-32491" y="-14381"/>
              <a:chExt cx="2884830" cy="1036862"/>
            </a:xfrm>
          </p:grpSpPr>
          <p:sp>
            <p:nvSpPr>
              <p:cNvPr id="16"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p:cNvSpPr txBox="1"/>
            <p:nvPr/>
          </p:nvSpPr>
          <p:spPr>
            <a:xfrm>
              <a:off x="1239252" y="2934119"/>
              <a:ext cx="7885370" cy="175076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6000" dirty="0" err="1">
                  <a:solidFill>
                    <a:srgbClr val="002060"/>
                  </a:solidFill>
                  <a:effectLst/>
                  <a:latin typeface="Cambria" panose="02040503050406030204" pitchFamily="18" charset="0"/>
                  <a:ea typeface="Cambria" panose="02040503050406030204" pitchFamily="18" charset="0"/>
                </a:rPr>
                <a:t>Nuôi</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lợn</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đất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để</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tiết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kiệm</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tiền</a:t>
              </a:r>
              <a:r>
                <a:rPr lang="en-US" sz="6000" dirty="0">
                  <a:solidFill>
                    <a:srgbClr val="002060"/>
                  </a:solidFill>
                  <a:latin typeface="Cambria" panose="02040503050406030204" pitchFamily="18" charset="0"/>
                  <a:ea typeface="Cambria" panose="02040503050406030204" pitchFamily="18" charset="0"/>
                </a:rPr>
                <a:t>.</a:t>
              </a:r>
              <a:endParaRPr kumimoji="0" lang="en-US" sz="10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p:cNvPicPr>
            <a:picLocks noChangeAspect="1"/>
          </p:cNvPicPr>
          <p:nvPr/>
        </p:nvPicPr>
        <p:blipFill>
          <a:blip r:embed="rId3"/>
          <a:stretch>
            <a:fillRect/>
          </a:stretch>
        </p:blipFill>
        <p:spPr>
          <a:xfrm>
            <a:off x="376237" y="1806347"/>
            <a:ext cx="4429125" cy="3724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4" name="Group 3"/>
          <p:cNvGrpSpPr/>
          <p:nvPr/>
        </p:nvGrpSpPr>
        <p:grpSpPr>
          <a:xfrm>
            <a:off x="783772" y="2024743"/>
            <a:ext cx="10831285" cy="4049485"/>
            <a:chOff x="5521233" y="3231449"/>
            <a:chExt cx="5738950" cy="3155978"/>
          </a:xfrm>
        </p:grpSpPr>
        <p:grpSp>
          <p:nvGrpSpPr>
            <p:cNvPr id="6" name="Group 2"/>
            <p:cNvGrpSpPr/>
            <p:nvPr/>
          </p:nvGrpSpPr>
          <p:grpSpPr>
            <a:xfrm rot="-5400000">
              <a:off x="6812719" y="1939963"/>
              <a:ext cx="3155978" cy="5738950"/>
              <a:chOff x="-92420" y="22518"/>
              <a:chExt cx="5297636" cy="12490206"/>
            </a:xfrm>
          </p:grpSpPr>
          <p:sp>
            <p:nvSpPr>
              <p:cNvPr id="9"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1" fmla="*/ 5080000 w 5080007"/>
                  <a:gd name="connsiteY0-2" fmla="*/ 1466850 h 11032306"/>
                  <a:gd name="connsiteX1-3" fmla="*/ 5080006 w 5080007"/>
                  <a:gd name="connsiteY1-4" fmla="*/ 9259464 h 11032306"/>
                  <a:gd name="connsiteX2-5" fmla="*/ 2383523 w 5080007"/>
                  <a:gd name="connsiteY2-6" fmla="*/ 11032238 h 11032306"/>
                  <a:gd name="connsiteX3-7" fmla="*/ 0 w 5080007"/>
                  <a:gd name="connsiteY3-8" fmla="*/ 9259460 h 11032306"/>
                  <a:gd name="connsiteX4-9" fmla="*/ 0 w 5080007"/>
                  <a:gd name="connsiteY4-10" fmla="*/ 1466850 h 11032306"/>
                  <a:gd name="connsiteX5-11" fmla="*/ 2540000 w 5080007"/>
                  <a:gd name="connsiteY5-12" fmla="*/ 0 h 11032306"/>
                  <a:gd name="connsiteX6-13" fmla="*/ 5080000 w 5080007"/>
                  <a:gd name="connsiteY6-14" fmla="*/ 1466850 h 11032306"/>
                  <a:gd name="connsiteX0-15" fmla="*/ 5080000 w 5080007"/>
                  <a:gd name="connsiteY0-16" fmla="*/ 1466850 h 11032314"/>
                  <a:gd name="connsiteX1-17" fmla="*/ 5080006 w 5080007"/>
                  <a:gd name="connsiteY1-18" fmla="*/ 9259464 h 11032314"/>
                  <a:gd name="connsiteX2-19" fmla="*/ 2383523 w 5080007"/>
                  <a:gd name="connsiteY2-20" fmla="*/ 11032238 h 11032314"/>
                  <a:gd name="connsiteX3-21" fmla="*/ 0 w 5080007"/>
                  <a:gd name="connsiteY3-22" fmla="*/ 9259460 h 11032314"/>
                  <a:gd name="connsiteX4-23" fmla="*/ 0 w 5080007"/>
                  <a:gd name="connsiteY4-24" fmla="*/ 1466850 h 11032314"/>
                  <a:gd name="connsiteX5-25" fmla="*/ 2540000 w 5080007"/>
                  <a:gd name="connsiteY5-26" fmla="*/ 0 h 11032314"/>
                  <a:gd name="connsiteX6-27" fmla="*/ 5080000 w 5080007"/>
                  <a:gd name="connsiteY6-28" fmla="*/ 1466850 h 11032314"/>
                  <a:gd name="connsiteX0-29" fmla="*/ 5003901 w 5080007"/>
                  <a:gd name="connsiteY0-30" fmla="*/ 592641 h 11032315"/>
                  <a:gd name="connsiteX1-31" fmla="*/ 5080006 w 5080007"/>
                  <a:gd name="connsiteY1-32" fmla="*/ 9259464 h 11032315"/>
                  <a:gd name="connsiteX2-33" fmla="*/ 2383523 w 5080007"/>
                  <a:gd name="connsiteY2-34" fmla="*/ 11032238 h 11032315"/>
                  <a:gd name="connsiteX3-35" fmla="*/ 0 w 5080007"/>
                  <a:gd name="connsiteY3-36" fmla="*/ 9259460 h 11032315"/>
                  <a:gd name="connsiteX4-37" fmla="*/ 0 w 5080007"/>
                  <a:gd name="connsiteY4-38" fmla="*/ 1466850 h 11032315"/>
                  <a:gd name="connsiteX5-39" fmla="*/ 2540000 w 5080007"/>
                  <a:gd name="connsiteY5-40" fmla="*/ 0 h 11032315"/>
                  <a:gd name="connsiteX6-41" fmla="*/ 5003901 w 5080007"/>
                  <a:gd name="connsiteY6-42" fmla="*/ 592641 h 11032315"/>
                  <a:gd name="connsiteX0-43" fmla="*/ 5003901 w 5080007"/>
                  <a:gd name="connsiteY0-44" fmla="*/ 592641 h 11032315"/>
                  <a:gd name="connsiteX1-45" fmla="*/ 5080006 w 5080007"/>
                  <a:gd name="connsiteY1-46" fmla="*/ 9259464 h 11032315"/>
                  <a:gd name="connsiteX2-47" fmla="*/ 2383523 w 5080007"/>
                  <a:gd name="connsiteY2-48" fmla="*/ 11032238 h 11032315"/>
                  <a:gd name="connsiteX3-49" fmla="*/ 0 w 5080007"/>
                  <a:gd name="connsiteY3-50" fmla="*/ 9259460 h 11032315"/>
                  <a:gd name="connsiteX4-51" fmla="*/ 76096 w 5080007"/>
                  <a:gd name="connsiteY4-52" fmla="*/ 567666 h 11032315"/>
                  <a:gd name="connsiteX5-53" fmla="*/ 2540000 w 5080007"/>
                  <a:gd name="connsiteY5-54" fmla="*/ 0 h 11032315"/>
                  <a:gd name="connsiteX6-55" fmla="*/ 5003901 w 5080007"/>
                  <a:gd name="connsiteY6-56" fmla="*/ 592641 h 11032315"/>
                  <a:gd name="connsiteX0-57" fmla="*/ 5003901 w 5003899"/>
                  <a:gd name="connsiteY0-58" fmla="*/ 592641 h 11032521"/>
                  <a:gd name="connsiteX1-59" fmla="*/ 4927814 w 5003899"/>
                  <a:gd name="connsiteY1-60" fmla="*/ 10433399 h 11032521"/>
                  <a:gd name="connsiteX2-61" fmla="*/ 2383523 w 5003899"/>
                  <a:gd name="connsiteY2-62" fmla="*/ 11032238 h 11032521"/>
                  <a:gd name="connsiteX3-63" fmla="*/ 0 w 5003899"/>
                  <a:gd name="connsiteY3-64" fmla="*/ 9259460 h 11032521"/>
                  <a:gd name="connsiteX4-65" fmla="*/ 76096 w 5003899"/>
                  <a:gd name="connsiteY4-66" fmla="*/ 567666 h 11032521"/>
                  <a:gd name="connsiteX5-67" fmla="*/ 2540000 w 5003899"/>
                  <a:gd name="connsiteY5-68" fmla="*/ 0 h 11032521"/>
                  <a:gd name="connsiteX6-69" fmla="*/ 5003901 w 5003899"/>
                  <a:gd name="connsiteY6-70" fmla="*/ 592641 h 11032521"/>
                  <a:gd name="connsiteX0-71" fmla="*/ 5003897 w 5003899"/>
                  <a:gd name="connsiteY0-72" fmla="*/ 592641 h 11032521"/>
                  <a:gd name="connsiteX1-73" fmla="*/ 4927810 w 5003899"/>
                  <a:gd name="connsiteY1-74" fmla="*/ 10433399 h 11032521"/>
                  <a:gd name="connsiteX2-75" fmla="*/ 2383519 w 5003899"/>
                  <a:gd name="connsiteY2-76" fmla="*/ 11032238 h 11032521"/>
                  <a:gd name="connsiteX3-77" fmla="*/ -2 w 5003899"/>
                  <a:gd name="connsiteY3-78" fmla="*/ 10470863 h 11032521"/>
                  <a:gd name="connsiteX4-79" fmla="*/ 76092 w 5003899"/>
                  <a:gd name="connsiteY4-80" fmla="*/ 567666 h 11032521"/>
                  <a:gd name="connsiteX5-81" fmla="*/ 2539996 w 5003899"/>
                  <a:gd name="connsiteY5-82" fmla="*/ 0 h 11032521"/>
                  <a:gd name="connsiteX6-83" fmla="*/ 5003897 w 5003899"/>
                  <a:gd name="connsiteY6-84" fmla="*/ 592641 h 11032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0"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1"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8" name="TextBox 7"/>
            <p:cNvSpPr txBox="1"/>
            <p:nvPr/>
          </p:nvSpPr>
          <p:spPr>
            <a:xfrm>
              <a:off x="6051870" y="3513909"/>
              <a:ext cx="4572961" cy="2662519"/>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vi-VN" sz="3600" b="1" dirty="0">
                  <a:effectLst/>
                  <a:latin typeface="Cambria" panose="02040503050406030204" pitchFamily="18" charset="0"/>
                  <a:ea typeface="Cambria" panose="02040503050406030204" pitchFamily="18" charset="0"/>
                </a:rPr>
                <a:t>Không mua hàng quá hạn sử dụng, đặc biệt là thực phẩm;</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ham hàng rẻ kém chất lượng;</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vay mượn để mua hàng theo sở thích;</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lệ thuộc vào quảng cáo,...</a:t>
              </a:r>
              <a:endParaRPr lang="en-US" sz="3600" dirty="0">
                <a:effectLst/>
                <a:latin typeface="Cambria" panose="02040503050406030204" pitchFamily="18" charset="0"/>
                <a:ea typeface="Cambria" panose="02040503050406030204" pitchFamily="18" charset="0"/>
              </a:endParaRPr>
            </a:p>
          </p:txBody>
        </p:sp>
      </p:grpSp>
      <p:sp>
        <p:nvSpPr>
          <p:cNvPr id="12" name="矩形: 圆角 33"/>
          <p:cNvSpPr/>
          <p:nvPr/>
        </p:nvSpPr>
        <p:spPr>
          <a:xfrm>
            <a:off x="2040908" y="411149"/>
            <a:ext cx="7854208" cy="122170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1" fmla="*/ 0 w 8599714"/>
              <a:gd name="connsiteY0-2" fmla="*/ 722100 h 4332514"/>
              <a:gd name="connsiteX1-3" fmla="*/ 722100 w 8599714"/>
              <a:gd name="connsiteY1-4" fmla="*/ 0 h 4332514"/>
              <a:gd name="connsiteX2-5" fmla="*/ 7877614 w 8599714"/>
              <a:gd name="connsiteY2-6" fmla="*/ 0 h 4332514"/>
              <a:gd name="connsiteX3-7" fmla="*/ 8599714 w 8599714"/>
              <a:gd name="connsiteY3-8" fmla="*/ 722100 h 4332514"/>
              <a:gd name="connsiteX4-9" fmla="*/ 8599714 w 8599714"/>
              <a:gd name="connsiteY4-10" fmla="*/ 3610414 h 4332514"/>
              <a:gd name="connsiteX5-11" fmla="*/ 7877614 w 8599714"/>
              <a:gd name="connsiteY5-12" fmla="*/ 4332514 h 4332514"/>
              <a:gd name="connsiteX6-13" fmla="*/ 722100 w 8599714"/>
              <a:gd name="connsiteY6-14" fmla="*/ 4332514 h 4332514"/>
              <a:gd name="connsiteX7-15" fmla="*/ 0 w 8599714"/>
              <a:gd name="connsiteY7-16" fmla="*/ 3610414 h 4332514"/>
              <a:gd name="connsiteX8-17" fmla="*/ 0 w 8599714"/>
              <a:gd name="connsiteY8-18" fmla="*/ 722100 h 4332514"/>
              <a:gd name="connsiteX0-19" fmla="*/ 0 w 8599714"/>
              <a:gd name="connsiteY0-20" fmla="*/ 722100 h 4332514"/>
              <a:gd name="connsiteX1-21" fmla="*/ 722100 w 8599714"/>
              <a:gd name="connsiteY1-22" fmla="*/ 0 h 4332514"/>
              <a:gd name="connsiteX2-23" fmla="*/ 7877614 w 8599714"/>
              <a:gd name="connsiteY2-24" fmla="*/ 0 h 4332514"/>
              <a:gd name="connsiteX3-25" fmla="*/ 8599714 w 8599714"/>
              <a:gd name="connsiteY3-26" fmla="*/ 722100 h 4332514"/>
              <a:gd name="connsiteX4-27" fmla="*/ 8599714 w 8599714"/>
              <a:gd name="connsiteY4-28" fmla="*/ 3610414 h 4332514"/>
              <a:gd name="connsiteX5-29" fmla="*/ 7877614 w 8599714"/>
              <a:gd name="connsiteY5-30" fmla="*/ 4332514 h 4332514"/>
              <a:gd name="connsiteX6-31" fmla="*/ 722100 w 8599714"/>
              <a:gd name="connsiteY6-32" fmla="*/ 4332514 h 4332514"/>
              <a:gd name="connsiteX7-33" fmla="*/ 0 w 8599714"/>
              <a:gd name="connsiteY7-34" fmla="*/ 3610414 h 4332514"/>
              <a:gd name="connsiteX8-35" fmla="*/ 0 w 8599714"/>
              <a:gd name="connsiteY8-36" fmla="*/ 722100 h 4332514"/>
              <a:gd name="connsiteX0-37" fmla="*/ 0 w 8599714"/>
              <a:gd name="connsiteY0-38" fmla="*/ 722100 h 4332514"/>
              <a:gd name="connsiteX1-39" fmla="*/ 722100 w 8599714"/>
              <a:gd name="connsiteY1-40" fmla="*/ 0 h 4332514"/>
              <a:gd name="connsiteX2-41" fmla="*/ 7877614 w 8599714"/>
              <a:gd name="connsiteY2-42" fmla="*/ 0 h 4332514"/>
              <a:gd name="connsiteX3-43" fmla="*/ 8599714 w 8599714"/>
              <a:gd name="connsiteY3-44" fmla="*/ 722100 h 4332514"/>
              <a:gd name="connsiteX4-45" fmla="*/ 8599714 w 8599714"/>
              <a:gd name="connsiteY4-46" fmla="*/ 3610414 h 4332514"/>
              <a:gd name="connsiteX5-47" fmla="*/ 7877614 w 8599714"/>
              <a:gd name="connsiteY5-48" fmla="*/ 4332514 h 4332514"/>
              <a:gd name="connsiteX6-49" fmla="*/ 722100 w 8599714"/>
              <a:gd name="connsiteY6-50" fmla="*/ 4332514 h 4332514"/>
              <a:gd name="connsiteX7-51" fmla="*/ 0 w 8599714"/>
              <a:gd name="connsiteY7-52" fmla="*/ 3610414 h 4332514"/>
              <a:gd name="connsiteX8-53" fmla="*/ 0 w 8599714"/>
              <a:gd name="connsiteY8-54" fmla="*/ 722100 h 4332514"/>
              <a:gd name="connsiteX0-55" fmla="*/ 0 w 8599714"/>
              <a:gd name="connsiteY0-56" fmla="*/ 722100 h 4332514"/>
              <a:gd name="connsiteX1-57" fmla="*/ 722100 w 8599714"/>
              <a:gd name="connsiteY1-58" fmla="*/ 0 h 4332514"/>
              <a:gd name="connsiteX2-59" fmla="*/ 7877614 w 8599714"/>
              <a:gd name="connsiteY2-60" fmla="*/ 0 h 4332514"/>
              <a:gd name="connsiteX3-61" fmla="*/ 8599714 w 8599714"/>
              <a:gd name="connsiteY3-62" fmla="*/ 722100 h 4332514"/>
              <a:gd name="connsiteX4-63" fmla="*/ 8599714 w 8599714"/>
              <a:gd name="connsiteY4-64" fmla="*/ 3610414 h 4332514"/>
              <a:gd name="connsiteX5-65" fmla="*/ 7877614 w 8599714"/>
              <a:gd name="connsiteY5-66" fmla="*/ 4332514 h 4332514"/>
              <a:gd name="connsiteX6-67" fmla="*/ 722100 w 8599714"/>
              <a:gd name="connsiteY6-68" fmla="*/ 4332514 h 4332514"/>
              <a:gd name="connsiteX7-69" fmla="*/ 0 w 8599714"/>
              <a:gd name="connsiteY7-70" fmla="*/ 3610414 h 4332514"/>
              <a:gd name="connsiteX8-71" fmla="*/ 0 w 8599714"/>
              <a:gd name="connsiteY8-72" fmla="*/ 722100 h 4332514"/>
              <a:gd name="connsiteX0-73" fmla="*/ 0 w 8599714"/>
              <a:gd name="connsiteY0-74" fmla="*/ 722100 h 4332514"/>
              <a:gd name="connsiteX1-75" fmla="*/ 722100 w 8599714"/>
              <a:gd name="connsiteY1-76" fmla="*/ 0 h 4332514"/>
              <a:gd name="connsiteX2-77" fmla="*/ 7877614 w 8599714"/>
              <a:gd name="connsiteY2-78" fmla="*/ 0 h 4332514"/>
              <a:gd name="connsiteX3-79" fmla="*/ 8599714 w 8599714"/>
              <a:gd name="connsiteY3-80" fmla="*/ 722100 h 4332514"/>
              <a:gd name="connsiteX4-81" fmla="*/ 8599714 w 8599714"/>
              <a:gd name="connsiteY4-82" fmla="*/ 3610414 h 4332514"/>
              <a:gd name="connsiteX5-83" fmla="*/ 7877614 w 8599714"/>
              <a:gd name="connsiteY5-84" fmla="*/ 4332514 h 4332514"/>
              <a:gd name="connsiteX6-85" fmla="*/ 722100 w 8599714"/>
              <a:gd name="connsiteY6-86" fmla="*/ 4332514 h 4332514"/>
              <a:gd name="connsiteX7-87" fmla="*/ 0 w 8599714"/>
              <a:gd name="connsiteY7-88" fmla="*/ 3610414 h 4332514"/>
              <a:gd name="connsiteX8-89" fmla="*/ 0 w 8599714"/>
              <a:gd name="connsiteY8-90" fmla="*/ 722100 h 4332514"/>
              <a:gd name="connsiteX0-91" fmla="*/ 0 w 8599714"/>
              <a:gd name="connsiteY0-92" fmla="*/ 722100 h 4332514"/>
              <a:gd name="connsiteX1-93" fmla="*/ 722100 w 8599714"/>
              <a:gd name="connsiteY1-94" fmla="*/ 0 h 4332514"/>
              <a:gd name="connsiteX2-95" fmla="*/ 7877614 w 8599714"/>
              <a:gd name="connsiteY2-96" fmla="*/ 0 h 4332514"/>
              <a:gd name="connsiteX3-97" fmla="*/ 8599714 w 8599714"/>
              <a:gd name="connsiteY3-98" fmla="*/ 722100 h 4332514"/>
              <a:gd name="connsiteX4-99" fmla="*/ 8599714 w 8599714"/>
              <a:gd name="connsiteY4-100" fmla="*/ 3610414 h 4332514"/>
              <a:gd name="connsiteX5-101" fmla="*/ 7877614 w 8599714"/>
              <a:gd name="connsiteY5-102" fmla="*/ 4332514 h 4332514"/>
              <a:gd name="connsiteX6-103" fmla="*/ 722100 w 8599714"/>
              <a:gd name="connsiteY6-104" fmla="*/ 4332514 h 4332514"/>
              <a:gd name="connsiteX7-105" fmla="*/ 0 w 8599714"/>
              <a:gd name="connsiteY7-106" fmla="*/ 3610414 h 4332514"/>
              <a:gd name="connsiteX8-107" fmla="*/ 0 w 8599714"/>
              <a:gd name="connsiteY8-108" fmla="*/ 722100 h 4332514"/>
              <a:gd name="connsiteX0-109" fmla="*/ 0 w 8599714"/>
              <a:gd name="connsiteY0-110" fmla="*/ 722100 h 4332514"/>
              <a:gd name="connsiteX1-111" fmla="*/ 722100 w 8599714"/>
              <a:gd name="connsiteY1-112" fmla="*/ 0 h 4332514"/>
              <a:gd name="connsiteX2-113" fmla="*/ 7877614 w 8599714"/>
              <a:gd name="connsiteY2-114" fmla="*/ 0 h 4332514"/>
              <a:gd name="connsiteX3-115" fmla="*/ 8599714 w 8599714"/>
              <a:gd name="connsiteY3-116" fmla="*/ 722100 h 4332514"/>
              <a:gd name="connsiteX4-117" fmla="*/ 8599714 w 8599714"/>
              <a:gd name="connsiteY4-118" fmla="*/ 3610414 h 4332514"/>
              <a:gd name="connsiteX5-119" fmla="*/ 7877614 w 8599714"/>
              <a:gd name="connsiteY5-120" fmla="*/ 4332514 h 4332514"/>
              <a:gd name="connsiteX6-121" fmla="*/ 722100 w 8599714"/>
              <a:gd name="connsiteY6-122" fmla="*/ 4332514 h 4332514"/>
              <a:gd name="connsiteX7-123" fmla="*/ 0 w 8599714"/>
              <a:gd name="connsiteY7-124" fmla="*/ 3610414 h 4332514"/>
              <a:gd name="connsiteX8-125" fmla="*/ 0 w 8599714"/>
              <a:gd name="connsiteY8-126" fmla="*/ 722100 h 43325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Một số biểu hiện khác của việc sử dụng tiền hợp lí</a:t>
            </a:r>
            <a:endParaRPr lang="en-US" altLang="zh-CN" sz="3600" b="1" dirty="0">
              <a:solidFill>
                <a:schemeClr val="tx1"/>
              </a:solidFill>
              <a:latin typeface="Cambria" panose="02040503050406030204" pitchFamily="18" charset="0"/>
              <a:ea typeface="阿里巴巴普惠体" panose="00020600040101010101"/>
            </a:endParaRPr>
          </a:p>
        </p:txBody>
      </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7" name="Picture 6"/>
          <p:cNvPicPr>
            <a:picLocks noChangeAspect="1"/>
          </p:cNvPicPr>
          <p:nvPr/>
        </p:nvPicPr>
        <p:blipFill>
          <a:blip r:embed="rId2"/>
          <a:stretch>
            <a:fillRect/>
          </a:stretch>
        </p:blipFill>
        <p:spPr>
          <a:xfrm>
            <a:off x="2147887" y="595312"/>
            <a:ext cx="8052547" cy="55768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b="1" dirty="0" err="1">
                <a:solidFill>
                  <a:prstClr val="black"/>
                </a:solidFill>
                <a:latin typeface="Cambria" panose="02040503050406030204" pitchFamily="18" charset="0"/>
                <a:ea typeface="Cambria" panose="02040503050406030204" pitchFamily="18" charset="0"/>
              </a:rPr>
              <a:t>Khám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phá</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nghĩa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và</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cách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sử</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dụng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tiền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hợp</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lí</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A bag of money and coin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Đọc thông tin và trả lời câu hỏi sau:</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TextBox 3"/>
          <p:cNvSpPr txBox="1"/>
          <p:nvPr/>
        </p:nvSpPr>
        <p:spPr>
          <a:xfrm>
            <a:off x="4278086" y="979714"/>
            <a:ext cx="5225143"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bán chè bưởi</a:t>
            </a:r>
            <a:endParaRPr lang="en-US" sz="3200" dirty="0">
              <a:latin typeface="Cambria" panose="02040503050406030204" pitchFamily="18" charset="0"/>
              <a:ea typeface="Cambria" panose="02040503050406030204" pitchFamily="18" charset="0"/>
            </a:endParaRPr>
          </a:p>
        </p:txBody>
      </p:sp>
      <p:sp>
        <p:nvSpPr>
          <p:cNvPr id="5" name="TextBox 4"/>
          <p:cNvSpPr txBox="1"/>
          <p:nvPr/>
        </p:nvSpPr>
        <p:spPr>
          <a:xfrm>
            <a:off x="478971" y="1567543"/>
            <a:ext cx="11059886" cy="4893647"/>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Trong chương trình truyền hình Mặt trời bé con năm 2017, khán giả phải trầm trồ về khả năng kinh doanh và lập kế hoạch quản lí tiền rất hiệu quả của cô bé Nguyễn Hoàng Bảo Ngọc (</a:t>
            </a:r>
            <a:r>
              <a:rPr lang="en-US" sz="2600" b="0" i="0" dirty="0">
                <a:solidFill>
                  <a:srgbClr val="000000"/>
                </a:solidFill>
                <a:effectLst/>
                <a:latin typeface="Cambria" panose="02040503050406030204" pitchFamily="18" charset="0"/>
                <a:ea typeface="Cambria" panose="02040503050406030204" pitchFamily="18" charset="0"/>
              </a:rPr>
              <a:t>“</a:t>
            </a:r>
            <a:r>
              <a:rPr lang="vi-VN" sz="2600" b="0" i="0" dirty="0">
                <a:solidFill>
                  <a:srgbClr val="000000"/>
                </a:solidFill>
                <a:effectLst/>
                <a:latin typeface="Cambria" panose="02040503050406030204" pitchFamily="18" charset="0"/>
                <a:ea typeface="Cambria" panose="02040503050406030204" pitchFamily="18" charset="0"/>
              </a:rPr>
              <a:t>bé Bống bán chè bưởi”, sinh năm 2007) đến từ Tuyên Quang. Thành công đó đến từ năng khiếu và niềm đam mê kinh doanh của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Ngày nhỏ, khi chơi trò chơi mua sắm,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sớm nhận ra rằng, muốn mua được đồ gì đó thì cần phải có tiền. Nhưng khi chơi thì có thể dùng “tiền” cắt từ những tờ giấy, còn khi mua hàng thật thì phải có tiền thật, và muốn có tiền thì bố mẹ phải làm việc. Số tiền bố mẹ Bống kiếm được chỉ có hạn nên việc chi tiêu phải cân đối và tiết kiệm để không bị lãng phí.</a:t>
            </a:r>
            <a:endParaRPr lang="vi-VN" sz="2600" b="0" i="0" dirty="0">
              <a:solidFill>
                <a:srgbClr val="000000"/>
              </a:solidFill>
              <a:effectLst/>
              <a:latin typeface="Cambria" panose="02040503050406030204" pitchFamily="18" charset="0"/>
              <a:ea typeface="Cambria" panose="02040503050406030204" pitchFamily="18" charset="0"/>
            </a:endParaRP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Để có tiền, ngay từ khi học lớp 2,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đã bắt tay vào kinh doanh chè bưởi. Tiền lãi trong kinh doanh được Bống chia thành 10 phần, phân bổ như sau:</a:t>
            </a:r>
            <a:endParaRPr lang="en-US" sz="2600" b="0" i="0" dirty="0">
              <a:solidFill>
                <a:srgbClr val="000000"/>
              </a:solidFill>
              <a:effectLst/>
              <a:latin typeface="Cambria" panose="02040503050406030204" pitchFamily="18" charset="0"/>
              <a:ea typeface="Cambria" panose="02040503050406030204" pitchFamily="18" charset="0"/>
            </a:endParaRPr>
          </a:p>
          <a:p>
            <a:pPr algn="just"/>
            <a:endParaRPr lang="vi-VN" sz="2600" b="0" i="0" dirty="0">
              <a:solidFill>
                <a:srgbClr val="00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511629" y="674915"/>
            <a:ext cx="11059886" cy="5509200"/>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Đầu tư vào nguồn vốn (5 phần): Khoản tiền này được Bống dùng làm vốn nhập hàng để kinh doanh chè bưởi.</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Tự do tài chính (1 phần): Khoản tiền này Bống nhờ mẹ gửi tiết kiệm hằng tháng tại ngân hàng.</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Tiết kiệm dài hạn (1 phần): Bống bỏ lợn khoản tiền này để mua món đồ đắt tiền như xe đạp điện....</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Giáo dục (1 phần): Khoản tiền này Bống dùng để tham gia các lớp học, mua sách, vở, đồ dùng học tập.</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Hưởng thụ (1 phần): Đó là khoản tiền Bống dùng để chăm sóc bản thân như</a:t>
            </a:r>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ăn một món ăn mà mình yêu thích, mua một đôi giày đẹp, xem một bộ phim hay....</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Cho đi (1 phần): Bống dùng món tiền này như một cách thể hiện lòng biết ơn cuộc sống: làm từ thiện, mua quà tặng người thân và thầy, cô giáo, thăm bạn ốm.</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Nhờ biết kinh doanh và sử dụng tiền hợp lí, Bống đã tạo được nguồn thu nhập, có tiền tiết kiệm, chi tiêu, đáp ứng nhu cầu của bản thân, giúp đỡ bố mẹ và những người gặp khó khăn trong cuộc sống.</a:t>
            </a:r>
            <a:endParaRPr lang="vi-VN" sz="2200" b="0" i="0" dirty="0">
              <a:solidFill>
                <a:srgbClr val="000000"/>
              </a:solidFill>
              <a:effectLst/>
              <a:latin typeface="Cambria" panose="02040503050406030204" pitchFamily="18" charset="0"/>
              <a:ea typeface="Cambria" panose="02040503050406030204" pitchFamily="18" charset="0"/>
            </a:endParaRPr>
          </a:p>
          <a:p>
            <a:pPr algn="r"/>
            <a:r>
              <a:rPr lang="vi-VN" sz="2200" b="0" i="0" dirty="0">
                <a:solidFill>
                  <a:srgbClr val="000000"/>
                </a:solidFill>
                <a:effectLst/>
                <a:latin typeface="Cambria" panose="02040503050406030204" pitchFamily="18" charset="0"/>
                <a:ea typeface="Cambria" panose="02040503050406030204" pitchFamily="18" charset="0"/>
              </a:rPr>
              <a:t>(Theo lời kể của nhân vật)</a:t>
            </a:r>
            <a:endParaRPr lang="vi-VN" sz="2200" b="0" i="0" dirty="0">
              <a:solidFill>
                <a:srgbClr val="00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4" name="任意多边形: 形状 3"/>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grpSp>
        <p:nvGrpSpPr>
          <p:cNvPr id="6" name="Group 5"/>
          <p:cNvGrpSpPr/>
          <p:nvPr/>
        </p:nvGrpSpPr>
        <p:grpSpPr>
          <a:xfrm>
            <a:off x="1941670" y="-174602"/>
            <a:ext cx="10088444" cy="2959541"/>
            <a:chOff x="2037806" y="1587202"/>
            <a:chExt cx="9784080" cy="3729380"/>
          </a:xfrm>
        </p:grpSpPr>
        <p:sp>
          <p:nvSpPr>
            <p:cNvPr id="7" name="Rounded Rectangle 4"/>
            <p:cNvSpPr/>
            <p:nvPr/>
          </p:nvSpPr>
          <p:spPr>
            <a:xfrm>
              <a:off x="2037806" y="2521132"/>
              <a:ext cx="9784080" cy="2795450"/>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658" y="1587202"/>
              <a:ext cx="2198228" cy="3729380"/>
            </a:xfrm>
            <a:prstGeom prst="rect">
              <a:avLst/>
            </a:prstGeom>
          </p:spPr>
        </p:pic>
      </p:grpSp>
      <p:sp>
        <p:nvSpPr>
          <p:cNvPr id="10" name="Rectangle 9"/>
          <p:cNvSpPr/>
          <p:nvPr/>
        </p:nvSpPr>
        <p:spPr>
          <a:xfrm>
            <a:off x="2219535" y="753098"/>
            <a:ext cx="7918270" cy="1938992"/>
          </a:xfrm>
          <a:prstGeom prst="rect">
            <a:avLst/>
          </a:prstGeom>
        </p:spPr>
        <p:txBody>
          <a:bodyPr wrap="square">
            <a:spAutoFit/>
          </a:bodyPr>
          <a:lstStyle/>
          <a:p>
            <a:pPr algn="ctr"/>
            <a:r>
              <a:rPr lang="en-US" sz="4000" dirty="0" err="1">
                <a:solidFill>
                  <a:srgbClr val="FF0000"/>
                </a:solidFill>
                <a:latin typeface="Cambria" panose="02040503050406030204" pitchFamily="18" charset="0"/>
                <a:ea typeface="Cambria" panose="02040503050406030204" pitchFamily="18" charset="0"/>
              </a:rPr>
              <a:t>Hãy</a:t>
            </a:r>
            <a:r>
              <a:rPr lang="en-US" sz="4000" dirty="0">
                <a:solidFill>
                  <a:srgbClr val="FF0000"/>
                </a:solidFill>
                <a:latin typeface="Cambria" panose="02040503050406030204" pitchFamily="18" charset="0"/>
                <a:ea typeface="Cambria" panose="02040503050406030204" pitchFamily="18" charset="0"/>
              </a:rPr>
              <a:t> chia </a:t>
            </a:r>
            <a:r>
              <a:rPr lang="en-US" sz="4000" dirty="0" err="1">
                <a:solidFill>
                  <a:srgbClr val="FF0000"/>
                </a:solidFill>
                <a:latin typeface="Cambria" panose="02040503050406030204" pitchFamily="18" charset="0"/>
                <a:ea typeface="Cambria" panose="02040503050406030204" pitchFamily="18" charset="0"/>
              </a:rPr>
              <a:t>sẻ</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về</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đã</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sử</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dụng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tiền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kiệm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như</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thế</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nào</a:t>
            </a:r>
            <a:r>
              <a:rPr lang="en-US" sz="4000" dirty="0">
                <a:solidFill>
                  <a:srgbClr val="FF0000"/>
                </a:solidFill>
                <a:latin typeface="Cambria" panose="02040503050406030204" pitchFamily="18" charset="0"/>
                <a:ea typeface="Cambria" panose="02040503050406030204" pitchFamily="18" charset="0"/>
              </a:rPr>
              <a:t>?</a:t>
            </a:r>
            <a:endParaRPr lang="en-US" sz="4000" dirty="0">
              <a:solidFill>
                <a:srgbClr val="FF0000"/>
              </a:solidFill>
              <a:latin typeface="Cambria" panose="02040503050406030204" pitchFamily="18" charset="0"/>
              <a:ea typeface="Cambria" panose="02040503050406030204" pitchFamily="18"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17675" t="10668" r="10290" b="6831"/>
          <a:stretch>
            <a:fillRect/>
          </a:stretch>
        </p:blipFill>
        <p:spPr>
          <a:xfrm>
            <a:off x="413657" y="2605597"/>
            <a:ext cx="3962399" cy="43286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p:cNvGrpSpPr/>
          <p:nvPr/>
        </p:nvGrpSpPr>
        <p:grpSpPr>
          <a:xfrm>
            <a:off x="1644331" y="707573"/>
            <a:ext cx="8983235" cy="1436913"/>
            <a:chOff x="457789" y="2120323"/>
            <a:chExt cx="6162594" cy="1065823"/>
          </a:xfrm>
        </p:grpSpPr>
        <p:sp>
          <p:nvSpPr>
            <p:cNvPr id="7"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0" name="Group 9"/>
          <p:cNvGrpSpPr/>
          <p:nvPr/>
        </p:nvGrpSpPr>
        <p:grpSpPr>
          <a:xfrm>
            <a:off x="674915" y="2351317"/>
            <a:ext cx="6487885" cy="1436913"/>
            <a:chOff x="457789" y="2120323"/>
            <a:chExt cx="6162594" cy="1065823"/>
          </a:xfrm>
        </p:grpSpPr>
        <p:sp>
          <p:nvSpPr>
            <p:cNvPr id="11"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Box 11"/>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200" b="1" i="0" dirty="0">
                  <a:solidFill>
                    <a:srgbClr val="000000"/>
                  </a:solidFill>
                  <a:effectLst/>
                  <a:latin typeface="Cambria" panose="02040503050406030204" pitchFamily="18" charset="0"/>
                  <a:ea typeface="Cambria" panose="02040503050406030204" pitchFamily="18" charset="0"/>
                </a:rPr>
                <a:t>Việc sử dụng tiền hợp lí có tác dụng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p:cNvGrpSpPr/>
          <p:nvPr/>
        </p:nvGrpSpPr>
        <p:grpSpPr>
          <a:xfrm>
            <a:off x="381001" y="4071260"/>
            <a:ext cx="6596742" cy="1436913"/>
            <a:chOff x="457789" y="2120323"/>
            <a:chExt cx="6162594" cy="1065823"/>
          </a:xfrm>
        </p:grpSpPr>
        <p:sp>
          <p:nvSpPr>
            <p:cNvPr id="9"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i="0" dirty="0">
                  <a:solidFill>
                    <a:srgbClr val="000000"/>
                  </a:solidFill>
                  <a:effectLst/>
                  <a:latin typeface="Cambria" panose="02040503050406030204" pitchFamily="18" charset="0"/>
                  <a:ea typeface="Cambria" panose="02040503050406030204" pitchFamily="18" charset="0"/>
                </a:rPr>
                <a:t>Theo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vì</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chúng</a:t>
              </a:r>
              <a:r>
                <a:rPr lang="en-US" sz="3200" b="1" i="0" dirty="0">
                  <a:solidFill>
                    <a:srgbClr val="000000"/>
                  </a:solidFill>
                  <a:effectLst/>
                  <a:latin typeface="Cambria" panose="02040503050406030204" pitchFamily="18" charset="0"/>
                  <a:ea typeface="Cambria" panose="02040503050406030204" pitchFamily="18" charset="0"/>
                </a:rPr>
                <a:t> ta </a:t>
              </a:r>
              <a:r>
                <a:rPr lang="en-US" sz="3200" b="1" i="0" dirty="0" err="1">
                  <a:solidFill>
                    <a:srgbClr val="000000"/>
                  </a:solidFill>
                  <a:effectLst/>
                  <a:latin typeface="Cambria" panose="02040503050406030204" pitchFamily="18" charset="0"/>
                  <a:ea typeface="Cambria" panose="02040503050406030204" pitchFamily="18" charset="0"/>
                </a:rPr>
                <a:t>phải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p:cNvGrpSpPr/>
          <p:nvPr/>
        </p:nvGrpSpPr>
        <p:grpSpPr>
          <a:xfrm>
            <a:off x="2061225" y="445969"/>
            <a:ext cx="9347004" cy="2286345"/>
            <a:chOff x="2061225" y="445969"/>
            <a:chExt cx="7785663" cy="2667346"/>
          </a:xfrm>
        </p:grpSpPr>
        <p:grpSp>
          <p:nvGrpSpPr>
            <p:cNvPr id="16" name="Google Shape;716;p39"/>
            <p:cNvGrpSpPr/>
            <p:nvPr/>
          </p:nvGrpSpPr>
          <p:grpSpPr>
            <a:xfrm>
              <a:off x="2061225" y="445969"/>
              <a:ext cx="7785663" cy="2667346"/>
              <a:chOff x="1013538" y="1429500"/>
              <a:chExt cx="2133732" cy="1479618"/>
            </a:xfrm>
            <a:solidFill>
              <a:srgbClr val="FEFDD0"/>
            </a:solidFill>
          </p:grpSpPr>
          <p:sp>
            <p:nvSpPr>
              <p:cNvPr id="18" name="Google Shape;717;p39"/>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 name="Google Shape;718;p39"/>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7" name="TextBox 16"/>
            <p:cNvSpPr txBox="1"/>
            <p:nvPr/>
          </p:nvSpPr>
          <p:spPr>
            <a:xfrm>
              <a:off x="2799859" y="783772"/>
              <a:ext cx="63137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0" name="Rectangle: Rounded Corners 19"/>
          <p:cNvSpPr/>
          <p:nvPr/>
        </p:nvSpPr>
        <p:spPr>
          <a:xfrm>
            <a:off x="4131130" y="2895601"/>
            <a:ext cx="7277099" cy="3624942"/>
          </a:xfrm>
          <a:prstGeom prst="roundRect">
            <a:avLst>
              <a:gd name="adj" fmla="val 221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dirty="0">
                <a:solidFill>
                  <a:srgbClr val="FF0000"/>
                </a:solidFill>
                <a:latin typeface="Calibri" panose="020F0502020204030204"/>
              </a:rPr>
              <a:t>Bạn Bống đã kinh doanh chè bưởi và chia tiền lãi trong kinh doanh thành 6 phần theo phương pháp 6 chiếc lọ (có điều chỉnh cho phù hợp với hoàn cảnh của bản thân).</a:t>
            </a:r>
            <a:endParaRPr lang="en-US" sz="3200"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dirty="0">
                <a:solidFill>
                  <a:srgbClr val="FF0000"/>
                </a:solidFill>
                <a:latin typeface="Calibri" panose="020F0502020204030204"/>
              </a:rPr>
              <a:t>Cách sử dụng tiền của bạn Bống rất hợp lí và thông minh.</a:t>
            </a:r>
            <a:endParaRPr lang="vi-VN" sz="3200" dirty="0">
              <a:solidFill>
                <a:srgbClr val="FF0000"/>
              </a:solidFill>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p:cNvGrpSpPr/>
          <p:nvPr/>
        </p:nvGrpSpPr>
        <p:grpSpPr>
          <a:xfrm>
            <a:off x="1876168" y="228254"/>
            <a:ext cx="8356404" cy="1938002"/>
            <a:chOff x="2061225" y="445969"/>
            <a:chExt cx="7785663" cy="2667346"/>
          </a:xfrm>
        </p:grpSpPr>
        <p:grpSp>
          <p:nvGrpSpPr>
            <p:cNvPr id="16" name="Google Shape;716;p39"/>
            <p:cNvGrpSpPr/>
            <p:nvPr/>
          </p:nvGrpSpPr>
          <p:grpSpPr>
            <a:xfrm>
              <a:off x="2061225" y="445969"/>
              <a:ext cx="7785663" cy="2667346"/>
              <a:chOff x="1013538" y="1429500"/>
              <a:chExt cx="2133732" cy="1479618"/>
            </a:xfrm>
            <a:solidFill>
              <a:srgbClr val="FEFDD0"/>
            </a:solidFill>
          </p:grpSpPr>
          <p:sp>
            <p:nvSpPr>
              <p:cNvPr id="18" name="Google Shape;717;p39"/>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sử dụng tiền hợp lí có tác dụng như thế nào?</a:t>
              </a:r>
              <a:endPar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
        <p:nvSpPr>
          <p:cNvPr id="20" name="Rectangle: Rounded Corners 19"/>
          <p:cNvSpPr/>
          <p:nvPr/>
        </p:nvSpPr>
        <p:spPr>
          <a:xfrm>
            <a:off x="3439886" y="2460171"/>
            <a:ext cx="7968343" cy="3712029"/>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FF0000"/>
                </a:solidFill>
                <a:latin typeface="Calibri" panose="020F0502020204030204"/>
              </a:rPr>
              <a:t>Việc sử dụng tiền hợp lí có tác dụng giúp bạn Bống tạo được nguồn thu nhập, có ti</a:t>
            </a:r>
            <a:r>
              <a:rPr lang="en-US" sz="3600" b="1" dirty="0">
                <a:solidFill>
                  <a:srgbClr val="FF0000"/>
                </a:solidFill>
                <a:latin typeface="Calibri" panose="020F0502020204030204"/>
              </a:rPr>
              <a:t>ề</a:t>
            </a:r>
            <a:r>
              <a:rPr lang="vi-VN" sz="3600" b="1" dirty="0">
                <a:solidFill>
                  <a:srgbClr val="FF0000"/>
                </a:solidFill>
                <a:latin typeface="Calibri" panose="020F0502020204030204"/>
              </a:rPr>
              <a:t>n tiết kiệm, chi tiêu, đáp ứng nhu cầu của bản thân, giúp đỡ bố mẹ và những người gặp khó khăn trong cuộc sống.</a:t>
            </a:r>
            <a:endParaRPr lang="vi-VN" sz="3600" dirty="0">
              <a:solidFill>
                <a:srgbClr val="FF0000"/>
              </a:solidFill>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p:cNvGrpSpPr/>
          <p:nvPr/>
        </p:nvGrpSpPr>
        <p:grpSpPr>
          <a:xfrm>
            <a:off x="2072111" y="565712"/>
            <a:ext cx="8356404" cy="1992431"/>
            <a:chOff x="2061225" y="445969"/>
            <a:chExt cx="7785663" cy="2667346"/>
          </a:xfrm>
        </p:grpSpPr>
        <p:grpSp>
          <p:nvGrpSpPr>
            <p:cNvPr id="16" name="Google Shape;716;p39"/>
            <p:cNvGrpSpPr/>
            <p:nvPr/>
          </p:nvGrpSpPr>
          <p:grpSpPr>
            <a:xfrm>
              <a:off x="2061225" y="445969"/>
              <a:ext cx="7785663" cy="2667346"/>
              <a:chOff x="1013538" y="1429500"/>
              <a:chExt cx="2133732" cy="1479618"/>
            </a:xfrm>
            <a:solidFill>
              <a:srgbClr val="FEFDD0"/>
            </a:solidFill>
          </p:grpSpPr>
          <p:sp>
            <p:nvSpPr>
              <p:cNvPr id="18" name="Google Shape;717;p39"/>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vì sao chúng ta phải sử dụng tiền hợp lí?</a:t>
              </a:r>
              <a:endPar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
        <p:nvSpPr>
          <p:cNvPr id="20" name="Rectangle: Rounded Corners 19"/>
          <p:cNvSpPr/>
          <p:nvPr/>
        </p:nvSpPr>
        <p:spPr>
          <a:xfrm>
            <a:off x="3429000" y="3069771"/>
            <a:ext cx="8218714" cy="3450771"/>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700" b="1" dirty="0">
                <a:solidFill>
                  <a:srgbClr val="FF0000"/>
                </a:solidFill>
                <a:latin typeface="Calibri" panose="020F0502020204030204"/>
              </a:rPr>
              <a:t>Học tập bạn Bống, chúng ta phải sử dụng tiền hợp lí để có tiền chủ động trong chi tiêu, đáp ứng được nhu cầu của bản thân, phòng ngừa rủi ro và giúp đỡ những người gặp khó khăn.</a:t>
            </a:r>
            <a:endParaRPr kumimoji="0" lang="vi-VN" sz="3700" b="0" i="0" u="none" strike="noStrike" kern="1200" cap="none" spc="0" normalizeH="0" baseline="0" noProof="0" dirty="0">
              <a:ln>
                <a:noFill/>
              </a:ln>
              <a:solidFill>
                <a:srgbClr val="FF0000"/>
              </a:solidFill>
              <a:effectLst/>
              <a:uLnTx/>
              <a:uFillTx/>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pic>
        <p:nvPicPr>
          <p:cNvPr id="3" name="Picture 2"/>
          <p:cNvPicPr>
            <a:picLocks noChangeAspect="1"/>
          </p:cNvPicPr>
          <p:nvPr/>
        </p:nvPicPr>
        <p:blipFill>
          <a:blip r:embed="rId2"/>
          <a:stretch>
            <a:fillRect/>
          </a:stretch>
        </p:blipFill>
        <p:spPr>
          <a:xfrm>
            <a:off x="1672969" y="2209632"/>
            <a:ext cx="8846063" cy="39017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p:cNvGrpSpPr/>
          <p:nvPr/>
        </p:nvGrpSpPr>
        <p:grpSpPr>
          <a:xfrm>
            <a:off x="-1" y="0"/>
            <a:ext cx="12192001" cy="5644082"/>
            <a:chOff x="-1" y="0"/>
            <a:chExt cx="12192001" cy="5644082"/>
          </a:xfrm>
        </p:grpSpPr>
        <p:grpSp>
          <p:nvGrpSpPr>
            <p:cNvPr id="18" name="Group 17"/>
            <p:cNvGrpSpPr/>
            <p:nvPr/>
          </p:nvGrpSpPr>
          <p:grpSpPr>
            <a:xfrm>
              <a:off x="-1" y="0"/>
              <a:ext cx="12192001" cy="3804557"/>
              <a:chOff x="-1" y="0"/>
              <a:chExt cx="12192001" cy="4808409"/>
            </a:xfrm>
          </p:grpSpPr>
          <p:sp>
            <p:nvSpPr>
              <p:cNvPr id="4" name="Rectangle 3"/>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p:cNvGrpSpPr/>
          <p:nvPr/>
        </p:nvGrpSpPr>
        <p:grpSpPr>
          <a:xfrm>
            <a:off x="3283897" y="16203"/>
            <a:ext cx="2867377" cy="812800"/>
            <a:chOff x="5007836" y="507047"/>
            <a:chExt cx="1501614" cy="308638"/>
          </a:xfrm>
        </p:grpSpPr>
        <p:cxnSp>
          <p:nvCxnSpPr>
            <p:cNvPr id="20" name="Straight Connector 19"/>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p:cNvGrpSpPr/>
          <p:nvPr/>
        </p:nvGrpSpPr>
        <p:grpSpPr>
          <a:xfrm>
            <a:off x="8784776" y="17451"/>
            <a:ext cx="2867377" cy="812800"/>
            <a:chOff x="5007836" y="507047"/>
            <a:chExt cx="1501614" cy="308638"/>
          </a:xfrm>
        </p:grpSpPr>
        <p:cxnSp>
          <p:nvCxnSpPr>
            <p:cNvPr id="27" name="Straight Connector 26"/>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p:cNvGrpSpPr/>
          <p:nvPr/>
        </p:nvGrpSpPr>
        <p:grpSpPr>
          <a:xfrm>
            <a:off x="283322" y="543530"/>
            <a:ext cx="2646459" cy="5120012"/>
            <a:chOff x="8805333" y="1495260"/>
            <a:chExt cx="2646459" cy="5120012"/>
          </a:xfrm>
        </p:grpSpPr>
        <p:sp>
          <p:nvSpPr>
            <p:cNvPr id="24" name="Rectangle 23"/>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picture containing toy&#10;&#10;Description automatically generated"/>
          <p:cNvPicPr>
            <a:picLocks noChangeAspect="1"/>
          </p:cNvPicPr>
          <p:nvPr/>
        </p:nvPicPr>
        <p:blipFill>
          <a:blip r:embed="rId1">
            <a:extLst>
              <a:ext uri="{BEBA8EAE-BF5A-486C-A8C5-ECC9F3942E4B}">
                <a14:imgProps xmlns:a14="http://schemas.microsoft.com/office/drawing/2010/main">
                  <a14:imgLayer r:embed="rId2">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536012" y="3697277"/>
            <a:ext cx="3122268" cy="3122268"/>
          </a:xfrm>
          <a:prstGeom prst="rect">
            <a:avLst/>
          </a:prstGeom>
        </p:spPr>
      </p:pic>
      <p:grpSp>
        <p:nvGrpSpPr>
          <p:cNvPr id="16" name="Group 15"/>
          <p:cNvGrpSpPr/>
          <p:nvPr/>
        </p:nvGrpSpPr>
        <p:grpSpPr>
          <a:xfrm>
            <a:off x="1118337" y="1396322"/>
            <a:ext cx="8080092" cy="1533104"/>
            <a:chOff x="1651737" y="1438275"/>
            <a:chExt cx="3533874" cy="1533104"/>
          </a:xfrm>
        </p:grpSpPr>
        <p:sp>
          <p:nvSpPr>
            <p:cNvPr id="12" name="Speech Bubble: Rectangle with Corners Rounded 11"/>
            <p:cNvSpPr/>
            <p:nvPr/>
          </p:nvSpPr>
          <p:spPr>
            <a:xfrm>
              <a:off x="1651737" y="1438275"/>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725870" y="1567817"/>
              <a:ext cx="3437872" cy="1360757"/>
            </a:xfrm>
            <a:prstGeom prst="rect">
              <a:avLst/>
            </a:prstGeom>
            <a:noFill/>
          </p:spPr>
          <p:txBody>
            <a:bodyPr wrap="square" rtlCol="0">
              <a:spAutoFit/>
            </a:bodyPr>
            <a:lstStyle/>
            <a:p>
              <a:pPr marL="0" marR="0" algn="ctr">
                <a:lnSpc>
                  <a:spcPct val="120000"/>
                </a:lnSpc>
                <a:spcBef>
                  <a:spcPts val="0"/>
                </a:spcBef>
                <a:spcAft>
                  <a:spcPts val="0"/>
                </a:spcAft>
              </a:pPr>
              <a:r>
                <a:rPr lang="en-US" sz="3600" b="1" dirty="0">
                  <a:effectLst/>
                  <a:latin typeface="Cambria" panose="02040503050406030204" pitchFamily="18" charset="0"/>
                  <a:ea typeface="Cambria" panose="02040503050406030204" pitchFamily="18" charset="0"/>
                </a:rPr>
                <a:t>Em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thực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hiện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được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tốt</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sử</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dụng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tiền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hợp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lý</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nào</a:t>
              </a:r>
              <a:r>
                <a:rPr lang="en-US" sz="3600" b="1" dirty="0">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pic>
        <p:nvPicPr>
          <p:cNvPr id="6" name="Picture 5" descr="A picture containing doll, toy, vector graphics&#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54569"/>
          <a:stretch>
            <a:fillRect/>
          </a:stretch>
        </p:blipFill>
        <p:spPr>
          <a:xfrm>
            <a:off x="9759869" y="2947099"/>
            <a:ext cx="2148809" cy="39375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2000" fill="hold"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4" name="任意多边形: 形状 3"/>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24622" b="23750"/>
          <a:stretch>
            <a:fillRect/>
          </a:stretch>
        </p:blipFill>
        <p:spPr>
          <a:xfrm>
            <a:off x="2275366" y="3261993"/>
            <a:ext cx="7336471" cy="3787660"/>
          </a:xfrm>
          <a:prstGeom prst="rect">
            <a:avLst/>
          </a:prstGeom>
        </p:spPr>
      </p:pic>
      <p:sp>
        <p:nvSpPr>
          <p:cNvPr id="5" name="TextBox 4"/>
          <p:cNvSpPr txBox="1"/>
          <p:nvPr/>
        </p:nvSpPr>
        <p:spPr>
          <a:xfrm>
            <a:off x="4381500" y="1410789"/>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a:t>
            </a:r>
            <a:r>
              <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dò</a:t>
            </a:r>
            <a:endPar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endParaRPr>
          </a:p>
        </p:txBody>
      </p:sp>
      <p:sp>
        <p:nvSpPr>
          <p:cNvPr id="9" name="TextBox 8"/>
          <p:cNvSpPr txBox="1"/>
          <p:nvPr/>
        </p:nvSpPr>
        <p:spPr>
          <a:xfrm>
            <a:off x="719159" y="2397946"/>
            <a:ext cx="107536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dirty="0">
                <a:solidFill>
                  <a:prstClr val="black"/>
                </a:solidFill>
                <a:latin typeface="Cambria" panose="02040503050406030204" pitchFamily="18" charset="0"/>
                <a:ea typeface="Cambria" panose="02040503050406030204" pitchFamily="18" charset="0"/>
              </a:rPr>
              <a:t>V</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ề nhà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vẽ sơ đồ tư duy tóm tắt về các cách sử dụng tiền hợp lý.</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16667"/>
          <a:stretch>
            <a:fillRect/>
          </a:stretch>
        </p:blipFill>
        <p:spPr>
          <a:xfrm>
            <a:off x="0" y="0"/>
            <a:ext cx="12192000" cy="6858000"/>
          </a:xfrm>
          <a:prstGeom prst="rect">
            <a:avLst/>
          </a:prstGeom>
        </p:spPr>
      </p:pic>
      <p:pic>
        <p:nvPicPr>
          <p:cNvPr id="4" name="Picture 3" descr="A group of blue and pink lett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708" y="1984123"/>
            <a:ext cx="9510584" cy="28897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0" y="0"/>
            <a:ext cx="12192000" cy="6858000"/>
          </a:xfrm>
          <a:prstGeom prst="rect">
            <a:avLst/>
          </a:prstGeom>
        </p:spPr>
      </p:pic>
      <p:sp>
        <p:nvSpPr>
          <p:cNvPr id="3" name="任意多边形: 形状 2"/>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4987" t="13953" r="7261" b="14729"/>
          <a:stretch>
            <a:fillRect/>
          </a:stretch>
        </p:blipFill>
        <p:spPr>
          <a:xfrm flipH="1">
            <a:off x="-168998" y="4583650"/>
            <a:ext cx="2931247" cy="2382286"/>
          </a:xfrm>
          <a:prstGeom prst="rect">
            <a:avLst/>
          </a:prstGeom>
        </p:spPr>
      </p:pic>
      <p:pic>
        <p:nvPicPr>
          <p:cNvPr id="16" name="图片 2"/>
          <p:cNvPicPr>
            <a:picLocks noChangeAspect="1"/>
          </p:cNvPicPr>
          <p:nvPr/>
        </p:nvPicPr>
        <p:blipFill rotWithShape="1">
          <a:blip r:embed="rId3" cstate="print">
            <a:extLst>
              <a:ext uri="{28A0092B-C50C-407E-A947-70E740481C1C}">
                <a14:useLocalDpi xmlns:a14="http://schemas.microsoft.com/office/drawing/2010/main" val="0"/>
              </a:ext>
            </a:extLst>
          </a:blip>
          <a:srcRect l="7932" t="16279" r="7882" b="7287"/>
          <a:stretch>
            <a:fillRect/>
          </a:stretch>
        </p:blipFill>
        <p:spPr>
          <a:xfrm>
            <a:off x="9195578" y="2024743"/>
            <a:ext cx="2761064" cy="2506822"/>
          </a:xfrm>
          <a:prstGeom prst="rect">
            <a:avLst/>
          </a:prstGeom>
        </p:spPr>
      </p:pic>
      <p:pic>
        <p:nvPicPr>
          <p:cNvPr id="8" name="Picture 7"/>
          <p:cNvPicPr>
            <a:picLocks noChangeAspect="1"/>
          </p:cNvPicPr>
          <p:nvPr/>
        </p:nvPicPr>
        <p:blipFill>
          <a:blip r:embed="rId4"/>
          <a:stretch>
            <a:fillRect/>
          </a:stretch>
        </p:blipFill>
        <p:spPr>
          <a:xfrm>
            <a:off x="3995874" y="1137013"/>
            <a:ext cx="3431079" cy="1232069"/>
          </a:xfrm>
          <a:prstGeom prst="rect">
            <a:avLst/>
          </a:prstGeom>
        </p:spPr>
      </p:pic>
      <p:pic>
        <p:nvPicPr>
          <p:cNvPr id="20" name="Picture 19" descr="A stack of money on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4720" y="3561080"/>
            <a:ext cx="3418840" cy="3418840"/>
          </a:xfrm>
          <a:prstGeom prst="rect">
            <a:avLst/>
          </a:prstGeom>
        </p:spPr>
      </p:pic>
      <p:pic>
        <p:nvPicPr>
          <p:cNvPr id="7" name="Picture 6"/>
          <p:cNvPicPr>
            <a:picLocks noChangeAspect="1"/>
          </p:cNvPicPr>
          <p:nvPr/>
        </p:nvPicPr>
        <p:blipFill>
          <a:blip r:embed="rId6"/>
          <a:stretch>
            <a:fillRect/>
          </a:stretch>
        </p:blipFill>
        <p:spPr>
          <a:xfrm>
            <a:off x="1532794" y="2473546"/>
            <a:ext cx="8059611" cy="28470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pic>
        <p:nvPicPr>
          <p:cNvPr id="3" name="Picture 2"/>
          <p:cNvPicPr>
            <a:picLocks noChangeAspect="1"/>
          </p:cNvPicPr>
          <p:nvPr/>
        </p:nvPicPr>
        <p:blipFill>
          <a:blip r:embed="rId2"/>
          <a:stretch>
            <a:fillRect/>
          </a:stretch>
        </p:blipFill>
        <p:spPr>
          <a:xfrm>
            <a:off x="1395577" y="2026751"/>
            <a:ext cx="9400847" cy="39017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a:solidFill>
                  <a:prstClr val="black"/>
                </a:solidFill>
                <a:latin typeface="Cambria" panose="02040503050406030204" pitchFamily="18" charset="0"/>
                <a:ea typeface="Cambria" panose="02040503050406030204" pitchFamily="18" charset="0"/>
              </a:rPr>
              <a:t>Hoạt động 1: Khám phá các biểu hiện của việc sử dụng tiền hợp lí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bag of money and coin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stretch>
            <a:fillRect/>
          </a:stretch>
        </p:blipFill>
        <p:spPr>
          <a:xfrm>
            <a:off x="493939" y="1336902"/>
            <a:ext cx="7183313" cy="3343956"/>
          </a:xfrm>
          <a:prstGeom prst="rect">
            <a:avLst/>
          </a:prstGeom>
        </p:spPr>
      </p:pic>
      <p:pic>
        <p:nvPicPr>
          <p:cNvPr id="10" name="Picture 9"/>
          <p:cNvPicPr>
            <a:picLocks noChangeAspect="1"/>
          </p:cNvPicPr>
          <p:nvPr/>
        </p:nvPicPr>
        <p:blipFill>
          <a:blip r:embed="rId3"/>
          <a:stretch>
            <a:fillRect/>
          </a:stretch>
        </p:blipFill>
        <p:spPr>
          <a:xfrm>
            <a:off x="7935685" y="1376116"/>
            <a:ext cx="3649436" cy="33571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p:cNvPicPr>
            <a:picLocks noChangeAspect="1"/>
          </p:cNvPicPr>
          <p:nvPr/>
        </p:nvPicPr>
        <p:blipFill>
          <a:blip r:embed="rId2"/>
          <a:stretch>
            <a:fillRect/>
          </a:stretch>
        </p:blipFill>
        <p:spPr>
          <a:xfrm>
            <a:off x="331332" y="1284515"/>
            <a:ext cx="3906960" cy="3358467"/>
          </a:xfrm>
          <a:prstGeom prst="rect">
            <a:avLst/>
          </a:prstGeom>
        </p:spPr>
      </p:pic>
      <p:pic>
        <p:nvPicPr>
          <p:cNvPr id="9" name="Picture 8"/>
          <p:cNvPicPr>
            <a:picLocks noChangeAspect="1"/>
          </p:cNvPicPr>
          <p:nvPr/>
        </p:nvPicPr>
        <p:blipFill>
          <a:blip r:embed="rId3"/>
          <a:stretch>
            <a:fillRect/>
          </a:stretch>
        </p:blipFill>
        <p:spPr>
          <a:xfrm>
            <a:off x="4441370" y="1061657"/>
            <a:ext cx="7183995" cy="3488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p:cNvGrpSpPr/>
          <p:nvPr/>
        </p:nvGrpSpPr>
        <p:grpSpPr>
          <a:xfrm>
            <a:off x="1644332" y="707573"/>
            <a:ext cx="8555582" cy="1436913"/>
            <a:chOff x="457789" y="2120323"/>
            <a:chExt cx="6162594" cy="1065823"/>
          </a:xfrm>
        </p:grpSpPr>
        <p:sp>
          <p:nvSpPr>
            <p:cNvPr id="7"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8" name="TextBox 7"/>
            <p:cNvSpPr txBox="1"/>
            <p:nvPr/>
          </p:nvSpPr>
          <p:spPr>
            <a:xfrm>
              <a:off x="509450" y="2120323"/>
              <a:ext cx="6097870" cy="675429"/>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biểu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hiện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tiền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hợp</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chị</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bức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tranh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trên</a:t>
              </a:r>
              <a:r>
                <a:rPr lang="en-US" sz="3600" b="1" dirty="0">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674915" y="2351317"/>
            <a:ext cx="8207828" cy="1436913"/>
            <a:chOff x="457789" y="2120323"/>
            <a:chExt cx="6162594" cy="1065823"/>
          </a:xfrm>
        </p:grpSpPr>
        <p:sp>
          <p:nvSpPr>
            <p:cNvPr id="11"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2" name="TextBox 11"/>
            <p:cNvSpPr txBox="1"/>
            <p:nvPr/>
          </p:nvSpPr>
          <p:spPr>
            <a:xfrm>
              <a:off x="509450" y="2120323"/>
              <a:ext cx="6097870" cy="890338"/>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Kể</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thêm</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biểu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khác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của</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việc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sử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dụng</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tiền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hợp</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lí</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22122" b="6547"/>
          <a:stretch>
            <a:fillRect/>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p:cNvPicPr>
            <a:picLocks noChangeAspect="1"/>
          </p:cNvPicPr>
          <p:nvPr/>
        </p:nvPicPr>
        <p:blipFill>
          <a:blip r:embed="rId2"/>
          <a:stretch>
            <a:fillRect/>
          </a:stretch>
        </p:blipFill>
        <p:spPr>
          <a:xfrm>
            <a:off x="3426027" y="486740"/>
            <a:ext cx="4655527" cy="908562"/>
          </a:xfrm>
          <a:prstGeom prst="rect">
            <a:avLst/>
          </a:prstGeom>
        </p:spPr>
      </p:pic>
      <p:grpSp>
        <p:nvGrpSpPr>
          <p:cNvPr id="13" name="Group 12"/>
          <p:cNvGrpSpPr/>
          <p:nvPr/>
        </p:nvGrpSpPr>
        <p:grpSpPr>
          <a:xfrm>
            <a:off x="4833258" y="2561046"/>
            <a:ext cx="6626498" cy="1760583"/>
            <a:chOff x="932650" y="2524306"/>
            <a:chExt cx="8528147" cy="3065176"/>
          </a:xfrm>
        </p:grpSpPr>
        <p:grpSp>
          <p:nvGrpSpPr>
            <p:cNvPr id="14" name="Group 6"/>
            <p:cNvGrpSpPr/>
            <p:nvPr/>
          </p:nvGrpSpPr>
          <p:grpSpPr>
            <a:xfrm>
              <a:off x="932650" y="2524306"/>
              <a:ext cx="8528147" cy="3065176"/>
              <a:chOff x="-32491" y="-14381"/>
              <a:chExt cx="2884830" cy="1036862"/>
            </a:xfrm>
          </p:grpSpPr>
          <p:sp>
            <p:nvSpPr>
              <p:cNvPr id="16"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15" name="TextBox 14"/>
            <p:cNvSpPr txBox="1"/>
            <p:nvPr/>
          </p:nvSpPr>
          <p:spPr>
            <a:xfrm>
              <a:off x="1225243" y="2738031"/>
              <a:ext cx="7885370" cy="2357693"/>
            </a:xfrm>
            <a:prstGeom prst="rect">
              <a:avLst/>
            </a:prstGeom>
          </p:spPr>
          <p:txBody>
            <a:bodyPr wrap="square" lIns="0" tIns="0" rIns="0" bIns="0" rtlCol="0" anchor="t">
              <a:spAutoFit/>
            </a:bodyPr>
            <a:lstStyle/>
            <a:p>
              <a:pPr algn="just"/>
              <a:r>
                <a:rPr lang="vi-VN" sz="4400" dirty="0">
                  <a:solidFill>
                    <a:srgbClr val="002060"/>
                  </a:solidFill>
                  <a:latin typeface="Cambria" panose="02040503050406030204" pitchFamily="18" charset="0"/>
                  <a:ea typeface="Cambria" panose="02040503050406030204" pitchFamily="18" charset="0"/>
                </a:rPr>
                <a:t>Lên kế hoạch trước khi mua sắm</a:t>
              </a:r>
              <a:r>
                <a:rPr lang="en-US" sz="4400" dirty="0">
                  <a:solidFill>
                    <a:srgbClr val="002060"/>
                  </a:solidFill>
                  <a:latin typeface="Cambria" panose="02040503050406030204" pitchFamily="18" charset="0"/>
                  <a:ea typeface="Cambria" panose="02040503050406030204" pitchFamily="18" charset="0"/>
                </a:rPr>
                <a:t>.</a:t>
              </a:r>
              <a:endParaRPr lang="en-US" sz="4400" dirty="0">
                <a:solidFill>
                  <a:srgbClr val="002060"/>
                </a:solidFill>
                <a:latin typeface="Cambria" panose="02040503050406030204" pitchFamily="18" charset="0"/>
                <a:ea typeface="Cambria" panose="02040503050406030204" pitchFamily="18" charset="0"/>
              </a:endParaRPr>
            </a:p>
          </p:txBody>
        </p:sp>
      </p:grpSp>
      <p:pic>
        <p:nvPicPr>
          <p:cNvPr id="18" name="Picture 17"/>
          <p:cNvPicPr>
            <a:picLocks noChangeAspect="1"/>
          </p:cNvPicPr>
          <p:nvPr/>
        </p:nvPicPr>
        <p:blipFill>
          <a:blip r:embed="rId3"/>
          <a:stretch>
            <a:fillRect/>
          </a:stretch>
        </p:blipFill>
        <p:spPr>
          <a:xfrm>
            <a:off x="485094" y="1681843"/>
            <a:ext cx="4124325" cy="388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3806</Words>
  <Application>WPS Slides</Application>
  <PresentationFormat>Widescreen</PresentationFormat>
  <Paragraphs>73</Paragraphs>
  <Slides>27</Slides>
  <Notes>2</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27</vt:i4>
      </vt:variant>
    </vt:vector>
  </HeadingPairs>
  <TitlesOfParts>
    <vt:vector size="41" baseType="lpstr">
      <vt:lpstr>Arial</vt:lpstr>
      <vt:lpstr>SimSun</vt:lpstr>
      <vt:lpstr>Wingdings</vt:lpstr>
      <vt:lpstr>等线</vt:lpstr>
      <vt:lpstr>等线</vt:lpstr>
      <vt:lpstr>Cambria</vt:lpstr>
      <vt:lpstr>Microsoft YaHei</vt:lpstr>
      <vt:lpstr>Arial Unicode MS</vt:lpstr>
      <vt:lpstr>Calibri</vt:lpstr>
      <vt:lpstr>阿里巴巴普惠体</vt:lpstr>
      <vt:lpstr>Segoe Print</vt:lpstr>
      <vt:lpstr>Calibri</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Bích Đào Cao Thị</cp:lastModifiedBy>
  <cp:revision>78</cp:revision>
  <dcterms:created xsi:type="dcterms:W3CDTF">2023-11-01T11:19:00Z</dcterms:created>
  <dcterms:modified xsi:type="dcterms:W3CDTF">2025-04-16T03:46:51Z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55F387B794794FC7916E5072AA8587EA_12</vt:lpwstr>
  </property>
  <property fmtid="{D5CDD505-2E9C-101B-9397-08002B2CF9AE}" pid="3" name="KSOProductBuildVer">
    <vt:lpwstr>1033-12.2.0.20795</vt:lpwstr>
  </property>
</Properties>
</file>