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15"/>
  </p:notesMasterIdLst>
  <p:sldIdLst>
    <p:sldId id="256" r:id="rId4"/>
    <p:sldId id="295" r:id="rId5"/>
    <p:sldId id="303" r:id="rId6"/>
    <p:sldId id="304" r:id="rId7"/>
    <p:sldId id="305" r:id="rId8"/>
    <p:sldId id="306" r:id="rId9"/>
    <p:sldId id="308" r:id="rId10"/>
    <p:sldId id="357" r:id="rId11"/>
    <p:sldId id="358" r:id="rId12"/>
    <p:sldId id="298" r:id="rId13"/>
    <p:sldId id="3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20"/>
    <a:srgbClr val="FE2F4D"/>
    <a:srgbClr val="1E2979"/>
    <a:srgbClr val="FEBDC9"/>
    <a:srgbClr val="49BCF5"/>
    <a:srgbClr val="48DEB0"/>
    <a:srgbClr val="89DDF7"/>
    <a:srgbClr val="47DFB0"/>
    <a:srgbClr val="FFE723"/>
    <a:srgbClr val="7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varScale="1">
        <p:scale>
          <a:sx n="83" d="100"/>
          <a:sy n="83" d="100"/>
        </p:scale>
        <p:origin x="42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22A4-D07E-4DE3-80AB-1BB08BBA0C3E}"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6C0A-3F90-4ED2-82A2-6324B8431273}" type="slidenum">
              <a:rPr lang="en-US" smtClean="0"/>
              <a:t>‹#›</a:t>
            </a:fld>
            <a:endParaRPr lang="en-US"/>
          </a:p>
        </p:txBody>
      </p:sp>
    </p:spTree>
    <p:extLst>
      <p:ext uri="{BB962C8B-B14F-4D97-AF65-F5344CB8AC3E}">
        <p14:creationId xmlns:p14="http://schemas.microsoft.com/office/powerpoint/2010/main" val="42805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439F7-ED50-48FA-BBC9-C912488C1C3C}" type="slidenum">
              <a:rPr lang="en-US" smtClean="0"/>
              <a:t>2</a:t>
            </a:fld>
            <a:endParaRPr lang="en-US"/>
          </a:p>
        </p:txBody>
      </p:sp>
    </p:spTree>
    <p:extLst>
      <p:ext uri="{BB962C8B-B14F-4D97-AF65-F5344CB8AC3E}">
        <p14:creationId xmlns:p14="http://schemas.microsoft.com/office/powerpoint/2010/main" val="182963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39F7-ED50-48FA-BBC9-C912488C1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99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266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056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121118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3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1343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82437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41101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081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9172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817229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38858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88382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7455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521569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876280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792160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07729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075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1361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988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7087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8645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8722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7862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9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91309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12376145"/>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4364529" y="1357421"/>
            <a:ext cx="8120576" cy="2308552"/>
          </a:xfrm>
          <a:prstGeom prst="rect">
            <a:avLst/>
          </a:prstGeom>
        </p:spPr>
      </p:pic>
      <p:pic>
        <p:nvPicPr>
          <p:cNvPr id="6" name="Picture 5">
            <a:extLst>
              <a:ext uri="{FF2B5EF4-FFF2-40B4-BE49-F238E27FC236}">
                <a16:creationId xmlns:a16="http://schemas.microsoft.com/office/drawing/2014/main" id="{ADA3ECA4-0E49-96BB-748B-CA4776A30795}"/>
              </a:ext>
            </a:extLst>
          </p:cNvPr>
          <p:cNvPicPr>
            <a:picLocks noChangeAspect="1"/>
          </p:cNvPicPr>
          <p:nvPr/>
        </p:nvPicPr>
        <p:blipFill>
          <a:blip r:embed="rId7"/>
          <a:stretch>
            <a:fillRect/>
          </a:stretch>
        </p:blipFill>
        <p:spPr>
          <a:xfrm>
            <a:off x="7109866" y="3254196"/>
            <a:ext cx="2341067" cy="11827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pic>
        <p:nvPicPr>
          <p:cNvPr id="12" name="Am-thanh-nhip-trong-trong-trailer-phim-www_tiengdong_com">
            <a:hlinkClick r:id="" action="ppaction://media"/>
          </p:cNvPr>
          <p:cNvPicPr>
            <a:picLocks noChangeAspect="1"/>
          </p:cNvPicPr>
          <p:nvPr>
            <a:audioFile r:link="rId1"/>
            <p:extLst>
              <p:ext uri="{DAA4B4D4-6D71-4841-9C94-3DE7FCFB9230}">
                <p14:media xmlns:p14="http://schemas.microsoft.com/office/powerpoint/2010/main" r:embed="rId2">
                  <p14:trim st="8610"/>
                </p14:media>
              </p:ext>
            </p:extLst>
          </p:nvPr>
        </p:nvPicPr>
        <p:blipFill>
          <a:blip r:embed="rId5"/>
          <a:stretch>
            <a:fillRect/>
          </a:stretch>
        </p:blipFill>
        <p:spPr>
          <a:xfrm>
            <a:off x="3878346" y="6907160"/>
            <a:ext cx="487363" cy="48736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8346" y="240724"/>
            <a:ext cx="7761468" cy="5055752"/>
          </a:xfrm>
          <a:prstGeom prst="rect">
            <a:avLst/>
          </a:prstGeom>
        </p:spPr>
      </p:pic>
    </p:spTree>
    <p:extLst>
      <p:ext uri="{BB962C8B-B14F-4D97-AF65-F5344CB8AC3E}">
        <p14:creationId xmlns:p14="http://schemas.microsoft.com/office/powerpoint/2010/main" val="4102417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EBA87C-9BCC-7DE9-C0A2-C8E0E3EE9C86}"/>
              </a:ext>
            </a:extLst>
          </p:cNvPr>
          <p:cNvSpPr txBox="1"/>
          <p:nvPr/>
        </p:nvSpPr>
        <p:spPr>
          <a:xfrm>
            <a:off x="984738" y="436376"/>
            <a:ext cx="10222523" cy="2268891"/>
          </a:xfrm>
          <a:prstGeom prst="rect">
            <a:avLst/>
          </a:prstGeom>
          <a:noFill/>
        </p:spPr>
        <p:txBody>
          <a:bodyPr wrap="square">
            <a:spAutoFit/>
          </a:bodyPr>
          <a:lstStyle/>
          <a:p>
            <a:pPr lvl="0" algn="ctr">
              <a:lnSpc>
                <a:spcPct val="114000"/>
              </a:lnSpc>
            </a:pPr>
            <a:r>
              <a:rPr lang="vi-VN" sz="3200" b="1">
                <a:solidFill>
                  <a:srgbClr val="002060"/>
                </a:solidFill>
                <a:latin typeface="+mj-lt"/>
                <a:cs typeface="Arial" panose="020B0604020202020204" pitchFamily="34" charset="0"/>
              </a:rPr>
              <a:t>Bài 10. Triều Trần xây dựng đất nước và kháng chiến chống quân Mông – Nguyên xâm lược (Tiết </a:t>
            </a:r>
            <a:r>
              <a:rPr lang="en-US" sz="3200" b="1">
                <a:solidFill>
                  <a:srgbClr val="002060"/>
                </a:solidFill>
                <a:latin typeface="Times New Roman" panose="02020603050405020304" pitchFamily="18" charset="0"/>
                <a:cs typeface="Times New Roman" panose="02020603050405020304" pitchFamily="18" charset="0"/>
              </a:rPr>
              <a:t>4)</a:t>
            </a:r>
          </a:p>
          <a:p>
            <a:pPr lvl="0" algn="just">
              <a:lnSpc>
                <a:spcPct val="114000"/>
              </a:lnSpc>
            </a:pPr>
            <a:endParaRPr lang="en-US" sz="3200" b="1">
              <a:solidFill>
                <a:srgbClr val="002060"/>
              </a:solidFill>
              <a:latin typeface="Times New Roman" panose="02020603050405020304" pitchFamily="18" charset="0"/>
              <a:cs typeface="Times New Roman" panose="02020603050405020304" pitchFamily="18" charset="0"/>
            </a:endParaRPr>
          </a:p>
          <a:p>
            <a:pPr lvl="0" algn="just"/>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(Ch</a:t>
            </a:r>
            <a:r>
              <a:rPr lang="en-US" sz="3200" b="1">
                <a:solidFill>
                  <a:srgbClr val="002060"/>
                </a:solidFill>
                <a:latin typeface="Times New Roman" panose="02020603050405020304" pitchFamily="18" charset="0"/>
                <a:cs typeface="Times New Roman" panose="02020603050405020304" pitchFamily="18" charset="0"/>
              </a:rPr>
              <a:t>ỉ ghi tên bài)</a:t>
            </a:r>
            <a:endParaRPr kumimoji="0" lang="vi-VN" sz="3200" b="1" i="0" u="none" strike="noStrike" kern="1200" cap="none" spc="0" normalizeH="0" baseline="0" noProof="0" dirty="0">
              <a:ln>
                <a:noFill/>
              </a:ln>
              <a:solidFill>
                <a:srgbClr val="002060"/>
              </a:solidFill>
              <a:effectLst/>
              <a:uLnTx/>
              <a:uFillTx/>
              <a:latin typeface="+mj-lt"/>
              <a:cs typeface="Arial" panose="020B0604020202020204" pitchFamily="34" charset="0"/>
            </a:endParaRPr>
          </a:p>
        </p:txBody>
      </p:sp>
    </p:spTree>
    <p:extLst>
      <p:ext uri="{BB962C8B-B14F-4D97-AF65-F5344CB8AC3E}">
        <p14:creationId xmlns:p14="http://schemas.microsoft.com/office/powerpoint/2010/main" val="330265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8"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661" y="2698955"/>
            <a:ext cx="6494339" cy="4159045"/>
          </a:xfrm>
          <a:prstGeom prst="rect">
            <a:avLst/>
          </a:prstGeom>
        </p:spPr>
      </p:pic>
      <p:pic>
        <p:nvPicPr>
          <p:cNvPr id="4" name="Picture 3">
            <a:extLst>
              <a:ext uri="{FF2B5EF4-FFF2-40B4-BE49-F238E27FC236}">
                <a16:creationId xmlns:a16="http://schemas.microsoft.com/office/drawing/2014/main" id="{EDA35FE5-8731-650C-57EA-A73B3613A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007" y="432259"/>
            <a:ext cx="8315665" cy="6425741"/>
          </a:xfrm>
          <a:prstGeom prst="rect">
            <a:avLst/>
          </a:prstGeom>
        </p:spPr>
      </p:pic>
    </p:spTree>
    <p:extLst>
      <p:ext uri="{BB962C8B-B14F-4D97-AF65-F5344CB8AC3E}">
        <p14:creationId xmlns:p14="http://schemas.microsoft.com/office/powerpoint/2010/main" val="3273111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102A11CF-6A95-6939-7814-2EB7A3F79D52}"/>
              </a:ext>
            </a:extLst>
          </p:cNvPr>
          <p:cNvGrpSpPr/>
          <p:nvPr/>
        </p:nvGrpSpPr>
        <p:grpSpPr>
          <a:xfrm>
            <a:off x="254000" y="95956"/>
            <a:ext cx="11551920" cy="1265484"/>
            <a:chOff x="304800" y="1923805"/>
            <a:chExt cx="2573867" cy="2433706"/>
          </a:xfrm>
        </p:grpSpPr>
        <p:sp>
          <p:nvSpPr>
            <p:cNvPr id="5" name="Rectangle 3">
              <a:extLst>
                <a:ext uri="{FF2B5EF4-FFF2-40B4-BE49-F238E27FC236}">
                  <a16:creationId xmlns:a16="http://schemas.microsoft.com/office/drawing/2014/main" id="{94F7A2DF-0130-D101-960A-66F5F3B21AA1}"/>
                </a:ext>
              </a:extLst>
            </p:cNvPr>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bg1"/>
                </a:solidFill>
              </a:endParaRPr>
            </a:p>
          </p:txBody>
        </p:sp>
        <p:sp>
          <p:nvSpPr>
            <p:cNvPr id="7" name="TextBox 6">
              <a:extLst>
                <a:ext uri="{FF2B5EF4-FFF2-40B4-BE49-F238E27FC236}">
                  <a16:creationId xmlns:a16="http://schemas.microsoft.com/office/drawing/2014/main" id="{A50A8029-775E-6D4F-4B11-C4C77AAAA80E}"/>
                </a:ext>
              </a:extLst>
            </p:cNvPr>
            <p:cNvSpPr txBox="1"/>
            <p:nvPr/>
          </p:nvSpPr>
          <p:spPr>
            <a:xfrm>
              <a:off x="356866" y="2171162"/>
              <a:ext cx="2469735" cy="2071644"/>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1. </a:t>
              </a:r>
              <a:r>
                <a:rPr lang="vi-VN"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Hoàn thành bảng (theo gợi ý dưới đây vào vở) về một số nét chính của lịch sử Việt Nam dưới Triều Trần.</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gr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325005408"/>
              </p:ext>
            </p:extLst>
          </p:nvPr>
        </p:nvGraphicFramePr>
        <p:xfrm>
          <a:off x="838200" y="1938814"/>
          <a:ext cx="10713720" cy="3380888"/>
        </p:xfrm>
        <a:graphic>
          <a:graphicData uri="http://schemas.openxmlformats.org/drawingml/2006/table">
            <a:tbl>
              <a:tblPr/>
              <a:tblGrid>
                <a:gridCol w="2839720">
                  <a:extLst>
                    <a:ext uri="{9D8B030D-6E8A-4147-A177-3AD203B41FA5}">
                      <a16:colId xmlns:a16="http://schemas.microsoft.com/office/drawing/2014/main" val="1983195389"/>
                    </a:ext>
                  </a:extLst>
                </a:gridCol>
                <a:gridCol w="3647440">
                  <a:extLst>
                    <a:ext uri="{9D8B030D-6E8A-4147-A177-3AD203B41FA5}">
                      <a16:colId xmlns:a16="http://schemas.microsoft.com/office/drawing/2014/main" val="878681502"/>
                    </a:ext>
                  </a:extLst>
                </a:gridCol>
                <a:gridCol w="4226560">
                  <a:extLst>
                    <a:ext uri="{9D8B030D-6E8A-4147-A177-3AD203B41FA5}">
                      <a16:colId xmlns:a16="http://schemas.microsoft.com/office/drawing/2014/main" val="1285462708"/>
                    </a:ext>
                  </a:extLst>
                </a:gridCol>
              </a:tblGrid>
              <a:tr h="583257">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777677">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0" i="0" dirty="0">
                          <a:solidFill>
                            <a:srgbClr val="313131"/>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Tree>
    <p:extLst>
      <p:ext uri="{BB962C8B-B14F-4D97-AF65-F5344CB8AC3E}">
        <p14:creationId xmlns:p14="http://schemas.microsoft.com/office/powerpoint/2010/main" val="3789541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421827742"/>
              </p:ext>
            </p:extLst>
          </p:nvPr>
        </p:nvGraphicFramePr>
        <p:xfrm>
          <a:off x="838200" y="589280"/>
          <a:ext cx="10713720" cy="5598158"/>
        </p:xfrm>
        <a:graphic>
          <a:graphicData uri="http://schemas.openxmlformats.org/drawingml/2006/table">
            <a:tbl>
              <a:tblPr/>
              <a:tblGrid>
                <a:gridCol w="2128520">
                  <a:extLst>
                    <a:ext uri="{9D8B030D-6E8A-4147-A177-3AD203B41FA5}">
                      <a16:colId xmlns:a16="http://schemas.microsoft.com/office/drawing/2014/main" val="1983195389"/>
                    </a:ext>
                  </a:extLst>
                </a:gridCol>
                <a:gridCol w="5425440">
                  <a:extLst>
                    <a:ext uri="{9D8B030D-6E8A-4147-A177-3AD203B41FA5}">
                      <a16:colId xmlns:a16="http://schemas.microsoft.com/office/drawing/2014/main" val="878681502"/>
                    </a:ext>
                  </a:extLst>
                </a:gridCol>
                <a:gridCol w="3159760">
                  <a:extLst>
                    <a:ext uri="{9D8B030D-6E8A-4147-A177-3AD203B41FA5}">
                      <a16:colId xmlns:a16="http://schemas.microsoft.com/office/drawing/2014/main" val="1285462708"/>
                    </a:ext>
                  </a:extLst>
                </a:gridCol>
              </a:tblGrid>
              <a:tr h="95820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140207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95820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100207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1277605">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b="0" i="0" dirty="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
        <p:nvSpPr>
          <p:cNvPr id="2" name="TextBox 1">
            <a:extLst>
              <a:ext uri="{FF2B5EF4-FFF2-40B4-BE49-F238E27FC236}">
                <a16:creationId xmlns:a16="http://schemas.microsoft.com/office/drawing/2014/main" id="{4B0AD063-5DAE-5D30-CA4D-F384CC573D31}"/>
              </a:ext>
            </a:extLst>
          </p:cNvPr>
          <p:cNvSpPr txBox="1"/>
          <p:nvPr/>
        </p:nvSpPr>
        <p:spPr>
          <a:xfrm>
            <a:off x="8260080" y="1828800"/>
            <a:ext cx="3931920" cy="584775"/>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Tông</a:t>
            </a:r>
            <a:r>
              <a:rPr lang="en-US" sz="3200" dirty="0">
                <a:solidFill>
                  <a:srgbClr val="FF0000"/>
                </a:solidFill>
                <a:latin typeface="Cambria" panose="02040503050406030204" pitchFamily="18" charset="0"/>
                <a:ea typeface="Cambria" panose="02040503050406030204" pitchFamily="18" charset="0"/>
              </a:rPr>
              <a:t>. </a:t>
            </a:r>
          </a:p>
        </p:txBody>
      </p:sp>
      <p:sp>
        <p:nvSpPr>
          <p:cNvPr id="6" name="TextBox 5">
            <a:extLst>
              <a:ext uri="{FF2B5EF4-FFF2-40B4-BE49-F238E27FC236}">
                <a16:creationId xmlns:a16="http://schemas.microsoft.com/office/drawing/2014/main" id="{D110BF7E-5012-A41E-6D2B-1AD8B51963DC}"/>
              </a:ext>
            </a:extLst>
          </p:cNvPr>
          <p:cNvSpPr txBox="1"/>
          <p:nvPr/>
        </p:nvSpPr>
        <p:spPr>
          <a:xfrm>
            <a:off x="3159760" y="3048000"/>
            <a:ext cx="5039360"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Tổ chức quy củ, chặt chẽ.</a:t>
            </a:r>
          </a:p>
          <a:p>
            <a:pPr algn="just"/>
            <a:r>
              <a:rPr lang="vi-VN" sz="2000" dirty="0">
                <a:solidFill>
                  <a:srgbClr val="FF0000"/>
                </a:solidFill>
                <a:latin typeface="Cambria" panose="02040503050406030204" pitchFamily="18" charset="0"/>
                <a:ea typeface="Cambria" panose="02040503050406030204" pitchFamily="18" charset="0"/>
              </a:rPr>
              <a:t>- Thực hiện chính sách Ngụ binh ư nông.</a:t>
            </a:r>
          </a:p>
        </p:txBody>
      </p:sp>
      <p:sp>
        <p:nvSpPr>
          <p:cNvPr id="9" name="TextBox 8">
            <a:extLst>
              <a:ext uri="{FF2B5EF4-FFF2-40B4-BE49-F238E27FC236}">
                <a16:creationId xmlns:a16="http://schemas.microsoft.com/office/drawing/2014/main" id="{4B2E1AAF-336A-6065-FD9F-738704BED70A}"/>
              </a:ext>
            </a:extLst>
          </p:cNvPr>
          <p:cNvSpPr txBox="1"/>
          <p:nvPr/>
        </p:nvSpPr>
        <p:spPr>
          <a:xfrm>
            <a:off x="8401970" y="2933437"/>
            <a:ext cx="3117368"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Quốc Tuấn, Trần Quang Khải, Trần Nhật Duật, Trần Khánh Dư....</a:t>
            </a:r>
          </a:p>
        </p:txBody>
      </p:sp>
      <p:sp>
        <p:nvSpPr>
          <p:cNvPr id="10" name="TextBox 9">
            <a:extLst>
              <a:ext uri="{FF2B5EF4-FFF2-40B4-BE49-F238E27FC236}">
                <a16:creationId xmlns:a16="http://schemas.microsoft.com/office/drawing/2014/main" id="{D432170C-35F8-D912-BB72-8F02E3A8EC30}"/>
              </a:ext>
            </a:extLst>
          </p:cNvPr>
          <p:cNvSpPr txBox="1"/>
          <p:nvPr/>
        </p:nvSpPr>
        <p:spPr>
          <a:xfrm>
            <a:off x="3096698" y="3930869"/>
            <a:ext cx="5039360"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Được chú trọng, đề cao nhân tài. </a:t>
            </a:r>
          </a:p>
          <a:p>
            <a:pPr algn="just"/>
            <a:r>
              <a:rPr lang="vi-VN" sz="2000" dirty="0">
                <a:solidFill>
                  <a:srgbClr val="FF0000"/>
                </a:solidFill>
                <a:latin typeface="Cambria" panose="02040503050406030204" pitchFamily="18" charset="0"/>
                <a:ea typeface="Cambria" panose="02040503050406030204" pitchFamily="18" charset="0"/>
              </a:rPr>
              <a:t>- Mở nhiều trường học ở các địa phương.</a:t>
            </a:r>
          </a:p>
          <a:p>
            <a:pPr algn="just"/>
            <a:r>
              <a:rPr lang="vi-VN" sz="2000" dirty="0">
                <a:solidFill>
                  <a:srgbClr val="FF0000"/>
                </a:solidFill>
                <a:latin typeface="Cambria" panose="02040503050406030204" pitchFamily="18" charset="0"/>
                <a:ea typeface="Cambria" panose="02040503050406030204" pitchFamily="18" charset="0"/>
              </a:rPr>
              <a:t>- Đặt hiệu “Tam khôi”</a:t>
            </a:r>
          </a:p>
        </p:txBody>
      </p:sp>
      <p:sp>
        <p:nvSpPr>
          <p:cNvPr id="11" name="TextBox 10">
            <a:extLst>
              <a:ext uri="{FF2B5EF4-FFF2-40B4-BE49-F238E27FC236}">
                <a16:creationId xmlns:a16="http://schemas.microsoft.com/office/drawing/2014/main" id="{9BC8306B-F937-DA47-F75E-9063B493E607}"/>
              </a:ext>
            </a:extLst>
          </p:cNvPr>
          <p:cNvSpPr txBox="1"/>
          <p:nvPr/>
        </p:nvSpPr>
        <p:spPr>
          <a:xfrm>
            <a:off x="8422991" y="3963451"/>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Chu Văn An, Nguyễn Hiền, Mạc Đĩnh Chi...</a:t>
            </a:r>
          </a:p>
        </p:txBody>
      </p:sp>
      <p:sp>
        <p:nvSpPr>
          <p:cNvPr id="12" name="TextBox 11">
            <a:extLst>
              <a:ext uri="{FF2B5EF4-FFF2-40B4-BE49-F238E27FC236}">
                <a16:creationId xmlns:a16="http://schemas.microsoft.com/office/drawing/2014/main" id="{D83C4A88-EE28-1073-0B3D-B0E1AE16EA0B}"/>
              </a:ext>
            </a:extLst>
          </p:cNvPr>
          <p:cNvSpPr txBox="1"/>
          <p:nvPr/>
        </p:nvSpPr>
        <p:spPr>
          <a:xfrm>
            <a:off x="3075677" y="5223641"/>
            <a:ext cx="5039360" cy="400110"/>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Chống quân xâm lược Mông - Nguyên</a:t>
            </a:r>
          </a:p>
        </p:txBody>
      </p:sp>
      <p:sp>
        <p:nvSpPr>
          <p:cNvPr id="13" name="TextBox 12">
            <a:extLst>
              <a:ext uri="{FF2B5EF4-FFF2-40B4-BE49-F238E27FC236}">
                <a16:creationId xmlns:a16="http://schemas.microsoft.com/office/drawing/2014/main" id="{720EB0E0-3969-23A4-3FC1-0BCD499D561C}"/>
              </a:ext>
            </a:extLst>
          </p:cNvPr>
          <p:cNvSpPr txBox="1"/>
          <p:nvPr/>
        </p:nvSpPr>
        <p:spPr>
          <a:xfrm>
            <a:off x="8412481" y="5035506"/>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Thái Tông, Trần Thủ Độ, Trần Quốc Tuấn...</a:t>
            </a:r>
          </a:p>
        </p:txBody>
      </p:sp>
    </p:spTree>
    <p:extLst>
      <p:ext uri="{BB962C8B-B14F-4D97-AF65-F5344CB8AC3E}">
        <p14:creationId xmlns:p14="http://schemas.microsoft.com/office/powerpoint/2010/main" val="14815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down)">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down)">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down)">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down)">
                                      <p:cBhvr>
                                        <p:cTn id="5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102A11CF-6A95-6939-7814-2EB7A3F79D52}"/>
              </a:ext>
            </a:extLst>
          </p:cNvPr>
          <p:cNvGrpSpPr/>
          <p:nvPr/>
        </p:nvGrpSpPr>
        <p:grpSpPr>
          <a:xfrm>
            <a:off x="254000" y="95956"/>
            <a:ext cx="11551920" cy="2394996"/>
            <a:chOff x="304800" y="1923805"/>
            <a:chExt cx="2573867" cy="3266037"/>
          </a:xfrm>
        </p:grpSpPr>
        <p:sp>
          <p:nvSpPr>
            <p:cNvPr id="5" name="Rectangle 3">
              <a:extLst>
                <a:ext uri="{FF2B5EF4-FFF2-40B4-BE49-F238E27FC236}">
                  <a16:creationId xmlns:a16="http://schemas.microsoft.com/office/drawing/2014/main" id="{94F7A2DF-0130-D101-960A-66F5F3B21AA1}"/>
                </a:ext>
              </a:extLst>
            </p:cNvPr>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50A8029-775E-6D4F-4B11-C4C77AAAA80E}"/>
                </a:ext>
              </a:extLst>
            </p:cNvPr>
            <p:cNvSpPr txBox="1"/>
            <p:nvPr/>
          </p:nvSpPr>
          <p:spPr>
            <a:xfrm>
              <a:off x="356866" y="2171162"/>
              <a:ext cx="2469735" cy="3018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Giới thiệu về một nhân vật thời nhà Trần và đóng góp của nhân vật đó đối với lịch sử dân tộc thông qua tư liệu mà em sưu tầm được.</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2" name="Picture 1">
            <a:extLst>
              <a:ext uri="{FF2B5EF4-FFF2-40B4-BE49-F238E27FC236}">
                <a16:creationId xmlns:a16="http://schemas.microsoft.com/office/drawing/2014/main" id="{269BDEA2-D299-D506-B877-D9EE757F7FA0}"/>
              </a:ext>
            </a:extLst>
          </p:cNvPr>
          <p:cNvPicPr>
            <a:picLocks noChangeAspect="1"/>
          </p:cNvPicPr>
          <p:nvPr/>
        </p:nvPicPr>
        <p:blipFill>
          <a:blip r:embed="rId3"/>
          <a:stretch>
            <a:fillRect/>
          </a:stretch>
        </p:blipFill>
        <p:spPr>
          <a:xfrm>
            <a:off x="737727" y="2258432"/>
            <a:ext cx="3035487" cy="3493924"/>
          </a:xfrm>
          <a:prstGeom prst="rect">
            <a:avLst/>
          </a:prstGeom>
        </p:spPr>
      </p:pic>
      <p:pic>
        <p:nvPicPr>
          <p:cNvPr id="6" name="Picture 5" descr="Cung thủ giỏi nhất thời Trần bắn chết kẻ bán nước ngay trên lưng ngựa - Tư  vấn">
            <a:extLst>
              <a:ext uri="{FF2B5EF4-FFF2-40B4-BE49-F238E27FC236}">
                <a16:creationId xmlns:a16="http://schemas.microsoft.com/office/drawing/2014/main" id="{F85A11D7-3676-C6F2-605F-76C84BE1B8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229701" y="2380758"/>
            <a:ext cx="4301565" cy="3074112"/>
          </a:xfrm>
          <a:prstGeom prst="rect">
            <a:avLst/>
          </a:prstGeom>
          <a:noFill/>
          <a:ln>
            <a:noFill/>
          </a:ln>
        </p:spPr>
      </p:pic>
      <p:pic>
        <p:nvPicPr>
          <p:cNvPr id="9" name="Picture 8">
            <a:extLst>
              <a:ext uri="{FF2B5EF4-FFF2-40B4-BE49-F238E27FC236}">
                <a16:creationId xmlns:a16="http://schemas.microsoft.com/office/drawing/2014/main" id="{1660D9CB-F2AD-FE6E-8BEB-4031461EC3A7}"/>
              </a:ext>
            </a:extLst>
          </p:cNvPr>
          <p:cNvPicPr>
            <a:picLocks noChangeAspect="1"/>
          </p:cNvPicPr>
          <p:nvPr/>
        </p:nvPicPr>
        <p:blipFill>
          <a:blip r:embed="rId5"/>
          <a:stretch>
            <a:fillRect/>
          </a:stretch>
        </p:blipFill>
        <p:spPr>
          <a:xfrm>
            <a:off x="8905503" y="2447618"/>
            <a:ext cx="2697384" cy="3143885"/>
          </a:xfrm>
          <a:prstGeom prst="rect">
            <a:avLst/>
          </a:prstGeom>
        </p:spPr>
      </p:pic>
    </p:spTree>
    <p:extLst>
      <p:ext uri="{BB962C8B-B14F-4D97-AF65-F5344CB8AC3E}">
        <p14:creationId xmlns:p14="http://schemas.microsoft.com/office/powerpoint/2010/main" val="3313829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A9637410-A239-A843-1C36-D3691AC08C1A}"/>
              </a:ext>
            </a:extLst>
          </p:cNvPr>
          <p:cNvSpPr txBox="1"/>
          <p:nvPr/>
        </p:nvSpPr>
        <p:spPr>
          <a:xfrm>
            <a:off x="751840" y="1016000"/>
            <a:ext cx="10962640" cy="512064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62D6C8DD-2980-2B50-25B5-092D74DEDFC5}"/>
              </a:ext>
            </a:extLst>
          </p:cNvPr>
          <p:cNvSpPr txBox="1"/>
          <p:nvPr/>
        </p:nvSpPr>
        <p:spPr>
          <a:xfrm>
            <a:off x="843280" y="599440"/>
            <a:ext cx="10942320" cy="5693866"/>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Trần Nhân Tông</a:t>
            </a:r>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a:t>
            </a:r>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vị vua thứ ba của nhà Trần, được mệnh danh là "Phật hoàng" bởi những đóng góp to lớn về cả mặt chính trị, quân sự, văn hóa và tôn giáo. Ông trị vì Đại Việt từ năm 1278 đến năm 1308, dẫn dắt đất nước qua hai cuộc kháng chiến chống Nguyên Mông oanh liệt và để lại di sản đồ sộ cho hậu thế. Là một vị vua nhưng cũng là một nhà sư:</a:t>
            </a:r>
          </a:p>
          <a:p>
            <a:pPr algn="just"/>
            <a:r>
              <a:rPr lang="vi-VN" sz="2600" b="0" i="0" dirty="0">
                <a:solidFill>
                  <a:srgbClr val="000000"/>
                </a:solidFill>
                <a:effectLst/>
                <a:latin typeface="Cambria" panose="02040503050406030204" pitchFamily="18" charset="0"/>
                <a:ea typeface="Cambria" panose="02040503050406030204" pitchFamily="18" charset="0"/>
              </a:rPr>
              <a:t>- Lãnh đạo quân dân Đại Việt đánh tan quân Nguyên Mông hùng mạnh trong hai cuộc kháng chiến (1284-1285 và 1287-1288), bảo vệ thành công độc lập dân tộc, đưa thời Trần trở thành thời kỳ hưng thịnh nhất trong lịch sử</a:t>
            </a:r>
          </a:p>
          <a:p>
            <a:pPr algn="just"/>
            <a:r>
              <a:rPr lang="vi-VN" sz="2600" b="0" i="0" dirty="0">
                <a:solidFill>
                  <a:srgbClr val="000000"/>
                </a:solidFill>
                <a:effectLst/>
                <a:latin typeface="Cambria" panose="02040503050406030204" pitchFamily="18" charset="0"/>
                <a:ea typeface="Cambria" panose="02040503050406030204" pitchFamily="18" charset="0"/>
              </a:rPr>
              <a:t>- Thực hiện nhiều chính sách cải cách, củng cố quốc phòng, an ninh, phát triển kinh tế, văn hóa. Trần Nhân Tông xây dựng đất nước thái bình dựa trên triết lý đạo Phật</a:t>
            </a:r>
          </a:p>
          <a:p>
            <a:pPr algn="just"/>
            <a:r>
              <a:rPr lang="vi-VN" sz="2600" b="0" i="0" dirty="0">
                <a:solidFill>
                  <a:srgbClr val="000000"/>
                </a:solidFill>
                <a:effectLst/>
                <a:latin typeface="Cambria" panose="02040503050406030204" pitchFamily="18" charset="0"/>
                <a:ea typeface="Cambria" panose="02040503050406030204" pitchFamily="18" charset="0"/>
              </a:rPr>
              <a:t>- Có công xây dựng triều đình nhà Trần vững mạnh, tạo nền tảng cho sự phát triển thịnh vượng của Đại Việt trong nhiều thế kỷ sau. Khi đất nước đã thái bình, ông đã từ bỏ đỉnh cao danh vọng và quyền lực để xuất gia tu hành.</a:t>
            </a:r>
          </a:p>
        </p:txBody>
      </p:sp>
    </p:spTree>
    <p:extLst>
      <p:ext uri="{BB962C8B-B14F-4D97-AF65-F5344CB8AC3E}">
        <p14:creationId xmlns:p14="http://schemas.microsoft.com/office/powerpoint/2010/main" val="4262643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8"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661" y="2698955"/>
            <a:ext cx="6494339" cy="4159045"/>
          </a:xfrm>
          <a:prstGeom prst="rect">
            <a:avLst/>
          </a:prstGeom>
        </p:spPr>
      </p:pic>
      <p:pic>
        <p:nvPicPr>
          <p:cNvPr id="3" name="Picture 2">
            <a:extLst>
              <a:ext uri="{FF2B5EF4-FFF2-40B4-BE49-F238E27FC236}">
                <a16:creationId xmlns:a16="http://schemas.microsoft.com/office/drawing/2014/main" id="{32F3027E-6B94-4E21-B3A7-8F5C92241A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00" y="647700"/>
            <a:ext cx="9753600" cy="3238500"/>
          </a:xfrm>
          <a:prstGeom prst="rect">
            <a:avLst/>
          </a:prstGeom>
        </p:spPr>
      </p:pic>
    </p:spTree>
    <p:extLst>
      <p:ext uri="{BB962C8B-B14F-4D97-AF65-F5344CB8AC3E}">
        <p14:creationId xmlns:p14="http://schemas.microsoft.com/office/powerpoint/2010/main" val="526665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4760181" y="880534"/>
            <a:ext cx="7296352" cy="352934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srgbClr val="E7DCD2"/>
              </a:solidFill>
              <a:latin typeface="Arial"/>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4877882" y="1078089"/>
            <a:ext cx="7077052" cy="3170099"/>
          </a:xfrm>
          <a:prstGeom prst="rect">
            <a:avLst/>
          </a:prstGeom>
          <a:noFill/>
        </p:spPr>
        <p:txBody>
          <a:bodyPr wrap="square" rtlCol="0">
            <a:spAutoFit/>
          </a:bodyPr>
          <a:lstStyle/>
          <a:p>
            <a:pPr algn="just" defTabSz="1219170">
              <a:buClr>
                <a:srgbClr val="000000"/>
              </a:buClr>
              <a:defRPr/>
            </a:pPr>
            <a:r>
              <a:rPr lang="vi-VN" sz="4000" b="1" kern="0" dirty="0">
                <a:solidFill>
                  <a:srgbClr val="2D575C"/>
                </a:solidFill>
                <a:latin typeface="Cambria" panose="02040503050406030204" pitchFamily="18" charset="0"/>
                <a:ea typeface="Cambria" panose="02040503050406030204" pitchFamily="18" charset="0"/>
                <a:cs typeface="Arial"/>
                <a:sym typeface="Arial"/>
              </a:rPr>
              <a:t>Sưu tầm tranh ảnh, tư liệu viết,... về một di tích lịch sử liên quan đến Triều Trần còn lại đến ngày nay và chia sẻ với bạn.</a:t>
            </a:r>
            <a:endParaRPr lang="en-GB" sz="4000" b="1" kern="0" dirty="0">
              <a:solidFill>
                <a:srgbClr val="2D575C"/>
              </a:solidFill>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260913" y="395111"/>
            <a:ext cx="5822529" cy="68580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A9637410-A239-A843-1C36-D3691AC08C1A}"/>
              </a:ext>
            </a:extLst>
          </p:cNvPr>
          <p:cNvSpPr txBox="1"/>
          <p:nvPr/>
        </p:nvSpPr>
        <p:spPr>
          <a:xfrm>
            <a:off x="751840" y="1016000"/>
            <a:ext cx="10962640" cy="5120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D6C8DD-2980-2B50-25B5-092D74DEDFC5}"/>
              </a:ext>
            </a:extLst>
          </p:cNvPr>
          <p:cNvSpPr txBox="1"/>
          <p:nvPr/>
        </p:nvSpPr>
        <p:spPr>
          <a:xfrm>
            <a:off x="571500" y="523240"/>
            <a:ext cx="11214100" cy="2893100"/>
          </a:xfrm>
          <a:prstGeom prst="rect">
            <a:avLst/>
          </a:prstGeom>
          <a:noFill/>
        </p:spPr>
        <p:txBody>
          <a:bodyPr wrap="square" rtlCol="0">
            <a:spAutoFit/>
          </a:bodyPr>
          <a:lstStyle/>
          <a:p>
            <a:pPr lvl="0" algn="just"/>
            <a:r>
              <a:rPr lang="vi-VN" sz="2600" dirty="0">
                <a:solidFill>
                  <a:srgbClr val="000000"/>
                </a:solidFill>
                <a:latin typeface="Cambria" panose="02040503050406030204" pitchFamily="18" charset="0"/>
                <a:ea typeface="Cambria" panose="02040503050406030204" pitchFamily="18" charset="0"/>
              </a:rPr>
              <a:t>- Khu di tích lịch sử nhà Trần tọa lạc tại các xã An Sinh, Tràng An, Bình Khê, Thủy An, huyện Đông Triều, tỉnh Quảng Ninh. Nơi đây cách trung tâm thành phố Hạ Long khoảng 20km và cách thủ đô Hà Nội khoảng 170km.</a:t>
            </a:r>
          </a:p>
          <a:p>
            <a:pPr lvl="0" algn="just"/>
            <a:r>
              <a:rPr lang="vi-VN" sz="2600" dirty="0">
                <a:solidFill>
                  <a:srgbClr val="000000"/>
                </a:solidFill>
                <a:latin typeface="Cambria" panose="02040503050406030204" pitchFamily="18" charset="0"/>
                <a:ea typeface="Cambria" panose="02040503050406030204" pitchFamily="18" charset="0"/>
              </a:rPr>
              <a:t>- Đây là khu di tích quốc gia gồm lăng mộ, đền, chùa, am tháp với 14 di tích trải rộng</a:t>
            </a:r>
          </a:p>
          <a:p>
            <a:pPr lvl="0" algn="just"/>
            <a:r>
              <a:rPr lang="vi-VN" sz="2600" dirty="0">
                <a:solidFill>
                  <a:srgbClr val="000000"/>
                </a:solidFill>
                <a:latin typeface="Cambria" panose="02040503050406030204" pitchFamily="18" charset="0"/>
                <a:ea typeface="Cambria" panose="02040503050406030204" pitchFamily="18" charset="0"/>
              </a:rPr>
              <a:t>- Là vùng thánh địa linh thiêng mang đậm tinh thần lịch sử, văn hoá là nơi quê gốc nhà Trần.</a:t>
            </a:r>
            <a:endPar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2050" name="Picture 2" descr="Đền Trần (Nam Định) – Wikipedia tiếng Việt">
            <a:extLst>
              <a:ext uri="{FF2B5EF4-FFF2-40B4-BE49-F238E27FC236}">
                <a16:creationId xmlns:a16="http://schemas.microsoft.com/office/drawing/2014/main" id="{B71A01D8-34AB-992A-8F62-E148CCF5D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0" y="3081337"/>
            <a:ext cx="4591050" cy="344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48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613</Words>
  <Application>Microsoft Office PowerPoint</Application>
  <PresentationFormat>Widescreen</PresentationFormat>
  <Paragraphs>48</Paragraphs>
  <Slides>11</Slides>
  <Notes>3</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Arial</vt:lpstr>
      <vt:lpstr>Assistant Medium</vt:lpstr>
      <vt:lpstr>Calibri</vt:lpstr>
      <vt:lpstr>Cambria</vt:lpstr>
      <vt:lpstr>Livvic</vt:lpstr>
      <vt:lpstr>Nunito</vt:lpstr>
      <vt:lpstr>Rajdhani</vt:lpstr>
      <vt:lpstr>Roboto Condensed Light</vt:lpstr>
      <vt:lpstr>Times New Roman</vt:lpstr>
      <vt:lpstr>Office Theme</vt:lpstr>
      <vt:lpstr>World War II D-Day Invasion XL by Slidesgo</vt:lpstr>
      <vt:lpstr>1_World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103</cp:revision>
  <dcterms:created xsi:type="dcterms:W3CDTF">2021-10-09T12:53:29Z</dcterms:created>
  <dcterms:modified xsi:type="dcterms:W3CDTF">2025-12-04T07:39:35Z</dcterms:modified>
</cp:coreProperties>
</file>