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7" r:id="rId3"/>
    <p:sldId id="258" r:id="rId4"/>
    <p:sldId id="266" r:id="rId5"/>
    <p:sldId id="259" r:id="rId6"/>
    <p:sldId id="260" r:id="rId7"/>
    <p:sldId id="265" r:id="rId8"/>
    <p:sldId id="267" r:id="rId9"/>
    <p:sldId id="269" r:id="rId10"/>
    <p:sldId id="270" r:id="rId11"/>
    <p:sldId id="271" r:id="rId12"/>
    <p:sldId id="268" r:id="rId13"/>
    <p:sldId id="273" r:id="rId14"/>
    <p:sldId id="274" r:id="rId15"/>
    <p:sldId id="272" r:id="rId16"/>
    <p:sldId id="275" r:id="rId17"/>
    <p:sldId id="278" r:id="rId18"/>
    <p:sldId id="276" r:id="rId19"/>
    <p:sldId id="277" r:id="rId20"/>
    <p:sldId id="261" r:id="rId21"/>
    <p:sldId id="279" r:id="rId22"/>
    <p:sldId id="280" r:id="rId23"/>
    <p:sldId id="281" r:id="rId24"/>
    <p:sldId id="282" r:id="rId25"/>
    <p:sldId id="283" r:id="rId26"/>
    <p:sldId id="263" r:id="rId27"/>
    <p:sldId id="285" r:id="rId28"/>
    <p:sldId id="295" r:id="rId29"/>
    <p:sldId id="256" r:id="rId30"/>
    <p:sldId id="286" r:id="rId31"/>
    <p:sldId id="289" r:id="rId32"/>
    <p:sldId id="287"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660"/>
  </p:normalViewPr>
  <p:slideViewPr>
    <p:cSldViewPr snapToGrid="0">
      <p:cViewPr varScale="1">
        <p:scale>
          <a:sx n="91" d="100"/>
          <a:sy n="91" d="100"/>
        </p:scale>
        <p:origin x="130" y="-9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28/11/2024</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8"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35258828" y="-14364868"/>
            <a:ext cx="1706580" cy="1808962"/>
          </a:xfrm>
          <a:prstGeom prst="rect">
            <a:avLst/>
          </a:prstGeom>
        </p:spPr>
      </p:pic>
      <p:pic>
        <p:nvPicPr>
          <p:cNvPr id="19"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56181172" y="-14364868"/>
            <a:ext cx="1706580" cy="1808962"/>
          </a:xfrm>
          <a:prstGeom prst="rect">
            <a:avLst/>
          </a:prstGeom>
        </p:spPr>
      </p:pic>
      <p:pic>
        <p:nvPicPr>
          <p:cNvPr id="20"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35258828" y="25487732"/>
            <a:ext cx="1706580" cy="1808962"/>
          </a:xfrm>
          <a:prstGeom prst="rect">
            <a:avLst/>
          </a:prstGeom>
        </p:spPr>
      </p:pic>
      <p:pic>
        <p:nvPicPr>
          <p:cNvPr id="21"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56181172" y="25487732"/>
            <a:ext cx="1706580" cy="1808962"/>
          </a:xfrm>
          <a:prstGeom prst="rect">
            <a:avLst/>
          </a:prstGeom>
        </p:spPr>
      </p:pic>
      <p:pic>
        <p:nvPicPr>
          <p:cNvPr id="22"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23219228" y="-6211468"/>
            <a:ext cx="1706580" cy="1808962"/>
          </a:xfrm>
          <a:prstGeom prst="rect">
            <a:avLst/>
          </a:prstGeom>
        </p:spPr>
      </p:pic>
      <p:pic>
        <p:nvPicPr>
          <p:cNvPr id="23"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43531972" y="-5306987"/>
            <a:ext cx="1706580" cy="1808962"/>
          </a:xfrm>
          <a:prstGeom prst="rect">
            <a:avLst/>
          </a:prstGeom>
        </p:spPr>
      </p:pic>
      <p:pic>
        <p:nvPicPr>
          <p:cNvPr id="24"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23219228" y="19163132"/>
            <a:ext cx="1706580" cy="1808962"/>
          </a:xfrm>
          <a:prstGeom prst="rect">
            <a:avLst/>
          </a:prstGeom>
        </p:spPr>
      </p:pic>
      <p:pic>
        <p:nvPicPr>
          <p:cNvPr id="25"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43531972" y="20067614"/>
            <a:ext cx="1706580" cy="18089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 name="TextBox 3"/>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35258828" y="-14364868"/>
            <a:ext cx="1706580" cy="1808962"/>
          </a:xfrm>
          <a:prstGeom prst="rect">
            <a:avLst/>
          </a:prstGeom>
        </p:spPr>
      </p:pic>
      <p:pic>
        <p:nvPicPr>
          <p:cNvPr id="19"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56181172" y="-14364868"/>
            <a:ext cx="1706580" cy="1808962"/>
          </a:xfrm>
          <a:prstGeom prst="rect">
            <a:avLst/>
          </a:prstGeom>
        </p:spPr>
      </p:pic>
      <p:pic>
        <p:nvPicPr>
          <p:cNvPr id="20"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35258828" y="25487732"/>
            <a:ext cx="1706580" cy="1808962"/>
          </a:xfrm>
          <a:prstGeom prst="rect">
            <a:avLst/>
          </a:prstGeom>
        </p:spPr>
      </p:pic>
      <p:pic>
        <p:nvPicPr>
          <p:cNvPr id="21"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56181172" y="25487732"/>
            <a:ext cx="1706580" cy="1808962"/>
          </a:xfrm>
          <a:prstGeom prst="rect">
            <a:avLst/>
          </a:prstGeom>
        </p:spPr>
      </p:pic>
      <p:pic>
        <p:nvPicPr>
          <p:cNvPr id="22"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23219228" y="-6211468"/>
            <a:ext cx="1706580" cy="1808962"/>
          </a:xfrm>
          <a:prstGeom prst="rect">
            <a:avLst/>
          </a:prstGeom>
        </p:spPr>
      </p:pic>
      <p:pic>
        <p:nvPicPr>
          <p:cNvPr id="23"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43531972" y="-5306987"/>
            <a:ext cx="1706580" cy="1808962"/>
          </a:xfrm>
          <a:prstGeom prst="rect">
            <a:avLst/>
          </a:prstGeom>
        </p:spPr>
      </p:pic>
      <p:pic>
        <p:nvPicPr>
          <p:cNvPr id="24"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23219228" y="19163132"/>
            <a:ext cx="1706580" cy="1808962"/>
          </a:xfrm>
          <a:prstGeom prst="rect">
            <a:avLst/>
          </a:prstGeom>
        </p:spPr>
      </p:pic>
      <p:pic>
        <p:nvPicPr>
          <p:cNvPr id="25"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a:fillRect/>
          </a:stretch>
        </p:blipFill>
        <p:spPr>
          <a:xfrm>
            <a:off x="43531972" y="20067614"/>
            <a:ext cx="1706580" cy="180896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9097" y="934933"/>
            <a:ext cx="9313805" cy="2906930"/>
          </a:xfrm>
          <a:prstGeom prst="rect">
            <a:avLst/>
          </a:prstGeom>
        </p:spPr>
      </p:pic>
      <p:pic>
        <p:nvPicPr>
          <p:cNvPr id="6" name="Picture 5"/>
          <p:cNvPicPr>
            <a:picLocks noChangeAspect="1"/>
          </p:cNvPicPr>
          <p:nvPr/>
        </p:nvPicPr>
        <p:blipFill>
          <a:blip r:embed="rId3"/>
          <a:srcRect r="65134" b="12674"/>
          <a:stretch>
            <a:fillRect/>
          </a:stretch>
        </p:blipFill>
        <p:spPr>
          <a:xfrm>
            <a:off x="4849946" y="0"/>
            <a:ext cx="2109654" cy="119999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7667"/>
          <a:stretch>
            <a:fillRect/>
          </a:stretch>
        </p:blipFill>
        <p:spPr>
          <a:xfrm>
            <a:off x="11127736" y="5446071"/>
            <a:ext cx="1332018" cy="1411929"/>
          </a:xfrm>
          <a:prstGeom prst="rect">
            <a:avLst/>
          </a:prstGeom>
        </p:spPr>
      </p:pic>
      <p:pic>
        <p:nvPicPr>
          <p:cNvPr id="10" name="Picture 9"/>
          <p:cNvPicPr>
            <a:picLocks noChangeAspect="1"/>
          </p:cNvPicPr>
          <p:nvPr/>
        </p:nvPicPr>
        <p:blipFill>
          <a:blip r:embed="rId5"/>
          <a:stretch>
            <a:fillRect/>
          </a:stretch>
        </p:blipFill>
        <p:spPr>
          <a:xfrm>
            <a:off x="5904773" y="4159363"/>
            <a:ext cx="2609314" cy="4328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32278" t="-1" r="35399" b="-9078"/>
          <a:stretch>
            <a:fillRect/>
          </a:stretch>
        </p:blipFill>
        <p:spPr>
          <a:xfrm>
            <a:off x="3662506" y="-47990"/>
            <a:ext cx="3228152" cy="1747654"/>
          </a:xfrm>
          <a:prstGeom prst="rect">
            <a:avLst/>
          </a:prstGeom>
        </p:spPr>
      </p:pic>
      <p:sp>
        <p:nvSpPr>
          <p:cNvPr id="8" name="Rectangle 7"/>
          <p:cNvSpPr/>
          <p:nvPr/>
        </p:nvSpPr>
        <p:spPr>
          <a:xfrm>
            <a:off x="636280" y="173973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500" b="1">
                <a:solidFill>
                  <a:srgbClr val="000000"/>
                </a:solidFill>
                <a:latin typeface="Cambria" panose="02040503050406030204" pitchFamily="18" charset="0"/>
                <a:ea typeface="Cambria" panose="02040503050406030204" pitchFamily="18" charset="0"/>
                <a:cs typeface="Calibri" panose="020F0502020204030204" pitchFamily="34" charset="0"/>
              </a:rPr>
              <a:t>Mê mẩn</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p:cNvSpPr/>
          <p:nvPr/>
        </p:nvSpPr>
        <p:spPr>
          <a:xfrm>
            <a:off x="723365" y="274122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Mày mò</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0" name="Rectangle 9"/>
          <p:cNvSpPr/>
          <p:nvPr/>
        </p:nvSpPr>
        <p:spPr>
          <a:xfrm>
            <a:off x="810450" y="384068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rương</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Rectangle 10"/>
          <p:cNvSpPr/>
          <p:nvPr/>
        </p:nvSpPr>
        <p:spPr>
          <a:xfrm>
            <a:off x="3662507" y="164176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Hớt tóc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Rectangle 11"/>
          <p:cNvSpPr/>
          <p:nvPr/>
        </p:nvSpPr>
        <p:spPr>
          <a:xfrm>
            <a:off x="3494313" y="2488877"/>
            <a:ext cx="2988665"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Nhao nhao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12"/>
          <p:cNvSpPr/>
          <p:nvPr/>
        </p:nvSpPr>
        <p:spPr>
          <a:xfrm>
            <a:off x="6890658" y="160911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Nảy mầm</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Rectangle 13"/>
          <p:cNvSpPr/>
          <p:nvPr/>
        </p:nvSpPr>
        <p:spPr>
          <a:xfrm>
            <a:off x="6890658" y="246315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Khát khao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srcRect b="48872"/>
          <a:stretch>
            <a:fillRect/>
          </a:stretch>
        </p:blipFill>
        <p:spPr>
          <a:xfrm>
            <a:off x="2342612" y="-65313"/>
            <a:ext cx="5320932" cy="849086"/>
          </a:xfrm>
          <a:prstGeom prst="rect">
            <a:avLst/>
          </a:prstGeom>
        </p:spPr>
      </p:pic>
      <p:pic>
        <p:nvPicPr>
          <p:cNvPr id="8" name="Picture 7"/>
          <p:cNvPicPr>
            <a:picLocks noChangeAspect="1"/>
          </p:cNvPicPr>
          <p:nvPr/>
        </p:nvPicPr>
        <p:blipFill>
          <a:blip r:embed="rId2"/>
          <a:srcRect t="48872"/>
          <a:stretch>
            <a:fillRect/>
          </a:stretch>
        </p:blipFill>
        <p:spPr>
          <a:xfrm>
            <a:off x="5445041" y="-65313"/>
            <a:ext cx="5320932" cy="849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nvSpPr>
        <p:spPr>
          <a:xfrm>
            <a:off x="799729" y="820233"/>
            <a:ext cx="10592542" cy="5123367"/>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5" name="TextBox 4"/>
          <p:cNvSpPr txBox="1"/>
          <p:nvPr/>
        </p:nvSpPr>
        <p:spPr>
          <a:xfrm>
            <a:off x="2349500" y="2167235"/>
            <a:ext cx="6096000" cy="369332"/>
          </a:xfrm>
          <a:prstGeom prst="rect">
            <a:avLst/>
          </a:prstGeom>
          <a:noFill/>
        </p:spPr>
        <p:txBody>
          <a:bodyPr wrap="square">
            <a:spAutoFit/>
          </a:bodyPr>
          <a:lstStyle/>
          <a:p>
            <a:pPr algn="just"/>
            <a:r>
              <a:rPr lang="vi-VN" sz="1800" dirty="0">
                <a:solidFill>
                  <a:srgbClr val="002060"/>
                </a:solidFill>
                <a:latin typeface="Cambria" panose="02040503050406030204" pitchFamily="18" charset="0"/>
                <a:ea typeface="Cambria" panose="02040503050406030204" pitchFamily="18" charset="0"/>
              </a:rPr>
              <a:t>.</a:t>
            </a:r>
            <a:endParaRPr lang="en-SG" sz="1800" dirty="0">
              <a:solidFill>
                <a:srgbClr val="002060"/>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a:stretch>
            <a:fillRect/>
          </a:stretch>
        </p:blipFill>
        <p:spPr>
          <a:xfrm>
            <a:off x="965200" y="222755"/>
            <a:ext cx="9972971" cy="1600908"/>
          </a:xfrm>
          <a:prstGeom prst="rect">
            <a:avLst/>
          </a:prstGeom>
        </p:spPr>
      </p:pic>
      <p:sp>
        <p:nvSpPr>
          <p:cNvPr id="10" name="Rectangle 9"/>
          <p:cNvSpPr/>
          <p:nvPr/>
        </p:nvSpPr>
        <p:spPr>
          <a:xfrm>
            <a:off x="1109515" y="2249907"/>
            <a:ext cx="9972970" cy="2554545"/>
          </a:xfrm>
          <a:prstGeom prst="rect">
            <a:avLst/>
          </a:prstGeom>
          <a:solidFill>
            <a:schemeClr val="bg1"/>
          </a:solidFill>
          <a:ln w="28575">
            <a:solidFill>
              <a:schemeClr val="tx1"/>
            </a:solidFill>
            <a:prstDash val="lgDash"/>
          </a:ln>
        </p:spPr>
        <p:txBody>
          <a:bodyPr wrap="square">
            <a:spAutoFit/>
          </a:bodyPr>
          <a:lstStyle/>
          <a:p>
            <a:pPr lvl="0" algn="just">
              <a:defRPr/>
            </a:pPr>
            <a:r>
              <a:rPr lang="vi-VN" sz="4000" dirty="0">
                <a:solidFill>
                  <a:srgbClr val="002060"/>
                </a:solidFill>
                <a:latin typeface="Cambria" panose="02040503050406030204" pitchFamily="18" charset="0"/>
                <a:ea typeface="Cambria" panose="02040503050406030204" pitchFamily="18" charset="0"/>
              </a:rPr>
              <a:t>Từ khi nghe chú tôi mách những câu chuyện đó và vô số những câu chuyện tương tự được viết trong các cuốn sách, tôi cố gắng học chữ để tự mình khám phá thế giới kì diệu kia.</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p:cNvSpPr txBox="1"/>
          <p:nvPr/>
        </p:nvSpPr>
        <p:spPr>
          <a:xfrm>
            <a:off x="1628093" y="2888273"/>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5" name="TextBox 14"/>
          <p:cNvSpPr txBox="1"/>
          <p:nvPr/>
        </p:nvSpPr>
        <p:spPr>
          <a:xfrm>
            <a:off x="9654493" y="2899394"/>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6" name="TextBox 15"/>
          <p:cNvSpPr txBox="1"/>
          <p:nvPr/>
        </p:nvSpPr>
        <p:spPr>
          <a:xfrm>
            <a:off x="6517593" y="3527179"/>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7" name="TextBox 16"/>
          <p:cNvSpPr txBox="1"/>
          <p:nvPr/>
        </p:nvSpPr>
        <p:spPr>
          <a:xfrm>
            <a:off x="10010093" y="4116218"/>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p:cNvSpPr/>
          <p:nvPr/>
        </p:nvSpPr>
        <p:spPr>
          <a:xfrm>
            <a:off x="6685957" y="914398"/>
            <a:ext cx="4941258" cy="5216229"/>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10" name="矩形 2"/>
          <p:cNvSpPr/>
          <p:nvPr/>
        </p:nvSpPr>
        <p:spPr>
          <a:xfrm>
            <a:off x="1031689" y="997999"/>
            <a:ext cx="4657911" cy="479320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p:cNvPicPr>
            <a:picLocks noChangeAspect="1"/>
          </p:cNvPicPr>
          <p:nvPr/>
        </p:nvPicPr>
        <p:blipFill>
          <a:blip r:embed="rId2"/>
          <a:srcRect l="35696" t="4784" r="34006" b="-60"/>
          <a:stretch>
            <a:fillRect/>
          </a:stretch>
        </p:blipFill>
        <p:spPr>
          <a:xfrm>
            <a:off x="1563153" y="-63465"/>
            <a:ext cx="3517900" cy="1781597"/>
          </a:xfrm>
          <a:prstGeom prst="rect">
            <a:avLst/>
          </a:prstGeom>
        </p:spPr>
      </p:pic>
      <p:sp>
        <p:nvSpPr>
          <p:cNvPr id="8" name="Rectangle 7"/>
          <p:cNvSpPr/>
          <p:nvPr/>
        </p:nvSpPr>
        <p:spPr>
          <a:xfrm>
            <a:off x="1653031" y="2973127"/>
            <a:ext cx="3820669" cy="1077218"/>
          </a:xfrm>
          <a:prstGeom prst="rect">
            <a:avLst/>
          </a:prstGeom>
          <a:solidFill>
            <a:schemeClr val="accent2">
              <a:lumMod val="20000"/>
              <a:lumOff val="80000"/>
            </a:schemeClr>
          </a:solidFill>
          <a:ln w="28575">
            <a:solidFill>
              <a:schemeClr val="tx1"/>
            </a:solidFill>
            <a:prstDash val="lgDash"/>
          </a:ln>
        </p:spPr>
        <p:txBody>
          <a:bodyPr wrap="square">
            <a:spAutoFit/>
          </a:bodyPr>
          <a:lstStyle/>
          <a:p>
            <a:pPr lvl="0" algn="ctr">
              <a:defRPr/>
            </a:pP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òm</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gỗ</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để</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đựng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đồ</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dùng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文本框 18"/>
          <p:cNvSpPr txBox="1"/>
          <p:nvPr/>
        </p:nvSpPr>
        <p:spPr>
          <a:xfrm>
            <a:off x="1563153" y="1955751"/>
            <a:ext cx="1984839"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RƯƠNG</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pic>
        <p:nvPicPr>
          <p:cNvPr id="11" name="Picture 10"/>
          <p:cNvPicPr>
            <a:picLocks noChangeAspect="1"/>
          </p:cNvPicPr>
          <p:nvPr/>
        </p:nvPicPr>
        <p:blipFill>
          <a:blip r:embed="rId3"/>
          <a:stretch>
            <a:fillRect/>
          </a:stretch>
        </p:blipFill>
        <p:spPr>
          <a:xfrm>
            <a:off x="6793139" y="1170538"/>
            <a:ext cx="4726893" cy="47039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641350" y="192257"/>
            <a:ext cx="10909300"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4" name="Picture 3" descr="A cartoon of a child and child holding book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26" y="301230"/>
            <a:ext cx="6554348" cy="62555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srcRect b="48872"/>
          <a:stretch>
            <a:fillRect/>
          </a:stretch>
        </p:blipFill>
        <p:spPr>
          <a:xfrm>
            <a:off x="2342612" y="-65313"/>
            <a:ext cx="5320932" cy="849086"/>
          </a:xfrm>
          <a:prstGeom prst="rect">
            <a:avLst/>
          </a:prstGeom>
        </p:spPr>
      </p:pic>
      <p:pic>
        <p:nvPicPr>
          <p:cNvPr id="8" name="Picture 7"/>
          <p:cNvPicPr>
            <a:picLocks noChangeAspect="1"/>
          </p:cNvPicPr>
          <p:nvPr/>
        </p:nvPicPr>
        <p:blipFill>
          <a:blip r:embed="rId2"/>
          <a:srcRect t="48872"/>
          <a:stretch>
            <a:fillRect/>
          </a:stretch>
        </p:blipFill>
        <p:spPr>
          <a:xfrm>
            <a:off x="5445041" y="-65313"/>
            <a:ext cx="5320932" cy="849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770" y="936171"/>
            <a:ext cx="13026003" cy="20896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2233" y="0"/>
            <a:ext cx="19776466" cy="3209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p:cNvSpPr txBox="1"/>
          <p:nvPr/>
        </p:nvSpPr>
        <p:spPr>
          <a:xfrm>
            <a:off x="2080986" y="261257"/>
            <a:ext cx="8802606" cy="1169551"/>
          </a:xfrm>
          <a:prstGeom prst="rect">
            <a:avLst/>
          </a:prstGeom>
          <a:noFill/>
        </p:spPr>
        <p:txBody>
          <a:bodyPr wrap="square">
            <a:spAutoFit/>
          </a:bodyPr>
          <a:lstStyle/>
          <a:p>
            <a:pPr algn="ct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đầu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tiên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được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nghe</a:t>
            </a:r>
            <a:r>
              <a:rPr lang="en-SG" sz="3500" b="1" dirty="0">
                <a:latin typeface="Cambria" panose="02040503050406030204" pitchFamily="18" charset="0"/>
                <a:ea typeface="Cambria" panose="02040503050406030204" pitchFamily="18" charset="0"/>
              </a:rPr>
              <a:t> ai </a:t>
            </a:r>
            <a:r>
              <a:rPr lang="en-SG" sz="3500" b="1" dirty="0" err="1">
                <a:latin typeface="Cambria" panose="02040503050406030204" pitchFamily="18" charset="0"/>
                <a:ea typeface="Cambria" panose="02040503050406030204" pitchFamily="18" charset="0"/>
              </a:rPr>
              <a:t>kể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a:t>
            </a:r>
          </a:p>
        </p:txBody>
      </p:sp>
      <p:sp>
        <p:nvSpPr>
          <p:cNvPr id="2" name="文本框 18"/>
          <p:cNvSpPr txBox="1"/>
          <p:nvPr/>
        </p:nvSpPr>
        <p:spPr>
          <a:xfrm>
            <a:off x="712487" y="701971"/>
            <a:ext cx="14991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4" name="圆角矩形 17"/>
          <p:cNvSpPr/>
          <p:nvPr/>
        </p:nvSpPr>
        <p:spPr>
          <a:xfrm>
            <a:off x="1789193" y="1741714"/>
            <a:ext cx="8802606" cy="500180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2188028" y="2073571"/>
            <a:ext cx="7815943" cy="4185761"/>
          </a:xfrm>
          <a:prstGeom prst="rect">
            <a:avLst/>
          </a:prstGeom>
          <a:noFill/>
        </p:spPr>
        <p:txBody>
          <a:bodyPr wrap="square" rtlCol="0">
            <a:spAutoFit/>
          </a:bodyPr>
          <a:lstStyle/>
          <a:p>
            <a:pPr algn="just"/>
            <a:r>
              <a:rPr lang="vi-VN" sz="3800" dirty="0">
                <a:latin typeface="Cambria" panose="02040503050406030204" pitchFamily="18" charset="0"/>
                <a:ea typeface="Cambria" panose="02040503050406030204" pitchFamily="18" charset="0"/>
              </a:rPr>
              <a:t>- Những câu chuyện đầu tiên, bạn nhỏ được nghe bà và chú kể.</a:t>
            </a:r>
          </a:p>
          <a:p>
            <a:pPr marL="285750" indent="-285750" algn="just">
              <a:buFontTx/>
              <a:buChar char="-"/>
            </a:pPr>
            <a:r>
              <a:rPr lang="vi-VN" sz="3800" dirty="0">
                <a:latin typeface="Cambria" panose="02040503050406030204" pitchFamily="18" charset="0"/>
                <a:ea typeface="Cambria" panose="02040503050406030204" pitchFamily="18" charset="0"/>
              </a:rPr>
              <a:t>Đó là những câu chuyện: </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Tấm Cám, Thạch Sanh, Cây tre trăm đốt, Đôi giày bảy dặm</a:t>
            </a:r>
            <a:r>
              <a:rPr lang="vi-VN" sz="3800" dirty="0">
                <a:latin typeface="Cambria" panose="02040503050406030204" pitchFamily="18" charset="0"/>
                <a:ea typeface="Cambria" panose="02040503050406030204" pitchFamily="18" charset="0"/>
              </a:rPr>
              <a:t>,….</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Tôn Ngộ Không </a:t>
            </a:r>
            <a:r>
              <a:rPr lang="vi-VN" sz="3800" dirty="0">
                <a:latin typeface="Cambria" panose="02040503050406030204" pitchFamily="18" charset="0"/>
                <a:ea typeface="Cambria" panose="02040503050406030204" pitchFamily="18" charset="0"/>
              </a:rPr>
              <a:t>và một số truyện trong </a:t>
            </a:r>
            <a:r>
              <a:rPr lang="vi-VN" sz="3800" i="1" dirty="0">
                <a:latin typeface="Cambria" panose="02040503050406030204" pitchFamily="18" charset="0"/>
                <a:ea typeface="Cambria" panose="02040503050406030204" pitchFamily="18" charset="0"/>
              </a:rPr>
              <a:t>Nghìn lẻ một đêm</a:t>
            </a:r>
            <a:r>
              <a:rPr lang="vi-VN" sz="3800" dirty="0">
                <a:latin typeface="Cambria" panose="02040503050406030204" pitchFamily="18" charset="0"/>
                <a:ea typeface="Cambria" panose="02040503050406030204" pitchFamily="18" charset="0"/>
              </a:rPr>
              <a:t>.</a:t>
            </a:r>
            <a:endParaRPr lang="en-SG" sz="3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p:nvSpPr>
        <p:spPr>
          <a:xfrm>
            <a:off x="163286" y="344116"/>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dirty="0"/>
          </a:p>
        </p:txBody>
      </p:sp>
      <p:sp>
        <p:nvSpPr>
          <p:cNvPr id="5" name="文本框 18"/>
          <p:cNvSpPr txBox="1"/>
          <p:nvPr/>
        </p:nvSpPr>
        <p:spPr>
          <a:xfrm>
            <a:off x="383121" y="795715"/>
            <a:ext cx="153920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p:cNvSpPr txBox="1"/>
          <p:nvPr/>
        </p:nvSpPr>
        <p:spPr>
          <a:xfrm>
            <a:off x="1780811" y="445139"/>
            <a:ext cx="9660073" cy="1169551"/>
          </a:xfrm>
          <a:prstGeom prst="rect">
            <a:avLst/>
          </a:prstGeom>
          <a:noFill/>
        </p:spPr>
        <p:txBody>
          <a:bodyPr wrap="square" rtlCol="0">
            <a:spAutoFit/>
          </a:bodyPr>
          <a:lstStyle/>
          <a:p>
            <a:pPr algn="ct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đã</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tự</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mình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khám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phá</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thế</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giới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diệu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trong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a:t>
            </a:r>
          </a:p>
        </p:txBody>
      </p:sp>
      <p:sp>
        <p:nvSpPr>
          <p:cNvPr id="8" name="圆角矩形 17"/>
          <p:cNvSpPr/>
          <p:nvPr/>
        </p:nvSpPr>
        <p:spPr>
          <a:xfrm>
            <a:off x="1152723" y="2181370"/>
            <a:ext cx="8802606" cy="296091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Bạn nhỏ đã cố gắng học chữ để tự mình khám phá thế giới kì diệu trong những câu chuyện.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6" name="Freeform 7"/>
          <p:cNvSpPr/>
          <p:nvPr/>
        </p:nvSpPr>
        <p:spPr>
          <a:xfrm>
            <a:off x="163286" y="263798"/>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p:cNvSpPr txBox="1"/>
          <p:nvPr/>
        </p:nvSpPr>
        <p:spPr>
          <a:xfrm>
            <a:off x="376709" y="624082"/>
            <a:ext cx="15520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p:cNvSpPr txBox="1"/>
          <p:nvPr/>
        </p:nvSpPr>
        <p:spPr>
          <a:xfrm>
            <a:off x="1780811" y="364821"/>
            <a:ext cx="966007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Sắp xếp các thông tin dưới dây theo lời kể về hành trình đọc sách của bạn nhỏ.</a:t>
            </a:r>
            <a:endParaRPr kumimoji="0" lang="en-SG"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圆角矩形 17"/>
          <p:cNvSpPr/>
          <p:nvPr/>
        </p:nvSpPr>
        <p:spPr>
          <a:xfrm>
            <a:off x="865828" y="1970852"/>
            <a:ext cx="1840848"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7 tuổi</a:t>
            </a:r>
            <a:endPar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圆角矩形 17"/>
          <p:cNvSpPr/>
          <p:nvPr/>
        </p:nvSpPr>
        <p:spPr>
          <a:xfrm>
            <a:off x="747055" y="3524005"/>
            <a:ext cx="2363363"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8 -9  tuổi</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圆角矩形 17"/>
          <p:cNvSpPr/>
          <p:nvPr/>
        </p:nvSpPr>
        <p:spPr>
          <a:xfrm>
            <a:off x="747055" y="5069712"/>
            <a:ext cx="2538117" cy="10244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Lớn hơn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một chút</a:t>
            </a:r>
          </a:p>
        </p:txBody>
      </p:sp>
      <p:sp>
        <p:nvSpPr>
          <p:cNvPr id="4" name="矩形 32"/>
          <p:cNvSpPr/>
          <p:nvPr/>
        </p:nvSpPr>
        <p:spPr>
          <a:xfrm>
            <a:off x="6240825" y="1882881"/>
            <a:ext cx="5452446" cy="137160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các tác phẩm văn học nổi tiếng thế giới.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9" name="矩形 32"/>
          <p:cNvSpPr/>
          <p:nvPr/>
        </p:nvSpPr>
        <p:spPr>
          <a:xfrm>
            <a:off x="6240825" y="3670465"/>
            <a:ext cx="5148063" cy="8027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sách do ba mua.</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0" name="矩形 32"/>
          <p:cNvSpPr/>
          <p:nvPr/>
        </p:nvSpPr>
        <p:spPr>
          <a:xfrm>
            <a:off x="6096000" y="5037941"/>
            <a:ext cx="5828766" cy="139785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rương truyện của ông thợ hớt tóc trong làng.</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pic>
        <p:nvPicPr>
          <p:cNvPr id="12" name="TING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32816" y="624082"/>
            <a:ext cx="406400" cy="406400"/>
          </a:xfrm>
          <a:prstGeom prst="rect">
            <a:avLst/>
          </a:prstGeom>
        </p:spPr>
      </p:pic>
      <p:pic>
        <p:nvPicPr>
          <p:cNvPr id="13" name="TING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214143"/>
            <a:ext cx="406400" cy="406400"/>
          </a:xfrm>
          <a:prstGeom prst="rect">
            <a:avLst/>
          </a:prstGeom>
        </p:spPr>
      </p:pic>
      <p:pic>
        <p:nvPicPr>
          <p:cNvPr id="14" name="TING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1626705"/>
            <a:ext cx="406400" cy="40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022E-16 L -0.28711 -0.2544 " pathEditMode="relative" rAng="0" ptsTypes="AA">
                                      <p:cBhvr>
                                        <p:cTn id="6" dur="2000" fill="hold"/>
                                        <p:tgtEl>
                                          <p:spTgt spid="9"/>
                                        </p:tgtEl>
                                        <p:attrNameLst>
                                          <p:attrName>ppt_x</p:attrName>
                                          <p:attrName>ppt_y</p:attrName>
                                        </p:attrNameLst>
                                      </p:cBhvr>
                                      <p:rCtr x="-14362" y="-12731"/>
                                    </p:animMotion>
                                  </p:childTnLst>
                                </p:cTn>
                              </p:par>
                              <p:par>
                                <p:cTn id="7" presetID="1" presetClass="mediacall" presetSubtype="0" fill="hold" nodeType="withEffect">
                                  <p:stCondLst>
                                    <p:cond delay="0"/>
                                  </p:stCondLst>
                                  <p:childTnLst>
                                    <p:cmd type="call" cmd="playFrom(0.0)">
                                      <p:cBhvr>
                                        <p:cTn id="8" dur="2089" fill="hold"/>
                                        <p:tgtEl>
                                          <p:spTgt spid="12"/>
                                        </p:tgtEl>
                                      </p:cBhvr>
                                    </p:cmd>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07407E-6 L -0.23906 -0.27963 " pathEditMode="relative" rAng="0" ptsTypes="AA">
                                      <p:cBhvr>
                                        <p:cTn id="12" dur="2000" fill="hold"/>
                                        <p:tgtEl>
                                          <p:spTgt spid="10"/>
                                        </p:tgtEl>
                                        <p:attrNameLst>
                                          <p:attrName>ppt_x</p:attrName>
                                          <p:attrName>ppt_y</p:attrName>
                                        </p:attrNameLst>
                                      </p:cBhvr>
                                      <p:rCtr x="-11953" y="-13981"/>
                                    </p:animMotion>
                                  </p:childTnLst>
                                </p:cTn>
                              </p:par>
                              <p:par>
                                <p:cTn id="13" presetID="1" presetClass="mediacall" presetSubtype="0" fill="hold" nodeType="withEffect">
                                  <p:stCondLst>
                                    <p:cond delay="0"/>
                                  </p:stCondLst>
                                  <p:childTnLst>
                                    <p:cmd type="call" cmd="playFrom(0.0)">
                                      <p:cBhvr>
                                        <p:cTn id="14" dur="2089" fill="hold"/>
                                        <p:tgtEl>
                                          <p:spTgt spid="13"/>
                                        </p:tgtEl>
                                      </p:cBhvr>
                                    </p:cmd>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2.96296E-6 L -0.24388 0.43217 " pathEditMode="relative" rAng="0" ptsTypes="AA">
                                      <p:cBhvr>
                                        <p:cTn id="18" dur="2000" fill="hold"/>
                                        <p:tgtEl>
                                          <p:spTgt spid="4"/>
                                        </p:tgtEl>
                                        <p:attrNameLst>
                                          <p:attrName>ppt_x</p:attrName>
                                          <p:attrName>ppt_y</p:attrName>
                                        </p:attrNameLst>
                                      </p:cBhvr>
                                      <p:rCtr x="-12201" y="21597"/>
                                    </p:animMotion>
                                  </p:childTnLst>
                                </p:cTn>
                              </p:par>
                              <p:par>
                                <p:cTn id="19" presetID="1" presetClass="mediacall" presetSubtype="0" fill="hold" nodeType="withEffect">
                                  <p:stCondLst>
                                    <p:cond delay="0"/>
                                  </p:stCondLst>
                                  <p:childTnLst>
                                    <p:cmd type="call" cmd="playFrom(0.0)">
                                      <p:cBhvr>
                                        <p:cTn id="20" dur="208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2"/>
                </p:tgtEl>
              </p:cMediaNode>
            </p:audio>
            <p:audio>
              <p:cMediaNode vol="80000">
                <p:cTn id="22" fill="hold" display="0">
                  <p:stCondLst>
                    <p:cond delay="indefinite"/>
                  </p:stCondLst>
                  <p:endCondLst>
                    <p:cond evt="onStopAudio" delay="0">
                      <p:tgtEl>
                        <p:sldTgt/>
                      </p:tgtEl>
                    </p:cond>
                  </p:endCondLst>
                </p:cTn>
                <p:tgtEl>
                  <p:spTgt spid="13"/>
                </p:tgtEl>
              </p:cMediaNode>
            </p:audio>
            <p:audio>
              <p:cMediaNode vol="80000">
                <p:cTn id="23" fill="hold" display="0">
                  <p:stCondLst>
                    <p:cond delay="indefinite"/>
                  </p:stCondLst>
                  <p:endCondLst>
                    <p:cond evt="onStopAudio" delay="0">
                      <p:tgtEl>
                        <p:sldTgt/>
                      </p:tgtEl>
                    </p:cond>
                  </p:endCondLst>
                </p:cTn>
                <p:tgtEl>
                  <p:spTgt spid="14"/>
                </p:tgtEl>
              </p:cMediaNode>
            </p:audio>
          </p:childTnLst>
        </p:cTn>
      </p:par>
    </p:tnLst>
    <p:bldLst>
      <p:bldP spid="4"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4" name="Freeform 7"/>
          <p:cNvSpPr/>
          <p:nvPr/>
        </p:nvSpPr>
        <p:spPr>
          <a:xfrm>
            <a:off x="407077" y="222372"/>
            <a:ext cx="10284220" cy="1591155"/>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p:cNvSpPr txBox="1"/>
          <p:nvPr/>
        </p:nvSpPr>
        <p:spPr>
          <a:xfrm>
            <a:off x="522513" y="534099"/>
            <a:ext cx="1863011"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4</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p:cNvSpPr txBox="1"/>
          <p:nvPr/>
        </p:nvSpPr>
        <p:spPr>
          <a:xfrm>
            <a:off x="2093392" y="222372"/>
            <a:ext cx="800521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trang sách có ý nghĩa như thế nào đối với bạn nhỏ?</a:t>
            </a:r>
            <a:endParaRPr kumimoji="0" lang="en-SG"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4" y="2949390"/>
            <a:ext cx="5968195" cy="3686238"/>
          </a:xfrm>
          <a:prstGeom prst="rect">
            <a:avLst/>
          </a:prstGeom>
        </p:spPr>
      </p:pic>
      <p:sp>
        <p:nvSpPr>
          <p:cNvPr id="11" name="TextBox 10"/>
          <p:cNvSpPr txBox="1"/>
          <p:nvPr/>
        </p:nvSpPr>
        <p:spPr>
          <a:xfrm>
            <a:off x="5697352" y="1940950"/>
            <a:ext cx="6113648" cy="4031873"/>
          </a:xfrm>
          <a:prstGeom prst="rect">
            <a:avLst/>
          </a:prstGeom>
          <a:noFill/>
        </p:spPr>
        <p:txBody>
          <a:bodyPr wrap="square">
            <a:spAutoFit/>
          </a:bodyPr>
          <a:lstStyle/>
          <a:p>
            <a:pPr algn="just"/>
            <a:r>
              <a:rPr lang="vi-VN" sz="30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trang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sách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giúp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khóc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cười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được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cho</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xúc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mà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thực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tế</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chưa</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đủ</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lớn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để</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bồi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đắp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tâm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hồn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giàu</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có</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thành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tình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đến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vô</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biên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bờ</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cõi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trí</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tượng</a:t>
            </a:r>
            <a:r>
              <a:rPr lang="en-SG" sz="3200" b="1" dirty="0">
                <a:solidFill>
                  <a:srgbClr val="002060"/>
                </a:solidFill>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 name="Freeform 7"/>
          <p:cNvSpPr/>
          <p:nvPr/>
        </p:nvSpPr>
        <p:spPr>
          <a:xfrm>
            <a:off x="458551" y="265603"/>
            <a:ext cx="10284220" cy="1423237"/>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p:cNvSpPr txBox="1"/>
          <p:nvPr/>
        </p:nvSpPr>
        <p:spPr>
          <a:xfrm>
            <a:off x="458551" y="568400"/>
            <a:ext cx="1816523"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5</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p:cNvSpPr txBox="1"/>
          <p:nvPr/>
        </p:nvSpPr>
        <p:spPr>
          <a:xfrm>
            <a:off x="1990488" y="390290"/>
            <a:ext cx="870080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SG"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 y="3170358"/>
            <a:ext cx="5647572" cy="3488206"/>
          </a:xfrm>
          <a:prstGeom prst="rect">
            <a:avLst/>
          </a:prstGeom>
        </p:spPr>
      </p:pic>
      <p:sp>
        <p:nvSpPr>
          <p:cNvPr id="2" name="圆角矩形 17"/>
          <p:cNvSpPr/>
          <p:nvPr/>
        </p:nvSpPr>
        <p:spPr>
          <a:xfrm>
            <a:off x="4965700" y="1688840"/>
            <a:ext cx="6971898" cy="403725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p:cNvSpPr txBox="1"/>
          <p:nvPr/>
        </p:nvSpPr>
        <p:spPr>
          <a:xfrm>
            <a:off x="5067300" y="1935773"/>
            <a:ext cx="6870298" cy="36471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Việc các em của bạn nhỏ rất háo hức được nghe anh kể chuyện nói lên sự tiếp nối trong gia đình bạn nhỏ, tạo thành một thói quen tốt, được duy trì một cách tự nhiên. Thói quen ấy giúp tất cả các thành viên đam mê đọc sách.</a:t>
            </a:r>
            <a:endParaRPr kumimoji="0" lang="en-SG"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1017412" y="1104625"/>
            <a:ext cx="9838657" cy="49664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p:cNvPicPr>
            <a:picLocks noChangeAspect="1"/>
          </p:cNvPicPr>
          <p:nvPr/>
        </p:nvPicPr>
        <p:blipFill>
          <a:blip r:embed="rId2"/>
          <a:srcRect l="21355" t="1" r="30161" b="-14555"/>
          <a:stretch>
            <a:fillRect/>
          </a:stretch>
        </p:blipFill>
        <p:spPr>
          <a:xfrm>
            <a:off x="2012171" y="1103305"/>
            <a:ext cx="7265588" cy="2325695"/>
          </a:xfrm>
          <a:prstGeom prst="rect">
            <a:avLst/>
          </a:prstGeom>
        </p:spPr>
      </p:pic>
      <p:sp>
        <p:nvSpPr>
          <p:cNvPr id="3" name="TextBox 2"/>
          <p:cNvSpPr txBox="1"/>
          <p:nvPr/>
        </p:nvSpPr>
        <p:spPr>
          <a:xfrm>
            <a:off x="1227584" y="3075719"/>
            <a:ext cx="9418312" cy="2677656"/>
          </a:xfrm>
          <a:prstGeom prst="rect">
            <a:avLst/>
          </a:prstGeom>
          <a:noFill/>
        </p:spPr>
        <p:txBody>
          <a:bodyPr wrap="square">
            <a:spAutoFit/>
          </a:bodyPr>
          <a:lstStyle/>
          <a:p>
            <a:pPr algn="ctr"/>
            <a:r>
              <a:rPr lang="en-SG" sz="4200" b="1" dirty="0" err="1">
                <a:latin typeface="Cambria" panose="02040503050406030204" pitchFamily="18" charset="0"/>
                <a:ea typeface="Cambria" panose="02040503050406030204" pitchFamily="18" charset="0"/>
              </a:rPr>
              <a:t>Mỗi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người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một</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riêng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thành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công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Với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Nguyễn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Ánh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là</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sách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nhiều</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tích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lũy</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kiến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thức</a:t>
            </a:r>
            <a:r>
              <a:rPr lang="en-SG" sz="4200" b="1" dirty="0">
                <a:latin typeface="Cambria" panose="02040503050406030204" pitchFamily="18" charset="0"/>
                <a:ea typeface="Cambria" panose="02040503050406030204" pitchFamily="18" charset="0"/>
              </a:rPr>
              <a:t>.</a:t>
            </a:r>
            <a:endParaRPr lang="vi-VN" sz="4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544285" y="1133356"/>
            <a:ext cx="11266714" cy="57246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Tôi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khóc</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cười</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 những trang sách,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ngạc nhiên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mình trải qua những cảm xúc mà trên thực tế, tôi chưa đủ lớn để trải nghiệm ngoài đời. Sách đã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bồi đắp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tâm hồn,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làm giàu có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và làm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trưởng thành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tình cảm một đứa bé và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đặc biệt mở rộng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đến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vô biên bờ cõi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của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trí tưởng tượng</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en-SG"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2" name="TextBox 1"/>
          <p:cNvSpPr txBox="1"/>
          <p:nvPr/>
        </p:nvSpPr>
        <p:spPr>
          <a:xfrm>
            <a:off x="3892322"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3" name="TextBox 2"/>
          <p:cNvSpPr txBox="1"/>
          <p:nvPr/>
        </p:nvSpPr>
        <p:spPr>
          <a:xfrm>
            <a:off x="5296579"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6" name="TextBox 5"/>
          <p:cNvSpPr txBox="1"/>
          <p:nvPr/>
        </p:nvSpPr>
        <p:spPr>
          <a:xfrm>
            <a:off x="11621180" y="11442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7" name="TextBox 6"/>
          <p:cNvSpPr txBox="1"/>
          <p:nvPr/>
        </p:nvSpPr>
        <p:spPr>
          <a:xfrm>
            <a:off x="3409722" y="1938357"/>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8" name="TextBox 7"/>
          <p:cNvSpPr txBox="1"/>
          <p:nvPr/>
        </p:nvSpPr>
        <p:spPr>
          <a:xfrm>
            <a:off x="1450860" y="2689471"/>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9" name="TextBox 8"/>
          <p:cNvSpPr txBox="1"/>
          <p:nvPr/>
        </p:nvSpPr>
        <p:spPr>
          <a:xfrm>
            <a:off x="5695042" y="26305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0" name="TextBox 9"/>
          <p:cNvSpPr txBox="1"/>
          <p:nvPr/>
        </p:nvSpPr>
        <p:spPr>
          <a:xfrm>
            <a:off x="5651498" y="3318503"/>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1" name="TextBox 10"/>
          <p:cNvSpPr txBox="1"/>
          <p:nvPr/>
        </p:nvSpPr>
        <p:spPr>
          <a:xfrm>
            <a:off x="1692160" y="4140818"/>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2" name="TextBox 11"/>
          <p:cNvSpPr txBox="1"/>
          <p:nvPr/>
        </p:nvSpPr>
        <p:spPr>
          <a:xfrm>
            <a:off x="9660502" y="5599503"/>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3" name="TextBox 12"/>
          <p:cNvSpPr txBox="1"/>
          <p:nvPr/>
        </p:nvSpPr>
        <p:spPr>
          <a:xfrm>
            <a:off x="4950673" y="4844706"/>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pic>
        <p:nvPicPr>
          <p:cNvPr id="14" name="Picture 13"/>
          <p:cNvPicPr>
            <a:picLocks noChangeAspect="1"/>
          </p:cNvPicPr>
          <p:nvPr/>
        </p:nvPicPr>
        <p:blipFill>
          <a:blip r:embed="rId2"/>
          <a:stretch>
            <a:fillRect/>
          </a:stretch>
        </p:blipFill>
        <p:spPr>
          <a:xfrm>
            <a:off x="2510347" y="69674"/>
            <a:ext cx="7496061" cy="12173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641350" y="192257"/>
            <a:ext cx="10909300"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4" name="Picture 3" descr="A cartoon of a child and child holding book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26" y="301230"/>
            <a:ext cx="6554348" cy="62555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73118" y="195811"/>
            <a:ext cx="11302964" cy="30482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5" name="TextBox 4"/>
          <p:cNvSpPr txBox="1"/>
          <p:nvPr/>
        </p:nvSpPr>
        <p:spPr>
          <a:xfrm>
            <a:off x="1763486" y="278956"/>
            <a:ext cx="8262257" cy="677108"/>
          </a:xfrm>
          <a:prstGeom prst="rect">
            <a:avLst/>
          </a:prstGeom>
          <a:noFill/>
        </p:spPr>
        <p:txBody>
          <a:bodyPr wrap="square">
            <a:spAutoFit/>
          </a:bodyPr>
          <a:lstStyle/>
          <a:p>
            <a:r>
              <a:rPr lang="vi-VN" sz="3800" b="1" dirty="0">
                <a:solidFill>
                  <a:srgbClr val="002060"/>
                </a:solidFill>
                <a:latin typeface="Cambria" panose="02040503050406030204" pitchFamily="18" charset="0"/>
                <a:ea typeface="Cambria" panose="02040503050406030204" pitchFamily="18" charset="0"/>
              </a:rPr>
              <a:t>1. </a:t>
            </a:r>
            <a:r>
              <a:rPr lang="en-SG" sz="3800" b="1" dirty="0" err="1">
                <a:solidFill>
                  <a:srgbClr val="002060"/>
                </a:solidFill>
                <a:latin typeface="Cambria" panose="02040503050406030204" pitchFamily="18" charset="0"/>
                <a:ea typeface="Cambria" panose="02040503050406030204" pitchFamily="18" charset="0"/>
              </a:rPr>
              <a:t>Tìm</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nghĩa</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cho</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các</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từ</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dưới</a:t>
            </a:r>
            <a:r>
              <a:rPr lang="en-SG" sz="3800" b="1" dirty="0">
                <a:solidFill>
                  <a:srgbClr val="002060"/>
                </a:solidFill>
                <a:latin typeface="Cambria" panose="02040503050406030204" pitchFamily="18" charset="0"/>
                <a:ea typeface="Cambria" panose="02040503050406030204" pitchFamily="18" charset="0"/>
              </a:rPr>
              <a:t> </a:t>
            </a:r>
            <a:r>
              <a:rPr lang="vi-VN" sz="3800" b="1" dirty="0">
                <a:solidFill>
                  <a:srgbClr val="002060"/>
                </a:solidFill>
                <a:latin typeface="Cambria" panose="02040503050406030204" pitchFamily="18" charset="0"/>
                <a:ea typeface="Cambria" panose="02040503050406030204" pitchFamily="18" charset="0"/>
              </a:rPr>
              <a:t>đây:</a:t>
            </a:r>
            <a:endParaRPr lang="en-SG" sz="3800" b="1" dirty="0">
              <a:solidFill>
                <a:srgbClr val="002060"/>
              </a:solidFill>
              <a:latin typeface="Cambria" panose="02040503050406030204" pitchFamily="18" charset="0"/>
              <a:ea typeface="Cambria" panose="02040503050406030204" pitchFamily="18" charset="0"/>
            </a:endParaRPr>
          </a:p>
        </p:txBody>
      </p:sp>
      <p:sp>
        <p:nvSpPr>
          <p:cNvPr id="7" name="圆角矩形 17"/>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p:cNvSpPr/>
          <p:nvPr/>
        </p:nvSpPr>
        <p:spPr>
          <a:xfrm>
            <a:off x="949793" y="2778451"/>
            <a:ext cx="4564386" cy="6505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 không hợp lẽ phải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p:cNvSpPr/>
          <p:nvPr/>
        </p:nvSpPr>
        <p:spPr>
          <a:xfrm>
            <a:off x="949793" y="3682466"/>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p:cNvSpPr/>
          <p:nvPr/>
        </p:nvSpPr>
        <p:spPr>
          <a:xfrm>
            <a:off x="981966" y="5014587"/>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p:cNvSpPr/>
          <p:nvPr/>
        </p:nvSpPr>
        <p:spPr>
          <a:xfrm>
            <a:off x="6402239" y="2721261"/>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p:cNvSpPr/>
          <p:nvPr/>
        </p:nvSpPr>
        <p:spPr>
          <a:xfrm>
            <a:off x="6402239" y="4092250"/>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giới hạn</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p:cNvSpPr txBox="1"/>
          <p:nvPr/>
        </p:nvSpPr>
        <p:spPr>
          <a:xfrm>
            <a:off x="355364" y="660791"/>
            <a:ext cx="11282341" cy="523220"/>
          </a:xfrm>
          <a:prstGeom prst="rect">
            <a:avLst/>
          </a:prstGeom>
          <a:noFill/>
        </p:spPr>
        <p:txBody>
          <a:bodyPr wrap="square">
            <a:spAutoFit/>
          </a:bodyPr>
          <a:lstStyle/>
          <a:p>
            <a:pPr algn="ctr"/>
            <a:r>
              <a:rPr lang="vi-VN" sz="2800" b="1" dirty="0">
                <a:latin typeface="Cambria" panose="02040503050406030204" pitchFamily="18" charset="0"/>
                <a:ea typeface="Cambria" panose="02040503050406030204" pitchFamily="18" charset="0"/>
              </a:rPr>
              <a:t>Đọc bài thơ “Thế giới trong trang sách” và trả lời câu hỏi</a:t>
            </a:r>
            <a:endParaRPr lang="en-SG" sz="2800" b="1" dirty="0">
              <a:latin typeface="Cambria" panose="02040503050406030204" pitchFamily="18" charset="0"/>
              <a:ea typeface="Cambria" panose="02040503050406030204" pitchFamily="18" charset="0"/>
            </a:endParaRPr>
          </a:p>
        </p:txBody>
      </p:sp>
      <p:sp>
        <p:nvSpPr>
          <p:cNvPr id="7" name="Freeform 9"/>
          <p:cNvSpPr/>
          <p:nvPr/>
        </p:nvSpPr>
        <p:spPr>
          <a:xfrm flipH="1">
            <a:off x="248873" y="1444397"/>
            <a:ext cx="10765348" cy="4840796"/>
          </a:xfrm>
          <a:custGeom>
            <a:avLst/>
            <a:gdLst>
              <a:gd name="connsiteX0" fmla="*/ 0 w 4430037"/>
              <a:gd name="connsiteY0" fmla="*/ 430076 h 2580402"/>
              <a:gd name="connsiteX1" fmla="*/ 430076 w 4430037"/>
              <a:gd name="connsiteY1" fmla="*/ 0 h 2580402"/>
              <a:gd name="connsiteX2" fmla="*/ 3999961 w 4430037"/>
              <a:gd name="connsiteY2" fmla="*/ 0 h 2580402"/>
              <a:gd name="connsiteX3" fmla="*/ 4430037 w 4430037"/>
              <a:gd name="connsiteY3" fmla="*/ 430076 h 2580402"/>
              <a:gd name="connsiteX4" fmla="*/ 4430037 w 4430037"/>
              <a:gd name="connsiteY4" fmla="*/ 2150326 h 2580402"/>
              <a:gd name="connsiteX5" fmla="*/ 3999961 w 4430037"/>
              <a:gd name="connsiteY5" fmla="*/ 2580402 h 2580402"/>
              <a:gd name="connsiteX6" fmla="*/ 430076 w 4430037"/>
              <a:gd name="connsiteY6" fmla="*/ 2580402 h 2580402"/>
              <a:gd name="connsiteX7" fmla="*/ 0 w 4430037"/>
              <a:gd name="connsiteY7" fmla="*/ 2150326 h 2580402"/>
              <a:gd name="connsiteX8" fmla="*/ 0 w 4430037"/>
              <a:gd name="connsiteY8" fmla="*/ 430076 h 2580402"/>
              <a:gd name="connsiteX0-1" fmla="*/ 0 w 4619159"/>
              <a:gd name="connsiteY0-2" fmla="*/ 430076 h 2580402"/>
              <a:gd name="connsiteX1-3" fmla="*/ 430076 w 4619159"/>
              <a:gd name="connsiteY1-4" fmla="*/ 0 h 2580402"/>
              <a:gd name="connsiteX2-5" fmla="*/ 3999961 w 4619159"/>
              <a:gd name="connsiteY2-6" fmla="*/ 0 h 2580402"/>
              <a:gd name="connsiteX3-7" fmla="*/ 4430037 w 4619159"/>
              <a:gd name="connsiteY3-8" fmla="*/ 430076 h 2580402"/>
              <a:gd name="connsiteX4-9" fmla="*/ 4618859 w 4619159"/>
              <a:gd name="connsiteY4-10" fmla="*/ 1416494 h 2580402"/>
              <a:gd name="connsiteX5-11" fmla="*/ 4430037 w 4619159"/>
              <a:gd name="connsiteY5-12" fmla="*/ 2150326 h 2580402"/>
              <a:gd name="connsiteX6-13" fmla="*/ 3999961 w 4619159"/>
              <a:gd name="connsiteY6-14" fmla="*/ 2580402 h 2580402"/>
              <a:gd name="connsiteX7-15" fmla="*/ 430076 w 4619159"/>
              <a:gd name="connsiteY7-16" fmla="*/ 2580402 h 2580402"/>
              <a:gd name="connsiteX8-17" fmla="*/ 0 w 4619159"/>
              <a:gd name="connsiteY8-18" fmla="*/ 2150326 h 2580402"/>
              <a:gd name="connsiteX9" fmla="*/ 0 w 4619159"/>
              <a:gd name="connsiteY9" fmla="*/ 430076 h 25804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4619159" h="2580402">
                <a:moveTo>
                  <a:pt x="0" y="430076"/>
                </a:moveTo>
                <a:cubicBezTo>
                  <a:pt x="0" y="192552"/>
                  <a:pt x="192552" y="0"/>
                  <a:pt x="430076" y="0"/>
                </a:cubicBezTo>
                <a:lnTo>
                  <a:pt x="3999961" y="0"/>
                </a:lnTo>
                <a:cubicBezTo>
                  <a:pt x="4237485" y="0"/>
                  <a:pt x="4430037" y="192552"/>
                  <a:pt x="4430037" y="430076"/>
                </a:cubicBezTo>
                <a:cubicBezTo>
                  <a:pt x="4420788" y="734819"/>
                  <a:pt x="4628108" y="1111751"/>
                  <a:pt x="4618859" y="1416494"/>
                </a:cubicBezTo>
                <a:cubicBezTo>
                  <a:pt x="4628108" y="1685168"/>
                  <a:pt x="4420788" y="1881652"/>
                  <a:pt x="4430037" y="2150326"/>
                </a:cubicBezTo>
                <a:cubicBezTo>
                  <a:pt x="4430037" y="2387850"/>
                  <a:pt x="4237485" y="2580402"/>
                  <a:pt x="3999961" y="2580402"/>
                </a:cubicBezTo>
                <a:lnTo>
                  <a:pt x="430076" y="2580402"/>
                </a:lnTo>
                <a:cubicBezTo>
                  <a:pt x="192552" y="2580402"/>
                  <a:pt x="0" y="2387850"/>
                  <a:pt x="0" y="2150326"/>
                </a:cubicBezTo>
                <a:lnTo>
                  <a:pt x="0" y="430076"/>
                </a:lnTo>
                <a:close/>
              </a:path>
            </a:pathLst>
          </a:custGeom>
          <a:solidFill>
            <a:schemeClr val="bg1">
              <a:lumMod val="95000"/>
            </a:schemeClr>
          </a:solidFill>
          <a:ln>
            <a:solidFill>
              <a:srgbClr val="5B1010"/>
            </a:solidFill>
            <a:prstDash val="dash"/>
          </a:ln>
        </p:spPr>
        <p:txBody>
          <a:bodyPr/>
          <a:lstStyle/>
          <a:p>
            <a:pPr lvl="0" algn="ctr">
              <a:lnSpc>
                <a:spcPct val="90000"/>
              </a:lnSpc>
              <a:spcBef>
                <a:spcPts val="600"/>
              </a:spcBef>
            </a:pPr>
            <a:endParaRPr lang="vi-VN"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Trang sách thắp lên ngọn lửa khát khao</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có dáng hình xứ sở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tuổi thơ luôn rộng mở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Con đường dài tít tắp đợi mong ta. </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800" i="1" dirty="0">
              <a:solidFill>
                <a:schemeClr val="accent1">
                  <a:lumMod val="50000"/>
                </a:schemeClr>
              </a:solidFill>
              <a:latin typeface="Cambria" panose="02040503050406030204" pitchFamily="18" charset="0"/>
              <a:ea typeface="Cambria" panose="02040503050406030204" pitchFamily="18" charset="0"/>
            </a:endParaRPr>
          </a:p>
        </p:txBody>
      </p:sp>
      <p:sp>
        <p:nvSpPr>
          <p:cNvPr id="2" name="Rectangle: Rounded Corners 1"/>
          <p:cNvSpPr/>
          <p:nvPr/>
        </p:nvSpPr>
        <p:spPr>
          <a:xfrm>
            <a:off x="2081661" y="4172907"/>
            <a:ext cx="7504044" cy="1371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Khổ thơ thứ ba giúp em cảm nhận điều gì về ý nghĩa của những trang sách đối với tuổi thơ?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SG"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1763486" y="278956"/>
            <a:ext cx="8262257"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đây:</a:t>
            </a:r>
            <a:endPar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圆角矩形 17"/>
          <p:cNvSpPr/>
          <p:nvPr/>
        </p:nvSpPr>
        <p:spPr>
          <a:xfrm>
            <a:off x="676552" y="1382625"/>
            <a:ext cx="1774548" cy="6463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p:cNvSpPr/>
          <p:nvPr/>
        </p:nvSpPr>
        <p:spPr>
          <a:xfrm>
            <a:off x="3326594" y="1344156"/>
            <a:ext cx="1412997" cy="639346"/>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p:cNvSpPr/>
          <p:nvPr/>
        </p:nvSpPr>
        <p:spPr>
          <a:xfrm>
            <a:off x="5647010" y="1382625"/>
            <a:ext cx="1448041" cy="61024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p:cNvSpPr/>
          <p:nvPr/>
        </p:nvSpPr>
        <p:spPr>
          <a:xfrm>
            <a:off x="8014098" y="1334881"/>
            <a:ext cx="1613301" cy="69407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p:cNvSpPr/>
          <p:nvPr/>
        </p:nvSpPr>
        <p:spPr>
          <a:xfrm>
            <a:off x="10469303" y="1334231"/>
            <a:ext cx="1341697" cy="658640"/>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p:cNvSpPr/>
          <p:nvPr/>
        </p:nvSpPr>
        <p:spPr>
          <a:xfrm>
            <a:off x="1460500" y="2371594"/>
            <a:ext cx="3860801" cy="10574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14350" marR="0" lvl="0" indent="-514350" algn="ctr" defTabSz="914400" rtl="0" eaLnBrk="1" fontAlgn="auto" latinLnBrk="0" hangingPunct="1">
              <a:lnSpc>
                <a:spcPct val="100000"/>
              </a:lnSpc>
              <a:spcBef>
                <a:spcPts val="0"/>
              </a:spcBef>
              <a:spcAft>
                <a:spcPts val="0"/>
              </a:spcAft>
              <a:buClrTx/>
              <a:buSzTx/>
              <a:buFontTx/>
              <a:buAutoNum type="alphaLcPeriod"/>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 hợp </a:t>
            </a:r>
          </a:p>
          <a:p>
            <a:pPr marR="0" lvl="0" algn="ctr" defTabSz="914400" rtl="0" eaLnBrk="1" fontAlgn="auto" latinLnBrk="0" hangingPunct="1">
              <a:lnSpc>
                <a:spcPct val="100000"/>
              </a:lnSpc>
              <a:spcBef>
                <a:spcPts val="0"/>
              </a:spcBef>
              <a:spcAft>
                <a:spcPts val="0"/>
              </a:spcAft>
              <a:buClrTx/>
              <a:buSzTx/>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lẽ phải</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p:cNvSpPr/>
          <p:nvPr/>
        </p:nvSpPr>
        <p:spPr>
          <a:xfrm>
            <a:off x="1440931" y="3681230"/>
            <a:ext cx="4206079"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p:cNvSpPr/>
          <p:nvPr/>
        </p:nvSpPr>
        <p:spPr>
          <a:xfrm>
            <a:off x="1763486" y="5513844"/>
            <a:ext cx="3710214"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p:cNvSpPr/>
          <p:nvPr/>
        </p:nvSpPr>
        <p:spPr>
          <a:xfrm>
            <a:off x="7797800" y="2851800"/>
            <a:ext cx="411179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p:cNvSpPr/>
          <p:nvPr/>
        </p:nvSpPr>
        <p:spPr>
          <a:xfrm>
            <a:off x="8153798" y="4259514"/>
            <a:ext cx="365720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 hạn</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1.11111E-6 L 0.48294 0.45556 " pathEditMode="relative" rAng="0" ptsTypes="AA">
                                      <p:cBhvr>
                                        <p:cTn id="6" dur="2000" fill="hold"/>
                                        <p:tgtEl>
                                          <p:spTgt spid="7"/>
                                        </p:tgtEl>
                                        <p:attrNameLst>
                                          <p:attrName>ppt_x</p:attrName>
                                          <p:attrName>ppt_y</p:attrName>
                                        </p:attrNameLst>
                                      </p:cBhvr>
                                      <p:rCtr x="24141" y="227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59259E-6 L -0.27526 0.37315 " pathEditMode="relative" rAng="0" ptsTypes="AA">
                                      <p:cBhvr>
                                        <p:cTn id="10" dur="2000" fill="hold"/>
                                        <p:tgtEl>
                                          <p:spTgt spid="8"/>
                                        </p:tgtEl>
                                        <p:attrNameLst>
                                          <p:attrName>ppt_x</p:attrName>
                                          <p:attrName>ppt_y</p:attrName>
                                        </p:attrNameLst>
                                      </p:cBhvr>
                                      <p:rCtr x="-13763" y="1865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4.81481E-6 L 0.05937 0.26875 " pathEditMode="relative" rAng="0" ptsTypes="AA">
                                      <p:cBhvr>
                                        <p:cTn id="14" dur="2000" fill="hold"/>
                                        <p:tgtEl>
                                          <p:spTgt spid="9"/>
                                        </p:tgtEl>
                                        <p:attrNameLst>
                                          <p:attrName>ppt_x</p:attrName>
                                          <p:attrName>ppt_y</p:attrName>
                                        </p:attrNameLst>
                                      </p:cBhvr>
                                      <p:rCtr x="2969" y="1342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1.11111E-6 L -0.64323 0.66227 " pathEditMode="relative" rAng="0" ptsTypes="AA">
                                      <p:cBhvr>
                                        <p:cTn id="18" dur="2000" fill="hold"/>
                                        <p:tgtEl>
                                          <p:spTgt spid="13"/>
                                        </p:tgtEl>
                                        <p:attrNameLst>
                                          <p:attrName>ppt_x</p:attrName>
                                          <p:attrName>ppt_y</p:attrName>
                                        </p:attrNameLst>
                                      </p:cBhvr>
                                      <p:rCtr x="-32161" y="3310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875E-6 0.0037 L -0.83971 0.17801 " pathEditMode="relative" rAng="0" ptsTypes="AA">
                                      <p:cBhvr>
                                        <p:cTn id="22" dur="2000" fill="hold"/>
                                        <p:tgtEl>
                                          <p:spTgt spid="14"/>
                                        </p:tgtEl>
                                        <p:attrNameLst>
                                          <p:attrName>ppt_x</p:attrName>
                                          <p:attrName>ppt_y</p:attrName>
                                        </p:attrNameLst>
                                      </p:cBhvr>
                                      <p:rCtr x="-41992"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4"/>
          <p:cNvSpPr/>
          <p:nvPr/>
        </p:nvSpPr>
        <p:spPr>
          <a:xfrm>
            <a:off x="1830879" y="3732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4" name="TextBox 3"/>
          <p:cNvSpPr txBox="1"/>
          <p:nvPr/>
        </p:nvSpPr>
        <p:spPr>
          <a:xfrm>
            <a:off x="2117271" y="342455"/>
            <a:ext cx="8262257" cy="707886"/>
          </a:xfrm>
          <a:prstGeom prst="rect">
            <a:avLst/>
          </a:prstGeom>
          <a:noFill/>
        </p:spPr>
        <p:txBody>
          <a:bodyPr wrap="square">
            <a:spAutoFit/>
          </a:bodyPr>
          <a:lstStyle/>
          <a:p>
            <a:r>
              <a:rPr lang="vi-VN" sz="4000" b="1" dirty="0">
                <a:solidFill>
                  <a:srgbClr val="002060"/>
                </a:solidFill>
                <a:latin typeface="Cambria" panose="02040503050406030204" pitchFamily="18" charset="0"/>
                <a:ea typeface="Cambria" panose="02040503050406030204" pitchFamily="18" charset="0"/>
              </a:rPr>
              <a:t>2. Đặt 2 câu với 2 từ ở bài tập 1.</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圆角矩形 17"/>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7" name="圆角矩形 17"/>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8" name="圆角矩形 17"/>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9" name="圆角矩形 17"/>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0" name="圆角矩形 17"/>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pic>
        <p:nvPicPr>
          <p:cNvPr id="11" name="Picture 10"/>
          <p:cNvPicPr>
            <a:picLocks noChangeAspect="1"/>
          </p:cNvPicPr>
          <p:nvPr/>
        </p:nvPicPr>
        <p:blipFill>
          <a:blip r:embed="rId2"/>
          <a:stretch>
            <a:fillRect/>
          </a:stretch>
        </p:blipFill>
        <p:spPr>
          <a:xfrm>
            <a:off x="5465014" y="2917665"/>
            <a:ext cx="6509627" cy="3339669"/>
          </a:xfrm>
          <a:prstGeom prst="rect">
            <a:avLst/>
          </a:prstGeom>
        </p:spPr>
      </p:pic>
      <p:sp>
        <p:nvSpPr>
          <p:cNvPr id="13" name="矩形 32"/>
          <p:cNvSpPr/>
          <p:nvPr/>
        </p:nvSpPr>
        <p:spPr>
          <a:xfrm>
            <a:off x="452213" y="278589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là</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tài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sản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giá</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
        <p:nvSpPr>
          <p:cNvPr id="14" name="矩形 32"/>
          <p:cNvSpPr/>
          <p:nvPr/>
        </p:nvSpPr>
        <p:spPr>
          <a:xfrm>
            <a:off x="589624" y="430580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Câu</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trả</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lời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thật</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lí</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164771" y="533465"/>
            <a:ext cx="9601200" cy="5333935"/>
          </a:xfrm>
          <a:prstGeom prst="cloud">
            <a:avLst/>
          </a:prstGeom>
          <a:solidFill>
            <a:schemeClr val="bg1"/>
          </a:solidFill>
          <a:ln w="571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accent2">
                  <a:lumMod val="7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rcRect l="22118" r="22787" b="3575"/>
          <a:stretch>
            <a:fillRect/>
          </a:stretch>
        </p:blipFill>
        <p:spPr>
          <a:xfrm>
            <a:off x="1812037" y="770724"/>
            <a:ext cx="8567926" cy="46830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23250" t="1" r="25925" b="-13223"/>
          <a:stretch>
            <a:fillRect/>
          </a:stretch>
        </p:blipFill>
        <p:spPr>
          <a:xfrm>
            <a:off x="492399" y="0"/>
            <a:ext cx="10623265" cy="37965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l="25925" t="-1" r="26371" b="-7687"/>
          <a:stretch>
            <a:fillRect/>
          </a:stretch>
        </p:blipFill>
        <p:spPr>
          <a:xfrm>
            <a:off x="1905695" y="201242"/>
            <a:ext cx="8810106" cy="3227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latin typeface="Cambria" panose="02040503050406030204" pitchFamily="18" charset="0"/>
                <a:ea typeface="Cambria" panose="02040503050406030204" pitchFamily="18" charset="0"/>
              </a:rPr>
              <a:t>Tấm Cám, Thạch Sanh, Cây tre trăm đốt, Đôi hài bảy dặm</a:t>
            </a:r>
            <a:r>
              <a:rPr lang="vi-VN" sz="3000" dirty="0">
                <a:latin typeface="Cambria" panose="02040503050406030204" pitchFamily="18" charset="0"/>
                <a:ea typeface="Cambria" panose="02040503050406030204" pitchFamily="18" charset="0"/>
              </a:rPr>
              <a:t>,... Chú tôi lại thích kể chuyện Tôn Ngộ Không và một số truyện trong </a:t>
            </a:r>
            <a:r>
              <a:rPr lang="vi-VN" sz="3000" i="1" dirty="0">
                <a:latin typeface="Cambria" panose="02040503050406030204" pitchFamily="18" charset="0"/>
                <a:ea typeface="Cambria" panose="02040503050406030204" pitchFamily="18" charset="0"/>
              </a:rPr>
              <a:t>Nghìn lẻ một đêm</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latin typeface="Cambria" panose="02040503050406030204" pitchFamily="18" charset="0"/>
                <a:ea typeface="Cambria" panose="02040503050406030204" pitchFamily="18" charset="0"/>
              </a:rPr>
              <a:t>Không gia đình, Những người khốn khổ,</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srcRect b="48872"/>
          <a:stretch>
            <a:fillRect/>
          </a:stretch>
        </p:blipFill>
        <p:spPr>
          <a:xfrm>
            <a:off x="2342612" y="-65313"/>
            <a:ext cx="5320932" cy="849086"/>
          </a:xfrm>
          <a:prstGeom prst="rect">
            <a:avLst/>
          </a:prstGeom>
        </p:spPr>
      </p:pic>
      <p:pic>
        <p:nvPicPr>
          <p:cNvPr id="8" name="Picture 7"/>
          <p:cNvPicPr>
            <a:picLocks noChangeAspect="1"/>
          </p:cNvPicPr>
          <p:nvPr/>
        </p:nvPicPr>
        <p:blipFill>
          <a:blip r:embed="rId2"/>
          <a:srcRect t="48872"/>
          <a:stretch>
            <a:fillRect/>
          </a:stretch>
        </p:blipFill>
        <p:spPr>
          <a:xfrm>
            <a:off x="5445041" y="-65313"/>
            <a:ext cx="5320932" cy="849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2"/>
          <p:cNvSpPr/>
          <p:nvPr/>
        </p:nvSpPr>
        <p:spPr>
          <a:xfrm>
            <a:off x="1053358" y="685800"/>
            <a:ext cx="10592542" cy="5921553"/>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p:cNvPicPr>
            <a:picLocks noChangeAspect="1"/>
          </p:cNvPicPr>
          <p:nvPr/>
        </p:nvPicPr>
        <p:blipFill>
          <a:blip r:embed="rId2"/>
          <a:stretch>
            <a:fillRect/>
          </a:stretch>
        </p:blipFill>
        <p:spPr>
          <a:xfrm>
            <a:off x="1212681" y="-172184"/>
            <a:ext cx="9766638" cy="1566808"/>
          </a:xfrm>
          <a:prstGeom prst="rect">
            <a:avLst/>
          </a:prstGeom>
        </p:spPr>
      </p:pic>
      <p:sp>
        <p:nvSpPr>
          <p:cNvPr id="49" name="Rectangle 48"/>
          <p:cNvSpPr/>
          <p:nvPr/>
        </p:nvSpPr>
        <p:spPr>
          <a:xfrm>
            <a:off x="3539936" y="1830129"/>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nghĩ trẻ em...</a:t>
            </a:r>
            <a:r>
              <a:rPr lang="vi-VN" sz="3600" i="1" dirty="0">
                <a:latin typeface="Cambria" panose="02040503050406030204" pitchFamily="18" charset="0"/>
                <a:ea typeface="Cambria" panose="02040503050406030204" pitchFamily="18" charset="0"/>
              </a:rPr>
              <a:t>Nghìn lẻ một đêm.</a:t>
            </a:r>
            <a:endParaRPr lang="en-SG" sz="3600" i="1" dirty="0">
              <a:latin typeface="Cambria" panose="02040503050406030204" pitchFamily="18" charset="0"/>
              <a:ea typeface="Cambria" panose="02040503050406030204" pitchFamily="18" charset="0"/>
            </a:endParaRPr>
          </a:p>
        </p:txBody>
      </p:sp>
      <p:sp>
        <p:nvSpPr>
          <p:cNvPr id="50" name="Rectangle 49"/>
          <p:cNvSpPr/>
          <p:nvPr/>
        </p:nvSpPr>
        <p:spPr>
          <a:xfrm>
            <a:off x="3539936" y="2712767"/>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Bà và chú tôi... thế giới kì diệu kia.</a:t>
            </a:r>
            <a:endParaRPr lang="en-SG" sz="3600" i="1" dirty="0">
              <a:latin typeface="Cambria" panose="02040503050406030204" pitchFamily="18" charset="0"/>
              <a:ea typeface="Cambria" panose="02040503050406030204" pitchFamily="18" charset="0"/>
            </a:endParaRPr>
          </a:p>
        </p:txBody>
      </p:sp>
      <p:sp>
        <p:nvSpPr>
          <p:cNvPr id="51" name="Rectangle 50"/>
          <p:cNvSpPr/>
          <p:nvPr/>
        </p:nvSpPr>
        <p:spPr>
          <a:xfrm>
            <a:off x="3539936" y="3595405"/>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Bảy tuổi... </a:t>
            </a:r>
            <a:r>
              <a:rPr lang="vi-VN" sz="3600" i="1" dirty="0">
                <a:latin typeface="Cambria" panose="02040503050406030204" pitchFamily="18" charset="0"/>
                <a:ea typeface="Cambria" panose="02040503050406030204" pitchFamily="18" charset="0"/>
              </a:rPr>
              <a:t>Những người khốn khổ,...</a:t>
            </a:r>
            <a:endParaRPr lang="en-SG" sz="3600" i="1" dirty="0">
              <a:latin typeface="Cambria" panose="02040503050406030204" pitchFamily="18" charset="0"/>
              <a:ea typeface="Cambria" panose="02040503050406030204" pitchFamily="18" charset="0"/>
            </a:endParaRPr>
          </a:p>
        </p:txBody>
      </p:sp>
      <p:sp>
        <p:nvSpPr>
          <p:cNvPr id="52" name="Rectangle 51"/>
          <p:cNvSpPr/>
          <p:nvPr/>
        </p:nvSpPr>
        <p:spPr>
          <a:xfrm>
            <a:off x="3539936" y="452551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khóc cười... anh Hai!</a:t>
            </a:r>
            <a:endParaRPr lang="en-SG" sz="3600" i="1" dirty="0">
              <a:latin typeface="Cambria" panose="02040503050406030204" pitchFamily="18" charset="0"/>
              <a:ea typeface="Cambria" panose="02040503050406030204" pitchFamily="18" charset="0"/>
            </a:endParaRPr>
          </a:p>
        </p:txBody>
      </p:sp>
      <p:sp>
        <p:nvSpPr>
          <p:cNvPr id="53" name="Rectangle 52"/>
          <p:cNvSpPr/>
          <p:nvPr/>
        </p:nvSpPr>
        <p:spPr>
          <a:xfrm>
            <a:off x="3539936" y="5391906"/>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Đoạn còn lại</a:t>
            </a:r>
            <a:endParaRPr lang="en-SG" sz="3600" dirty="0">
              <a:latin typeface="Cambria" panose="02040503050406030204" pitchFamily="18" charset="0"/>
              <a:ea typeface="Cambria" panose="02040503050406030204" pitchFamily="18" charset="0"/>
            </a:endParaRPr>
          </a:p>
        </p:txBody>
      </p:sp>
      <p:sp>
        <p:nvSpPr>
          <p:cNvPr id="54" name="文本框 18"/>
          <p:cNvSpPr txBox="1"/>
          <p:nvPr/>
        </p:nvSpPr>
        <p:spPr>
          <a:xfrm>
            <a:off x="1398054" y="1787128"/>
            <a:ext cx="198483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5" name="文本框 18"/>
          <p:cNvSpPr txBox="1"/>
          <p:nvPr/>
        </p:nvSpPr>
        <p:spPr>
          <a:xfrm>
            <a:off x="1357979" y="2680667"/>
            <a:ext cx="202491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6" name="文本框 18"/>
          <p:cNvSpPr txBox="1"/>
          <p:nvPr/>
        </p:nvSpPr>
        <p:spPr>
          <a:xfrm>
            <a:off x="1398054" y="3595405"/>
            <a:ext cx="2037737"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7" name="文本框 18"/>
          <p:cNvSpPr txBox="1"/>
          <p:nvPr/>
        </p:nvSpPr>
        <p:spPr>
          <a:xfrm>
            <a:off x="1314698" y="4519741"/>
            <a:ext cx="206819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4</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8" name="文本框 18"/>
          <p:cNvSpPr txBox="1"/>
          <p:nvPr/>
        </p:nvSpPr>
        <p:spPr>
          <a:xfrm>
            <a:off x="1228936" y="5489214"/>
            <a:ext cx="2135521"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5</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randombar(horizont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0-#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solidFill>
                  <a:srgbClr val="FF0000"/>
                </a:solidFill>
                <a:latin typeface="Cambria" panose="02040503050406030204" pitchFamily="18" charset="0"/>
                <a:ea typeface="Cambria" panose="02040503050406030204" pitchFamily="18" charset="0"/>
              </a:rPr>
              <a:t>Tấm Cám, Thạch Sanh, Cây tre trăm đốt, Đôi hài bảy dặm</a:t>
            </a:r>
            <a:r>
              <a:rPr lang="vi-VN" sz="3000" dirty="0">
                <a:solidFill>
                  <a:srgbClr val="FF0000"/>
                </a:solidFill>
                <a:latin typeface="Cambria" panose="02040503050406030204" pitchFamily="18" charset="0"/>
                <a:ea typeface="Cambria" panose="02040503050406030204" pitchFamily="18" charset="0"/>
              </a:rPr>
              <a:t>,... Chú tôi lại thích kể chuyện Tôn Ngộ Không và một số truyện trong </a:t>
            </a:r>
            <a:r>
              <a:rPr lang="vi-VN" sz="3000" i="1" dirty="0">
                <a:solidFill>
                  <a:srgbClr val="FF0000"/>
                </a:solidFill>
                <a:latin typeface="Cambria" panose="02040503050406030204" pitchFamily="18" charset="0"/>
                <a:ea typeface="Cambria" panose="02040503050406030204" pitchFamily="18" charset="0"/>
              </a:rPr>
              <a:t>Nghìn lẻ một đêm</a:t>
            </a:r>
            <a:r>
              <a:rPr lang="vi-VN" sz="3000" dirty="0">
                <a:solidFill>
                  <a:srgbClr val="FF0000"/>
                </a:solidFill>
                <a:latin typeface="Cambria" panose="02040503050406030204" pitchFamily="18" charset="0"/>
                <a:ea typeface="Cambria" panose="02040503050406030204" pitchFamily="18" charset="0"/>
              </a:rPr>
              <a:t>.</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solidFill>
                  <a:schemeClr val="accent2">
                    <a:lumMod val="75000"/>
                  </a:schemeClr>
                </a:solidFill>
                <a:latin typeface="Cambria" panose="02040503050406030204" pitchFamily="18" charset="0"/>
                <a:ea typeface="Cambria" panose="02040503050406030204" pitchFamily="18" charset="0"/>
              </a:rPr>
              <a:t>Không gia đình, Những người khốn khổ,</a:t>
            </a:r>
            <a:r>
              <a:rPr lang="vi-VN" sz="3000" dirty="0">
                <a:solidFill>
                  <a:schemeClr val="accent2">
                    <a:lumMod val="75000"/>
                  </a:schemeClr>
                </a:solidFill>
                <a:latin typeface="Cambria" panose="02040503050406030204" pitchFamily="18" charset="0"/>
                <a:ea typeface="Cambria" panose="02040503050406030204" pitchFamily="18" charset="0"/>
              </a:rPr>
              <a:t>..</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srcRect b="48872"/>
          <a:stretch>
            <a:fillRect/>
          </a:stretch>
        </p:blipFill>
        <p:spPr>
          <a:xfrm>
            <a:off x="2342612" y="-65313"/>
            <a:ext cx="5320932" cy="849086"/>
          </a:xfrm>
          <a:prstGeom prst="rect">
            <a:avLst/>
          </a:prstGeom>
        </p:spPr>
      </p:pic>
      <p:pic>
        <p:nvPicPr>
          <p:cNvPr id="8" name="Picture 7"/>
          <p:cNvPicPr>
            <a:picLocks noChangeAspect="1"/>
          </p:cNvPicPr>
          <p:nvPr/>
        </p:nvPicPr>
        <p:blipFill>
          <a:blip r:embed="rId2"/>
          <a:srcRect t="48872"/>
          <a:stretch>
            <a:fillRect/>
          </a:stretch>
        </p:blipFill>
        <p:spPr>
          <a:xfrm>
            <a:off x="5445041" y="-65313"/>
            <a:ext cx="5320932" cy="849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2182</Words>
  <Application>Microsoft Office PowerPoint</Application>
  <PresentationFormat>Widescreen</PresentationFormat>
  <Paragraphs>128</Paragraphs>
  <Slides>32</Slides>
  <Notes>0</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等线</vt:lpstr>
      <vt:lpstr>#9Slide07 IcielKoni</vt:lpstr>
      <vt:lpstr>Aptos</vt:lpstr>
      <vt:lpstr>Aptos Display</vt:lpstr>
      <vt:lpstr>Arial</vt:lpstr>
      <vt:lpstr>Calibri</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Nguyễn Thị Thanh Huyền</cp:lastModifiedBy>
  <cp:revision>21</cp:revision>
  <dcterms:created xsi:type="dcterms:W3CDTF">2024-09-25T02:57:00Z</dcterms:created>
  <dcterms:modified xsi:type="dcterms:W3CDTF">2024-11-28T01:39:36Z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F718A5F3846C46E4BFA67CC86EBDBF84_12</vt:lpwstr>
  </property>
  <property fmtid="{D5CDD505-2E9C-101B-9397-08002B2CF9AE}" pid="3" name="KSOProductBuildVer">
    <vt:lpwstr>1033-12.2.0.18911</vt:lpwstr>
  </property>
</Properties>
</file>