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4"/>
  </p:notesMasterIdLst>
  <p:sldIdLst>
    <p:sldId id="372" r:id="rId3"/>
    <p:sldId id="357" r:id="rId4"/>
    <p:sldId id="256" r:id="rId5"/>
    <p:sldId id="377" r:id="rId6"/>
    <p:sldId id="350" r:id="rId7"/>
    <p:sldId id="378" r:id="rId8"/>
    <p:sldId id="344" r:id="rId9"/>
    <p:sldId id="369" r:id="rId10"/>
    <p:sldId id="373" r:id="rId11"/>
    <p:sldId id="343" r:id="rId12"/>
    <p:sldId id="374" r:id="rId13"/>
    <p:sldId id="375" r:id="rId14"/>
    <p:sldId id="376" r:id="rId15"/>
    <p:sldId id="360" r:id="rId16"/>
    <p:sldId id="361" r:id="rId17"/>
    <p:sldId id="258" r:id="rId18"/>
    <p:sldId id="280" r:id="rId19"/>
    <p:sldId id="278" r:id="rId20"/>
    <p:sldId id="272" r:id="rId21"/>
    <p:sldId id="261" r:id="rId22"/>
    <p:sldId id="38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26"/>
  </p:normalViewPr>
  <p:slideViewPr>
    <p:cSldViewPr snapToGrid="0">
      <p:cViewPr>
        <p:scale>
          <a:sx n="80" d="100"/>
          <a:sy n="80" d="100"/>
        </p:scale>
        <p:origin x="93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417995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audio" Target="../media/audio2.wav"/><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47.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3.svg"/><Relationship Id="rId11" Type="http://schemas.openxmlformats.org/officeDocument/2006/relationships/image" Target="../media/image46.png"/><Relationship Id="rId5" Type="http://schemas.openxmlformats.org/officeDocument/2006/relationships/image" Target="../media/image42.png"/><Relationship Id="rId15" Type="http://schemas.openxmlformats.org/officeDocument/2006/relationships/audio" Target="../media/audio1.wav"/><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44.png"/><Relationship Id="rId14" Type="http://schemas.openxmlformats.org/officeDocument/2006/relationships/image" Target="../media/image49.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409;p53">
            <a:extLst>
              <a:ext uri="{FF2B5EF4-FFF2-40B4-BE49-F238E27FC236}">
                <a16:creationId xmlns:a16="http://schemas.microsoft.com/office/drawing/2014/main" id="{9115202D-4DBE-59F1-C7F9-1E2D6F46D265}"/>
              </a:ext>
            </a:extLst>
          </p:cNvPr>
          <p:cNvSpPr/>
          <p:nvPr/>
        </p:nvSpPr>
        <p:spPr>
          <a:xfrm rot="894505">
            <a:off x="-1857367" y="-179977"/>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DDAD8-182E-0DD4-819A-00CE78E30AA9}"/>
              </a:ext>
            </a:extLst>
          </p:cNvPr>
          <p:cNvSpPr txBox="1"/>
          <p:nvPr/>
        </p:nvSpPr>
        <p:spPr>
          <a:xfrm>
            <a:off x="439057" y="484319"/>
            <a:ext cx="8265885" cy="4174861"/>
          </a:xfrm>
          <a:prstGeom prst="rect">
            <a:avLst/>
          </a:prstGeom>
          <a:solidFill>
            <a:schemeClr val="accent4">
              <a:lumMod val="20000"/>
              <a:lumOff val="80000"/>
            </a:schemeClr>
          </a:solidFill>
        </p:spPr>
        <p:txBody>
          <a:bodyPr wrap="square" lIns="0" tIns="0" rIns="0" bIns="0" rtlCol="0">
            <a:spAutoFit/>
          </a:bodyPr>
          <a:lstStyle/>
          <a:p>
            <a:pPr algn="ctr" defTabSz="685800">
              <a:lnSpc>
                <a:spcPct val="114000"/>
              </a:lnSpc>
              <a:buClrTx/>
            </a:pPr>
            <a:r>
              <a:rPr lang="vi-VN" sz="2400" b="1" kern="1200">
                <a:solidFill>
                  <a:srgbClr val="FF0000"/>
                </a:solidFill>
                <a:latin typeface="Cambria" panose="02040503050406030204" pitchFamily="18" charset="0"/>
                <a:ea typeface="Cambria" panose="02040503050406030204" pitchFamily="18" charset="0"/>
                <a:cs typeface="+mn-cs"/>
              </a:rPr>
              <a:t>Bài 10. Triều Trần xây dựng đất nước và kháng chiến chống quân Mông – Nguyên xâm lược (</a:t>
            </a:r>
            <a:r>
              <a:rPr lang="en-US" sz="2400" b="1" kern="1200">
                <a:solidFill>
                  <a:srgbClr val="FF0000"/>
                </a:solidFill>
                <a:latin typeface="Cambria" panose="02040503050406030204" pitchFamily="18" charset="0"/>
                <a:ea typeface="Cambria" panose="02040503050406030204" pitchFamily="18" charset="0"/>
                <a:cs typeface="+mn-cs"/>
              </a:rPr>
              <a:t>Tiết 1)</a:t>
            </a:r>
          </a:p>
          <a:p>
            <a:pPr algn="just" defTabSz="685800">
              <a:lnSpc>
                <a:spcPct val="114000"/>
              </a:lnSpc>
              <a:buClrTx/>
            </a:pPr>
            <a:r>
              <a:rPr lang="en-US" sz="2400" b="1" kern="1200">
                <a:solidFill>
                  <a:srgbClr val="002060"/>
                </a:solidFill>
                <a:latin typeface="Cambria" panose="02040503050406030204" pitchFamily="18" charset="0"/>
                <a:ea typeface="Cambria" panose="02040503050406030204" pitchFamily="18" charset="0"/>
                <a:cs typeface="+mn-cs"/>
              </a:rPr>
              <a:t>1. </a:t>
            </a:r>
            <a:r>
              <a:rPr lang="vi-VN" sz="2400" b="1" kern="1200">
                <a:solidFill>
                  <a:srgbClr val="002060"/>
                </a:solidFill>
                <a:latin typeface="Cambria" panose="02040503050406030204" pitchFamily="18" charset="0"/>
                <a:ea typeface="Cambria" panose="02040503050406030204" pitchFamily="18" charset="0"/>
                <a:cs typeface="+mn-cs"/>
              </a:rPr>
              <a:t>Tìm hiểu về Triều Trần và công cuộc xây dựng đất nước.</a:t>
            </a:r>
            <a:endParaRPr lang="en-US" sz="2400" b="1" kern="1200">
              <a:solidFill>
                <a:srgbClr val="002060"/>
              </a:solidFill>
              <a:latin typeface="Cambria" panose="02040503050406030204" pitchFamily="18" charset="0"/>
              <a:ea typeface="Cambria" panose="02040503050406030204" pitchFamily="18" charset="0"/>
              <a:cs typeface="+mn-cs"/>
            </a:endParaRPr>
          </a:p>
          <a:p>
            <a:pPr algn="just" defTabSz="685800">
              <a:lnSpc>
                <a:spcPct val="114000"/>
              </a:lnSpc>
              <a:buClrTx/>
            </a:pPr>
            <a:r>
              <a:rPr lang="vi-VN" sz="2400" b="1" kern="1200">
                <a:solidFill>
                  <a:srgbClr val="002060"/>
                </a:solidFill>
                <a:latin typeface="Cambria" panose="02040503050406030204" pitchFamily="18" charset="0"/>
                <a:ea typeface="Cambria" panose="02040503050406030204" pitchFamily="18" charset="0"/>
                <a:cs typeface="+mn-cs"/>
              </a:rPr>
              <a:t>-</a:t>
            </a:r>
            <a:r>
              <a:rPr lang="en-US" sz="2400" b="1" kern="1200">
                <a:solidFill>
                  <a:srgbClr val="002060"/>
                </a:solidFill>
                <a:latin typeface="Cambria" panose="02040503050406030204" pitchFamily="18" charset="0"/>
                <a:ea typeface="Cambria" panose="02040503050406030204" pitchFamily="18" charset="0"/>
                <a:cs typeface="+mn-cs"/>
              </a:rPr>
              <a:t> </a:t>
            </a:r>
            <a:r>
              <a:rPr lang="vi-VN" sz="2400" kern="1200">
                <a:solidFill>
                  <a:srgbClr val="002060"/>
                </a:solidFill>
                <a:latin typeface="Cambria" panose="02040503050406030204" pitchFamily="18" charset="0"/>
                <a:ea typeface="Cambria" panose="02040503050406030204" pitchFamily="18" charset="0"/>
                <a:cs typeface="+mn-cs"/>
              </a:rPr>
              <a:t>Cuối thế kỉ XII, nhà Lý suy yếu → họ Trần từng bước thâu tóm được quyền lực.</a:t>
            </a:r>
          </a:p>
          <a:p>
            <a:pPr algn="just" defTabSz="685800">
              <a:lnSpc>
                <a:spcPct val="114000"/>
              </a:lnSpc>
              <a:buClrTx/>
            </a:pPr>
            <a:r>
              <a:rPr lang="vi-VN" sz="2400" kern="1200">
                <a:solidFill>
                  <a:srgbClr val="002060"/>
                </a:solidFill>
                <a:latin typeface="Cambria" panose="02040503050406030204" pitchFamily="18" charset="0"/>
                <a:ea typeface="Cambria" panose="02040503050406030204" pitchFamily="18" charset="0"/>
                <a:cs typeface="+mn-cs"/>
              </a:rPr>
              <a:t>-</a:t>
            </a:r>
            <a:r>
              <a:rPr lang="en-US" sz="2400" kern="1200">
                <a:solidFill>
                  <a:srgbClr val="002060"/>
                </a:solidFill>
                <a:latin typeface="Cambria" panose="02040503050406030204" pitchFamily="18" charset="0"/>
                <a:ea typeface="Cambria" panose="02040503050406030204" pitchFamily="18" charset="0"/>
                <a:cs typeface="+mn-cs"/>
              </a:rPr>
              <a:t> </a:t>
            </a:r>
            <a:r>
              <a:rPr lang="vi-VN" sz="2400" kern="1200">
                <a:solidFill>
                  <a:srgbClr val="002060"/>
                </a:solidFill>
                <a:latin typeface="Cambria" panose="02040503050406030204" pitchFamily="18" charset="0"/>
                <a:ea typeface="Cambria" panose="02040503050406030204" pitchFamily="18" charset="0"/>
                <a:cs typeface="+mn-cs"/>
              </a:rPr>
              <a:t>Đầu năm 1226, Lý Chiêu Hoàng nhường ngôi cho chồng là Trần Cảnh. </a:t>
            </a:r>
          </a:p>
          <a:p>
            <a:pPr algn="just" defTabSz="685800">
              <a:lnSpc>
                <a:spcPct val="114000"/>
              </a:lnSpc>
              <a:buClrTx/>
            </a:pPr>
            <a:r>
              <a:rPr lang="vi-VN" sz="2400" kern="1200">
                <a:solidFill>
                  <a:srgbClr val="002060"/>
                </a:solidFill>
                <a:latin typeface="Cambria" panose="02040503050406030204" pitchFamily="18" charset="0"/>
                <a:ea typeface="Cambria" panose="02040503050406030204" pitchFamily="18" charset="0"/>
                <a:cs typeface="+mn-cs"/>
              </a:rPr>
              <a:t>→ Triều Trần được thành lập, xây dựng và ổn định đất nước</a:t>
            </a:r>
          </a:p>
          <a:p>
            <a:pPr algn="just" defTabSz="685800">
              <a:lnSpc>
                <a:spcPct val="114000"/>
              </a:lnSpc>
              <a:buClrTx/>
            </a:pPr>
            <a:r>
              <a:rPr lang="vi-VN" sz="2400" kern="1200">
                <a:solidFill>
                  <a:srgbClr val="002060"/>
                </a:solidFill>
                <a:latin typeface="Cambria" panose="02040503050406030204" pitchFamily="18" charset="0"/>
                <a:ea typeface="Cambria" panose="02040503050406030204" pitchFamily="18" charset="0"/>
                <a:cs typeface="+mn-cs"/>
              </a:rPr>
              <a:t>-</a:t>
            </a:r>
            <a:r>
              <a:rPr lang="en-US" sz="2400" kern="1200">
                <a:solidFill>
                  <a:srgbClr val="002060"/>
                </a:solidFill>
                <a:latin typeface="Cambria" panose="02040503050406030204" pitchFamily="18" charset="0"/>
                <a:ea typeface="Cambria" panose="02040503050406030204" pitchFamily="18" charset="0"/>
                <a:cs typeface="+mn-cs"/>
              </a:rPr>
              <a:t> </a:t>
            </a:r>
            <a:r>
              <a:rPr lang="vi-VN" sz="2400" kern="1200">
                <a:solidFill>
                  <a:srgbClr val="002060"/>
                </a:solidFill>
                <a:latin typeface="Cambria" panose="02040503050406030204" pitchFamily="18" charset="0"/>
                <a:ea typeface="Cambria" panose="02040503050406030204" pitchFamily="18" charset="0"/>
                <a:cs typeface="+mn-cs"/>
              </a:rPr>
              <a:t>Bộ máy nhà nước thời Trần được tổ chức chặt chẽ, thực hiện chế độ Thái Thượng hoàng. </a:t>
            </a:r>
          </a:p>
        </p:txBody>
      </p:sp>
    </p:spTree>
    <p:extLst>
      <p:ext uri="{BB962C8B-B14F-4D97-AF65-F5344CB8AC3E}">
        <p14:creationId xmlns:p14="http://schemas.microsoft.com/office/powerpoint/2010/main" val="89445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175468" y="3840480"/>
            <a:ext cx="1184612" cy="11846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750</Words>
  <Application>Microsoft Office PowerPoint</Application>
  <PresentationFormat>On-screen Show (16:9)</PresentationFormat>
  <Paragraphs>59</Paragraphs>
  <Slides>21</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#9Slide07 IcielCrocante</vt:lpstr>
      <vt:lpstr>Arial</vt:lpstr>
      <vt:lpstr>Arimo</vt:lpstr>
      <vt:lpstr>Assistant Medium</vt:lpstr>
      <vt:lpstr>Calibri</vt:lpstr>
      <vt:lpstr>Cambria</vt:lpstr>
      <vt:lpstr>Cloud Soft Bold</vt:lpstr>
      <vt:lpstr>Livvic</vt:lpstr>
      <vt:lpstr>Montserrat Bold</vt:lpstr>
      <vt:lpstr>Nunito</vt:lpstr>
      <vt:lpstr>Rajdhani</vt:lpstr>
      <vt:lpstr>Roboto Condensed Light</vt:lpstr>
      <vt:lpstr>SVN-Androgyne</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ngọc nguyễn</cp:lastModifiedBy>
  <cp:revision>48</cp:revision>
  <dcterms:modified xsi:type="dcterms:W3CDTF">2024-11-27T06:36:07Z</dcterms:modified>
</cp:coreProperties>
</file>