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17" r:id="rId4"/>
    <p:sldMasterId id="2147483726" r:id="rId5"/>
  </p:sldMasterIdLst>
  <p:notesMasterIdLst>
    <p:notesMasterId r:id="rId22"/>
  </p:notesMasterIdLst>
  <p:sldIdLst>
    <p:sldId id="256" r:id="rId6"/>
    <p:sldId id="383" r:id="rId7"/>
    <p:sldId id="268" r:id="rId8"/>
    <p:sldId id="465" r:id="rId9"/>
    <p:sldId id="345" r:id="rId10"/>
    <p:sldId id="391" r:id="rId11"/>
    <p:sldId id="362" r:id="rId12"/>
    <p:sldId id="384" r:id="rId13"/>
    <p:sldId id="395" r:id="rId14"/>
    <p:sldId id="467" r:id="rId15"/>
    <p:sldId id="266" r:id="rId16"/>
    <p:sldId id="468" r:id="rId17"/>
    <p:sldId id="469" r:id="rId18"/>
    <p:sldId id="280" r:id="rId19"/>
    <p:sldId id="471" r:id="rId20"/>
    <p:sldId id="4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1D67-D0BD-42BF-AFD3-5E6C8EB516F5}"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0AC8B-C013-4DFC-922D-A795C03F57E8}" type="slidenum">
              <a:rPr lang="en-US" smtClean="0"/>
              <a:t>‹#›</a:t>
            </a:fld>
            <a:endParaRPr lang="en-US"/>
          </a:p>
        </p:txBody>
      </p:sp>
    </p:spTree>
    <p:extLst>
      <p:ext uri="{BB962C8B-B14F-4D97-AF65-F5344CB8AC3E}">
        <p14:creationId xmlns:p14="http://schemas.microsoft.com/office/powerpoint/2010/main" val="2532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37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0AC8B-C013-4DFC-922D-A795C03F57E8}" type="slidenum">
              <a:rPr lang="en-US" smtClean="0"/>
              <a:t>9</a:t>
            </a:fld>
            <a:endParaRPr lang="en-US"/>
          </a:p>
        </p:txBody>
      </p:sp>
    </p:spTree>
    <p:extLst>
      <p:ext uri="{BB962C8B-B14F-4D97-AF65-F5344CB8AC3E}">
        <p14:creationId xmlns:p14="http://schemas.microsoft.com/office/powerpoint/2010/main" val="237085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0AC8B-C013-4DFC-922D-A795C03F5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04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0AC8B-C013-4DFC-922D-A795C03F5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09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0AC8B-C013-4DFC-922D-A795C03F5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87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4993-748C-5B03-076E-CCCFDA227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E7F28-A99E-EEDA-7644-D84C714F7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D75B7F-6C47-ECFD-B1C4-1AD57F07521D}"/>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5" name="Footer Placeholder 4">
            <a:extLst>
              <a:ext uri="{FF2B5EF4-FFF2-40B4-BE49-F238E27FC236}">
                <a16:creationId xmlns:a16="http://schemas.microsoft.com/office/drawing/2014/main" id="{0C653F30-E9AC-CFBA-1D48-12BB36F65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B41B9-BEE7-9EE4-0414-5707821D5B52}"/>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385422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D1AE-6D36-01D8-4EC0-322957C330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56409-1B6C-8884-16A3-B02FF34998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AEC37-6538-5139-1F36-6F76D5003BA6}"/>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5" name="Footer Placeholder 4">
            <a:extLst>
              <a:ext uri="{FF2B5EF4-FFF2-40B4-BE49-F238E27FC236}">
                <a16:creationId xmlns:a16="http://schemas.microsoft.com/office/drawing/2014/main" id="{64142A66-68E8-240B-19AF-A7A75A001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7AB80-B69B-C36F-79D9-49BB9781A1B3}"/>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50919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F7AA0-1060-DF3E-F9EA-779509E8F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0567B-4358-6BB3-B0F2-B816BE80C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508F5-A502-3A33-A6FA-1026642A0C3E}"/>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5" name="Footer Placeholder 4">
            <a:extLst>
              <a:ext uri="{FF2B5EF4-FFF2-40B4-BE49-F238E27FC236}">
                <a16:creationId xmlns:a16="http://schemas.microsoft.com/office/drawing/2014/main" id="{A7577C3F-24C7-1AD9-6DCF-1E85E8744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9F862-3B1C-D82A-7986-78608622C78C}"/>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345799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556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906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446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94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933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94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10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75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329A-42F0-913B-D2D2-E4BD426C6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6AFE6-56D7-E257-303C-C0295AD85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7A0A7-4ED7-73C4-B3D5-F40A11FF6BEC}"/>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5" name="Footer Placeholder 4">
            <a:extLst>
              <a:ext uri="{FF2B5EF4-FFF2-40B4-BE49-F238E27FC236}">
                <a16:creationId xmlns:a16="http://schemas.microsoft.com/office/drawing/2014/main" id="{EBC5C173-022F-D918-121B-42B9F03B2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88478-5DC2-4F5F-7945-E72089B3BAC3}"/>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410190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6654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55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718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2025/11/27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4193849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2025/11/27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98267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805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3456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689900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7817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980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E7C-A524-EE3E-E617-37B9CBBCC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3088A6-612C-C5BF-654F-CEC71A5AC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5F99D-519D-DA5B-75DE-41BF5CBBF80A}"/>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5" name="Footer Placeholder 4">
            <a:extLst>
              <a:ext uri="{FF2B5EF4-FFF2-40B4-BE49-F238E27FC236}">
                <a16:creationId xmlns:a16="http://schemas.microsoft.com/office/drawing/2014/main" id="{1A9EA2E9-46E2-8E4B-EAC3-2A0AA5E02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9BF11-808B-2B04-B3C2-482BEF647DC8}"/>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302517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86611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33739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71886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80960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29649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70823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079253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64366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51365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09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CF27-E2B9-089C-777A-63E3DC11F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55E19-689B-3617-F942-BD5A9DDB8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846520-4E0A-6DE5-356B-A85759B974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6E41D-F6B3-6901-13A2-DE08BB0EB130}"/>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6" name="Footer Placeholder 5">
            <a:extLst>
              <a:ext uri="{FF2B5EF4-FFF2-40B4-BE49-F238E27FC236}">
                <a16:creationId xmlns:a16="http://schemas.microsoft.com/office/drawing/2014/main" id="{29D93878-6767-405A-A359-46D3B2158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6C8FD-338C-2D7E-9309-8216F95DDB37}"/>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985422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06698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498655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88641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538582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012985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634650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0887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02254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3486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01583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6828-0C46-9EA9-16B0-3A0E951BAD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4705E-04FB-86E0-2713-A035ADB3E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0645C-9474-C211-A45E-B4C7F51111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F55F9-D0DB-64ED-66DB-ED3DD0506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75BA2-4317-3763-09D7-8BADF9456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25F21-D308-061A-BEC5-98395E5930CE}"/>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8" name="Footer Placeholder 7">
            <a:extLst>
              <a:ext uri="{FF2B5EF4-FFF2-40B4-BE49-F238E27FC236}">
                <a16:creationId xmlns:a16="http://schemas.microsoft.com/office/drawing/2014/main" id="{6AC3D3B1-9A11-29F0-1E5E-CDF00C0F3D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448F7-6EBB-E584-51CF-C59A0353022B}"/>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012473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57136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172418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656972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3175216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96154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4131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FFB2-6D20-9EDA-B75C-76968C9F3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FED36-B89D-72C4-8E1D-7A26F445F97B}"/>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4" name="Footer Placeholder 3">
            <a:extLst>
              <a:ext uri="{FF2B5EF4-FFF2-40B4-BE49-F238E27FC236}">
                <a16:creationId xmlns:a16="http://schemas.microsoft.com/office/drawing/2014/main" id="{708C41C1-8C49-AFCC-D0A3-06D5D385D6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E7408-3272-723A-848C-9ACE05E90A28}"/>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4769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EB0253-D158-0FE7-BFC1-742284AB32F3}"/>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3" name="Footer Placeholder 2">
            <a:extLst>
              <a:ext uri="{FF2B5EF4-FFF2-40B4-BE49-F238E27FC236}">
                <a16:creationId xmlns:a16="http://schemas.microsoft.com/office/drawing/2014/main" id="{818E8527-E3BB-7D65-2AB3-C9D3B49B8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38D920-EC76-0CD3-FDDA-C83EEE95AF4E}"/>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5689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96A3-7B31-6D1D-06BD-88367F306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8C8F6-E9A6-D264-BB7C-A8AA860E0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1BE65-8060-C213-05A3-F297E6EA0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2B74C-4F2E-E09F-C7A7-1226909720DD}"/>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6" name="Footer Placeholder 5">
            <a:extLst>
              <a:ext uri="{FF2B5EF4-FFF2-40B4-BE49-F238E27FC236}">
                <a16:creationId xmlns:a16="http://schemas.microsoft.com/office/drawing/2014/main" id="{BACEAC62-3CC7-2386-753C-6B712EECA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F4972-2D75-CCAA-9617-5058D938E6D7}"/>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220597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52F8-46C6-4EC9-BE93-7F68BBA24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2AF0C-9318-A705-08FD-90823391D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8FC25-16D2-7E2E-D62D-56A809A17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11C98-B11C-59AE-54FB-22570D4E607D}"/>
              </a:ext>
            </a:extLst>
          </p:cNvPr>
          <p:cNvSpPr>
            <a:spLocks noGrp="1"/>
          </p:cNvSpPr>
          <p:nvPr>
            <p:ph type="dt" sz="half" idx="10"/>
          </p:nvPr>
        </p:nvSpPr>
        <p:spPr/>
        <p:txBody>
          <a:bodyPr/>
          <a:lstStyle/>
          <a:p>
            <a:fld id="{F06CDD18-ED42-4272-B7FA-AE5A4506F7A0}" type="datetimeFigureOut">
              <a:rPr lang="en-US" smtClean="0"/>
              <a:t>11/27/2025</a:t>
            </a:fld>
            <a:endParaRPr lang="en-US"/>
          </a:p>
        </p:txBody>
      </p:sp>
      <p:sp>
        <p:nvSpPr>
          <p:cNvPr id="6" name="Footer Placeholder 5">
            <a:extLst>
              <a:ext uri="{FF2B5EF4-FFF2-40B4-BE49-F238E27FC236}">
                <a16:creationId xmlns:a16="http://schemas.microsoft.com/office/drawing/2014/main" id="{2AD24760-7BEA-AF60-290C-BCFB11C37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74451-EF99-99F7-768C-DD3407D27540}"/>
              </a:ext>
            </a:extLst>
          </p:cNvPr>
          <p:cNvSpPr>
            <a:spLocks noGrp="1"/>
          </p:cNvSpPr>
          <p:nvPr>
            <p:ph type="sldNum" sz="quarter" idx="12"/>
          </p:nvPr>
        </p:nvSpPr>
        <p:spPr/>
        <p:txBody>
          <a:bodyPr/>
          <a:lstStyle/>
          <a:p>
            <a:fld id="{1ED81D43-C55E-4909-9364-04C418F0D822}" type="slidenum">
              <a:rPr lang="en-US" smtClean="0"/>
              <a:t>‹#›</a:t>
            </a:fld>
            <a:endParaRPr lang="en-US"/>
          </a:p>
        </p:txBody>
      </p:sp>
    </p:spTree>
    <p:extLst>
      <p:ext uri="{BB962C8B-B14F-4D97-AF65-F5344CB8AC3E}">
        <p14:creationId xmlns:p14="http://schemas.microsoft.com/office/powerpoint/2010/main" val="10750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09248-747F-82A1-3E0D-C31FDFB1E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92D564-F46B-478F-9252-9EA5C5EDF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87728-97FE-69F5-AD10-C53D11F58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DD18-ED42-4272-B7FA-AE5A4506F7A0}" type="datetimeFigureOut">
              <a:rPr lang="en-US" smtClean="0"/>
              <a:t>11/27/2025</a:t>
            </a:fld>
            <a:endParaRPr lang="en-US"/>
          </a:p>
        </p:txBody>
      </p:sp>
      <p:sp>
        <p:nvSpPr>
          <p:cNvPr id="5" name="Footer Placeholder 4">
            <a:extLst>
              <a:ext uri="{FF2B5EF4-FFF2-40B4-BE49-F238E27FC236}">
                <a16:creationId xmlns:a16="http://schemas.microsoft.com/office/drawing/2014/main" id="{CB4D8663-5517-57C1-C2C4-DA58E1CA9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BEF2C-45BE-8C80-0242-8154B894A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81D43-C55E-4909-9364-04C418F0D822}" type="slidenum">
              <a:rPr lang="en-US" smtClean="0"/>
              <a:t>‹#›</a:t>
            </a:fld>
            <a:endParaRPr lang="en-US"/>
          </a:p>
        </p:txBody>
      </p:sp>
    </p:spTree>
    <p:extLst>
      <p:ext uri="{BB962C8B-B14F-4D97-AF65-F5344CB8AC3E}">
        <p14:creationId xmlns:p14="http://schemas.microsoft.com/office/powerpoint/2010/main" val="252519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302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770780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228200006"/>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00470310"/>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and a map&#10;&#10;Description automatically generated">
            <a:extLst>
              <a:ext uri="{FF2B5EF4-FFF2-40B4-BE49-F238E27FC236}">
                <a16:creationId xmlns:a16="http://schemas.microsoft.com/office/drawing/2014/main" id="{D3AE351D-0DF1-F748-CAB0-B66174AE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D2FB04AE-4B71-DFCC-F9B5-1BCC3FAE7805}"/>
              </a:ext>
            </a:extLst>
          </p:cNvPr>
          <p:cNvSpPr/>
          <p:nvPr/>
        </p:nvSpPr>
        <p:spPr>
          <a:xfrm>
            <a:off x="514350" y="381000"/>
            <a:ext cx="10706100" cy="3722914"/>
          </a:xfrm>
          <a:prstGeom prst="roundRect">
            <a:avLst/>
          </a:prstGeom>
          <a:solidFill>
            <a:schemeClr val="lt1">
              <a:alpha val="5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E4EB9AFD-12B5-36FF-76CF-729BFD6D4B8A}"/>
              </a:ext>
            </a:extLst>
          </p:cNvPr>
          <p:cNvPicPr>
            <a:picLocks noChangeAspect="1"/>
          </p:cNvPicPr>
          <p:nvPr/>
        </p:nvPicPr>
        <p:blipFill>
          <a:blip r:embed="rId3"/>
          <a:stretch>
            <a:fillRect/>
          </a:stretch>
        </p:blipFill>
        <p:spPr>
          <a:xfrm>
            <a:off x="2267780" y="290640"/>
            <a:ext cx="7218290" cy="1457070"/>
          </a:xfrm>
          <a:prstGeom prst="rect">
            <a:avLst/>
          </a:prstGeom>
        </p:spPr>
      </p:pic>
      <p:pic>
        <p:nvPicPr>
          <p:cNvPr id="13" name="Picture 12">
            <a:extLst>
              <a:ext uri="{FF2B5EF4-FFF2-40B4-BE49-F238E27FC236}">
                <a16:creationId xmlns:a16="http://schemas.microsoft.com/office/drawing/2014/main" id="{C6225571-3CF9-8D2B-77CE-675833F48A97}"/>
              </a:ext>
            </a:extLst>
          </p:cNvPr>
          <p:cNvPicPr>
            <a:picLocks noChangeAspect="1"/>
          </p:cNvPicPr>
          <p:nvPr/>
        </p:nvPicPr>
        <p:blipFill>
          <a:blip r:embed="rId4"/>
          <a:stretch>
            <a:fillRect/>
          </a:stretch>
        </p:blipFill>
        <p:spPr>
          <a:xfrm>
            <a:off x="700332" y="1478523"/>
            <a:ext cx="10059272" cy="1914310"/>
          </a:xfrm>
          <a:prstGeom prst="rect">
            <a:avLst/>
          </a:prstGeom>
        </p:spPr>
      </p:pic>
      <p:pic>
        <p:nvPicPr>
          <p:cNvPr id="4" name="Picture 3">
            <a:extLst>
              <a:ext uri="{FF2B5EF4-FFF2-40B4-BE49-F238E27FC236}">
                <a16:creationId xmlns:a16="http://schemas.microsoft.com/office/drawing/2014/main" id="{9853778A-9A20-106E-7A0C-0F258CF4EFBE}"/>
              </a:ext>
            </a:extLst>
          </p:cNvPr>
          <p:cNvPicPr>
            <a:picLocks noChangeAspect="1"/>
          </p:cNvPicPr>
          <p:nvPr/>
        </p:nvPicPr>
        <p:blipFill>
          <a:blip r:embed="rId5"/>
          <a:stretch>
            <a:fillRect/>
          </a:stretch>
        </p:blipFill>
        <p:spPr>
          <a:xfrm>
            <a:off x="4819663" y="3165088"/>
            <a:ext cx="2182557" cy="963251"/>
          </a:xfrm>
          <a:prstGeom prst="rect">
            <a:avLst/>
          </a:prstGeom>
        </p:spPr>
      </p:pic>
    </p:spTree>
    <p:extLst>
      <p:ext uri="{BB962C8B-B14F-4D97-AF65-F5344CB8AC3E}">
        <p14:creationId xmlns:p14="http://schemas.microsoft.com/office/powerpoint/2010/main" val="13958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5" name="Group 5"/>
          <p:cNvGrpSpPr/>
          <p:nvPr/>
        </p:nvGrpSpPr>
        <p:grpSpPr>
          <a:xfrm>
            <a:off x="1200665" y="1200665"/>
            <a:ext cx="9790671" cy="4456671"/>
            <a:chOff x="0" y="0"/>
            <a:chExt cx="5014404" cy="2282535"/>
          </a:xfrm>
        </p:grpSpPr>
        <p:sp>
          <p:nvSpPr>
            <p:cNvPr id="6" name="Freeform 6"/>
            <p:cNvSpPr/>
            <p:nvPr/>
          </p:nvSpPr>
          <p:spPr>
            <a:xfrm>
              <a:off x="38100" y="44450"/>
              <a:ext cx="4977574" cy="2238085"/>
            </a:xfrm>
            <a:custGeom>
              <a:avLst/>
              <a:gdLst/>
              <a:ahLst/>
              <a:cxnLst/>
              <a:rect l="l" t="t" r="r" b="b"/>
              <a:pathLst>
                <a:path w="4977574" h="2238085">
                  <a:moveTo>
                    <a:pt x="2540" y="2207605"/>
                  </a:moveTo>
                  <a:cubicBezTo>
                    <a:pt x="0" y="2216495"/>
                    <a:pt x="5080" y="2222845"/>
                    <a:pt x="31770" y="2224115"/>
                  </a:cubicBezTo>
                  <a:cubicBezTo>
                    <a:pt x="62686" y="2225385"/>
                    <a:pt x="89738" y="2225385"/>
                    <a:pt x="120654" y="2225385"/>
                  </a:cubicBezTo>
                  <a:cubicBezTo>
                    <a:pt x="244319" y="2226655"/>
                    <a:pt x="367984" y="2226655"/>
                    <a:pt x="495513" y="2227925"/>
                  </a:cubicBezTo>
                  <a:cubicBezTo>
                    <a:pt x="565075" y="2229195"/>
                    <a:pt x="634636" y="2230465"/>
                    <a:pt x="700334" y="2231735"/>
                  </a:cubicBezTo>
                  <a:cubicBezTo>
                    <a:pt x="816269" y="2233005"/>
                    <a:pt x="928341" y="2233005"/>
                    <a:pt x="1044277" y="2234275"/>
                  </a:cubicBezTo>
                  <a:cubicBezTo>
                    <a:pt x="1090651" y="2234275"/>
                    <a:pt x="1133161" y="2234275"/>
                    <a:pt x="1179535" y="2233005"/>
                  </a:cubicBezTo>
                  <a:cubicBezTo>
                    <a:pt x="1198858" y="2233005"/>
                    <a:pt x="1222045" y="2231735"/>
                    <a:pt x="1241368" y="2231735"/>
                  </a:cubicBezTo>
                  <a:cubicBezTo>
                    <a:pt x="1318659" y="2233005"/>
                    <a:pt x="2864471" y="2224115"/>
                    <a:pt x="2941762" y="2225385"/>
                  </a:cubicBezTo>
                  <a:cubicBezTo>
                    <a:pt x="3049968" y="2226655"/>
                    <a:pt x="3347537" y="2226655"/>
                    <a:pt x="3455744" y="2226655"/>
                  </a:cubicBezTo>
                  <a:cubicBezTo>
                    <a:pt x="3498254" y="2226655"/>
                    <a:pt x="3536899" y="2225385"/>
                    <a:pt x="3579409" y="2225385"/>
                  </a:cubicBezTo>
                  <a:lnTo>
                    <a:pt x="3788094" y="2229195"/>
                  </a:lnTo>
                  <a:cubicBezTo>
                    <a:pt x="3938811" y="2231735"/>
                    <a:pt x="4085663" y="2229195"/>
                    <a:pt x="4236379" y="2233005"/>
                  </a:cubicBezTo>
                  <a:cubicBezTo>
                    <a:pt x="4487574" y="2238085"/>
                    <a:pt x="4742633" y="2231735"/>
                    <a:pt x="4912804" y="2236815"/>
                  </a:cubicBezTo>
                  <a:cubicBezTo>
                    <a:pt x="4933124" y="2238085"/>
                    <a:pt x="4953444" y="2236815"/>
                    <a:pt x="4976304" y="2236815"/>
                  </a:cubicBezTo>
                  <a:lnTo>
                    <a:pt x="4976304" y="2177125"/>
                  </a:lnTo>
                  <a:cubicBezTo>
                    <a:pt x="4975034" y="2100087"/>
                    <a:pt x="4973764" y="2018498"/>
                    <a:pt x="4973764" y="1931809"/>
                  </a:cubicBezTo>
                  <a:cubicBezTo>
                    <a:pt x="4973764" y="1831522"/>
                    <a:pt x="4977574" y="1729535"/>
                    <a:pt x="4971224" y="1629248"/>
                  </a:cubicBezTo>
                  <a:cubicBezTo>
                    <a:pt x="4963604" y="1562957"/>
                    <a:pt x="4952174" y="255826"/>
                    <a:pt x="4952174" y="189534"/>
                  </a:cubicBezTo>
                  <a:cubicBezTo>
                    <a:pt x="4949634" y="143640"/>
                    <a:pt x="4948364" y="96046"/>
                    <a:pt x="4945824" y="50152"/>
                  </a:cubicBezTo>
                  <a:cubicBezTo>
                    <a:pt x="4945824" y="36554"/>
                    <a:pt x="4944554" y="22956"/>
                    <a:pt x="4943284" y="6350"/>
                  </a:cubicBezTo>
                  <a:cubicBezTo>
                    <a:pt x="4933124" y="3810"/>
                    <a:pt x="4924234" y="2540"/>
                    <a:pt x="4914074" y="1270"/>
                  </a:cubicBezTo>
                  <a:cubicBezTo>
                    <a:pt x="4906454" y="0"/>
                    <a:pt x="4898834" y="1270"/>
                    <a:pt x="4892484" y="1270"/>
                  </a:cubicBezTo>
                  <a:lnTo>
                    <a:pt x="12447" y="6350"/>
                  </a:lnTo>
                  <a:lnTo>
                    <a:pt x="2540" y="2207605"/>
                  </a:lnTo>
                  <a:close/>
                </a:path>
              </a:pathLst>
            </a:custGeom>
            <a:solidFill>
              <a:srgbClr val="2E2C2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430" y="16510"/>
              <a:ext cx="4953444" cy="2227925"/>
            </a:xfrm>
            <a:custGeom>
              <a:avLst/>
              <a:gdLst/>
              <a:ahLst/>
              <a:cxnLst/>
              <a:rect l="l" t="t" r="r" b="b"/>
              <a:pathLst>
                <a:path w="4953444" h="2227925">
                  <a:moveTo>
                    <a:pt x="4953444" y="2227925"/>
                  </a:moveTo>
                  <a:lnTo>
                    <a:pt x="0" y="2220305"/>
                  </a:lnTo>
                  <a:lnTo>
                    <a:pt x="0" y="788601"/>
                  </a:lnTo>
                  <a:lnTo>
                    <a:pt x="7620" y="20320"/>
                  </a:lnTo>
                  <a:lnTo>
                    <a:pt x="2485365" y="0"/>
                  </a:lnTo>
                  <a:lnTo>
                    <a:pt x="4931854" y="8890"/>
                  </a:ln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810" y="0"/>
              <a:ext cx="4982654" cy="2254595"/>
            </a:xfrm>
            <a:custGeom>
              <a:avLst/>
              <a:gdLst/>
              <a:ahLst/>
              <a:cxnLst/>
              <a:rect l="l" t="t" r="r" b="b"/>
              <a:pathLst>
                <a:path w="4982654" h="2254595">
                  <a:moveTo>
                    <a:pt x="4948364" y="21590"/>
                  </a:moveTo>
                  <a:cubicBezTo>
                    <a:pt x="4949634" y="34290"/>
                    <a:pt x="4949634" y="44450"/>
                    <a:pt x="4950904" y="55507"/>
                  </a:cubicBezTo>
                  <a:cubicBezTo>
                    <a:pt x="4953444" y="101402"/>
                    <a:pt x="4954714" y="148995"/>
                    <a:pt x="4957254" y="194889"/>
                  </a:cubicBezTo>
                  <a:cubicBezTo>
                    <a:pt x="4957254" y="261181"/>
                    <a:pt x="4969954" y="1568312"/>
                    <a:pt x="4976304" y="1634603"/>
                  </a:cubicBezTo>
                  <a:cubicBezTo>
                    <a:pt x="4982654" y="1734890"/>
                    <a:pt x="4978844" y="1836877"/>
                    <a:pt x="4978844" y="1937164"/>
                  </a:cubicBezTo>
                  <a:cubicBezTo>
                    <a:pt x="4978844" y="2025553"/>
                    <a:pt x="4980114" y="2107142"/>
                    <a:pt x="4981384" y="2193635"/>
                  </a:cubicBezTo>
                  <a:lnTo>
                    <a:pt x="4981384" y="2253325"/>
                  </a:lnTo>
                  <a:cubicBezTo>
                    <a:pt x="4958524" y="2253325"/>
                    <a:pt x="4938204" y="2254595"/>
                    <a:pt x="4917884" y="2253325"/>
                  </a:cubicBezTo>
                  <a:cubicBezTo>
                    <a:pt x="4672472" y="2248245"/>
                    <a:pt x="4417413" y="2254595"/>
                    <a:pt x="4166218" y="2249515"/>
                  </a:cubicBezTo>
                  <a:cubicBezTo>
                    <a:pt x="4015501" y="2245705"/>
                    <a:pt x="3868649" y="2248245"/>
                    <a:pt x="3717933" y="2245705"/>
                  </a:cubicBezTo>
                  <a:lnTo>
                    <a:pt x="3509248" y="2241895"/>
                  </a:lnTo>
                  <a:cubicBezTo>
                    <a:pt x="3466738" y="2241895"/>
                    <a:pt x="3428092" y="2243165"/>
                    <a:pt x="3385583" y="2243165"/>
                  </a:cubicBezTo>
                  <a:cubicBezTo>
                    <a:pt x="3277376" y="2241895"/>
                    <a:pt x="2979807" y="2243165"/>
                    <a:pt x="2871600" y="2241895"/>
                  </a:cubicBezTo>
                  <a:cubicBezTo>
                    <a:pt x="2794309" y="2240625"/>
                    <a:pt x="1248497" y="2249515"/>
                    <a:pt x="1171206" y="2248245"/>
                  </a:cubicBezTo>
                  <a:cubicBezTo>
                    <a:pt x="1151884" y="2248245"/>
                    <a:pt x="1128697" y="2249515"/>
                    <a:pt x="1109374" y="2249515"/>
                  </a:cubicBezTo>
                  <a:cubicBezTo>
                    <a:pt x="1063000" y="2249515"/>
                    <a:pt x="1020490" y="2250785"/>
                    <a:pt x="974115" y="2250785"/>
                  </a:cubicBezTo>
                  <a:cubicBezTo>
                    <a:pt x="858179" y="2250785"/>
                    <a:pt x="746108" y="2249515"/>
                    <a:pt x="630172" y="2248245"/>
                  </a:cubicBezTo>
                  <a:cubicBezTo>
                    <a:pt x="560611" y="2246975"/>
                    <a:pt x="491049" y="2245705"/>
                    <a:pt x="425352" y="2244435"/>
                  </a:cubicBezTo>
                  <a:cubicBezTo>
                    <a:pt x="301687" y="2243165"/>
                    <a:pt x="178022" y="2241895"/>
                    <a:pt x="50492" y="2241895"/>
                  </a:cubicBezTo>
                  <a:cubicBezTo>
                    <a:pt x="38100" y="2241895"/>
                    <a:pt x="29210" y="2241895"/>
                    <a:pt x="19050" y="2240625"/>
                  </a:cubicBezTo>
                  <a:cubicBezTo>
                    <a:pt x="10160" y="2239355"/>
                    <a:pt x="5080" y="2233005"/>
                    <a:pt x="7620" y="2224115"/>
                  </a:cubicBezTo>
                  <a:cubicBezTo>
                    <a:pt x="16510" y="2192131"/>
                    <a:pt x="12700" y="2149637"/>
                    <a:pt x="11430" y="2105442"/>
                  </a:cubicBezTo>
                  <a:cubicBezTo>
                    <a:pt x="10160" y="2015354"/>
                    <a:pt x="6350" y="1926966"/>
                    <a:pt x="7620" y="1836877"/>
                  </a:cubicBezTo>
                  <a:cubicBezTo>
                    <a:pt x="5080" y="1724692"/>
                    <a:pt x="0" y="335971"/>
                    <a:pt x="7620" y="222086"/>
                  </a:cubicBezTo>
                  <a:cubicBezTo>
                    <a:pt x="8890" y="199989"/>
                    <a:pt x="7620" y="176192"/>
                    <a:pt x="8890" y="154095"/>
                  </a:cubicBezTo>
                  <a:cubicBezTo>
                    <a:pt x="10160" y="118399"/>
                    <a:pt x="12700" y="79304"/>
                    <a:pt x="13970" y="44450"/>
                  </a:cubicBezTo>
                  <a:cubicBezTo>
                    <a:pt x="13970" y="41910"/>
                    <a:pt x="15240" y="39370"/>
                    <a:pt x="16510" y="38100"/>
                  </a:cubicBezTo>
                  <a:cubicBezTo>
                    <a:pt x="38100" y="35560"/>
                    <a:pt x="81409" y="30480"/>
                    <a:pt x="143241" y="29210"/>
                  </a:cubicBezTo>
                  <a:cubicBezTo>
                    <a:pt x="247584" y="25400"/>
                    <a:pt x="351926" y="22860"/>
                    <a:pt x="460133" y="20320"/>
                  </a:cubicBezTo>
                  <a:cubicBezTo>
                    <a:pt x="533559" y="17780"/>
                    <a:pt x="606985" y="16510"/>
                    <a:pt x="676547" y="13970"/>
                  </a:cubicBezTo>
                  <a:cubicBezTo>
                    <a:pt x="746108" y="11430"/>
                    <a:pt x="819534" y="8890"/>
                    <a:pt x="889096" y="8890"/>
                  </a:cubicBezTo>
                  <a:cubicBezTo>
                    <a:pt x="966386" y="7620"/>
                    <a:pt x="1043677" y="10160"/>
                    <a:pt x="1120968" y="8890"/>
                  </a:cubicBezTo>
                  <a:cubicBezTo>
                    <a:pt x="1217581" y="8890"/>
                    <a:pt x="2968213" y="6350"/>
                    <a:pt x="3064827" y="5080"/>
                  </a:cubicBezTo>
                  <a:cubicBezTo>
                    <a:pt x="3157575" y="3810"/>
                    <a:pt x="3250324" y="2540"/>
                    <a:pt x="3346938" y="2540"/>
                  </a:cubicBezTo>
                  <a:cubicBezTo>
                    <a:pt x="3505383" y="1270"/>
                    <a:pt x="3659964" y="0"/>
                    <a:pt x="3818410" y="0"/>
                  </a:cubicBezTo>
                  <a:cubicBezTo>
                    <a:pt x="3884107" y="0"/>
                    <a:pt x="3953669" y="2540"/>
                    <a:pt x="4019366" y="2540"/>
                  </a:cubicBezTo>
                  <a:cubicBezTo>
                    <a:pt x="4200999" y="3810"/>
                    <a:pt x="4386496" y="5080"/>
                    <a:pt x="4568129" y="7620"/>
                  </a:cubicBezTo>
                  <a:cubicBezTo>
                    <a:pt x="4664743" y="8890"/>
                    <a:pt x="4761356" y="12700"/>
                    <a:pt x="4857969" y="16510"/>
                  </a:cubicBezTo>
                  <a:lnTo>
                    <a:pt x="4917884" y="16510"/>
                  </a:lnTo>
                  <a:cubicBezTo>
                    <a:pt x="4929314" y="17780"/>
                    <a:pt x="4938204" y="20320"/>
                    <a:pt x="4948364" y="21590"/>
                  </a:cubicBezTo>
                  <a:close/>
                  <a:moveTo>
                    <a:pt x="4958524" y="2236815"/>
                  </a:moveTo>
                  <a:cubicBezTo>
                    <a:pt x="4959794" y="2220305"/>
                    <a:pt x="4961064" y="2207605"/>
                    <a:pt x="4961064" y="2194905"/>
                  </a:cubicBezTo>
                  <a:cubicBezTo>
                    <a:pt x="4959794" y="2098643"/>
                    <a:pt x="4958524" y="2008555"/>
                    <a:pt x="4958524" y="1911667"/>
                  </a:cubicBezTo>
                  <a:cubicBezTo>
                    <a:pt x="4958524" y="1867473"/>
                    <a:pt x="4961064" y="1823279"/>
                    <a:pt x="4959794" y="1779085"/>
                  </a:cubicBezTo>
                  <a:cubicBezTo>
                    <a:pt x="4959794" y="1738290"/>
                    <a:pt x="4958524" y="1695796"/>
                    <a:pt x="4957254" y="1655001"/>
                  </a:cubicBezTo>
                  <a:cubicBezTo>
                    <a:pt x="4952174" y="1592109"/>
                    <a:pt x="4940744" y="290077"/>
                    <a:pt x="4940744" y="227185"/>
                  </a:cubicBezTo>
                  <a:cubicBezTo>
                    <a:pt x="4938204" y="174492"/>
                    <a:pt x="4935664" y="120099"/>
                    <a:pt x="4933124" y="67406"/>
                  </a:cubicBezTo>
                  <a:cubicBezTo>
                    <a:pt x="4931854" y="44450"/>
                    <a:pt x="4930584" y="43180"/>
                    <a:pt x="4912073" y="41910"/>
                  </a:cubicBezTo>
                  <a:cubicBezTo>
                    <a:pt x="4900479" y="41910"/>
                    <a:pt x="4892750" y="41910"/>
                    <a:pt x="4881156" y="40640"/>
                  </a:cubicBezTo>
                  <a:cubicBezTo>
                    <a:pt x="4784543" y="36830"/>
                    <a:pt x="4684065" y="31750"/>
                    <a:pt x="4587452" y="30480"/>
                  </a:cubicBezTo>
                  <a:cubicBezTo>
                    <a:pt x="4351716" y="26670"/>
                    <a:pt x="4112115" y="25400"/>
                    <a:pt x="3876378" y="22860"/>
                  </a:cubicBezTo>
                  <a:lnTo>
                    <a:pt x="3598132" y="22860"/>
                  </a:lnTo>
                  <a:cubicBezTo>
                    <a:pt x="3474467" y="22860"/>
                    <a:pt x="3350802" y="22860"/>
                    <a:pt x="3231002" y="24130"/>
                  </a:cubicBezTo>
                  <a:cubicBezTo>
                    <a:pt x="3126659" y="25400"/>
                    <a:pt x="1368297" y="29210"/>
                    <a:pt x="1263955" y="29210"/>
                  </a:cubicBezTo>
                  <a:cubicBezTo>
                    <a:pt x="1093916" y="29210"/>
                    <a:pt x="923876" y="26670"/>
                    <a:pt x="753837" y="33020"/>
                  </a:cubicBezTo>
                  <a:cubicBezTo>
                    <a:pt x="664953" y="36830"/>
                    <a:pt x="579933" y="36830"/>
                    <a:pt x="494914" y="38100"/>
                  </a:cubicBezTo>
                  <a:cubicBezTo>
                    <a:pt x="348061" y="41910"/>
                    <a:pt x="201209" y="45720"/>
                    <a:pt x="54357" y="50800"/>
                  </a:cubicBezTo>
                  <a:cubicBezTo>
                    <a:pt x="36830" y="50800"/>
                    <a:pt x="34290" y="53808"/>
                    <a:pt x="33020" y="74205"/>
                  </a:cubicBezTo>
                  <a:cubicBezTo>
                    <a:pt x="31750" y="104801"/>
                    <a:pt x="31750" y="135397"/>
                    <a:pt x="30480" y="165993"/>
                  </a:cubicBezTo>
                  <a:cubicBezTo>
                    <a:pt x="29210" y="216987"/>
                    <a:pt x="26670" y="266280"/>
                    <a:pt x="25400" y="317274"/>
                  </a:cubicBezTo>
                  <a:cubicBezTo>
                    <a:pt x="20320" y="371667"/>
                    <a:pt x="26670" y="1700895"/>
                    <a:pt x="29210" y="1755288"/>
                  </a:cubicBezTo>
                  <a:cubicBezTo>
                    <a:pt x="29210" y="1813080"/>
                    <a:pt x="29210" y="1872573"/>
                    <a:pt x="30480" y="1930365"/>
                  </a:cubicBezTo>
                  <a:cubicBezTo>
                    <a:pt x="30480" y="1972860"/>
                    <a:pt x="33020" y="2015354"/>
                    <a:pt x="33020" y="2057849"/>
                  </a:cubicBezTo>
                  <a:cubicBezTo>
                    <a:pt x="33020" y="2103743"/>
                    <a:pt x="33020" y="2149637"/>
                    <a:pt x="31750" y="2194905"/>
                  </a:cubicBezTo>
                  <a:lnTo>
                    <a:pt x="31750" y="2205065"/>
                  </a:lnTo>
                  <a:cubicBezTo>
                    <a:pt x="31750" y="2215225"/>
                    <a:pt x="35560" y="2219035"/>
                    <a:pt x="44450" y="2219035"/>
                  </a:cubicBezTo>
                  <a:cubicBezTo>
                    <a:pt x="89138" y="2219035"/>
                    <a:pt x="143241" y="2220305"/>
                    <a:pt x="193480" y="2220305"/>
                  </a:cubicBezTo>
                  <a:cubicBezTo>
                    <a:pt x="266906" y="2220305"/>
                    <a:pt x="344197" y="2217765"/>
                    <a:pt x="417623" y="2220305"/>
                  </a:cubicBezTo>
                  <a:cubicBezTo>
                    <a:pt x="537423" y="2224115"/>
                    <a:pt x="657224" y="2226655"/>
                    <a:pt x="777024" y="2225385"/>
                  </a:cubicBezTo>
                  <a:cubicBezTo>
                    <a:pt x="854315" y="2224115"/>
                    <a:pt x="927741" y="2226655"/>
                    <a:pt x="1005032" y="2226655"/>
                  </a:cubicBezTo>
                  <a:cubicBezTo>
                    <a:pt x="1117103" y="2226655"/>
                    <a:pt x="1229174" y="2225385"/>
                    <a:pt x="1341246" y="2226655"/>
                  </a:cubicBezTo>
                  <a:cubicBezTo>
                    <a:pt x="1507421" y="2227925"/>
                    <a:pt x="3331479" y="2217765"/>
                    <a:pt x="3501519" y="2220305"/>
                  </a:cubicBezTo>
                  <a:cubicBezTo>
                    <a:pt x="3574945" y="2221575"/>
                    <a:pt x="3648371" y="2222845"/>
                    <a:pt x="3717933" y="2222845"/>
                  </a:cubicBezTo>
                  <a:cubicBezTo>
                    <a:pt x="3845462" y="2225385"/>
                    <a:pt x="3969127" y="2221575"/>
                    <a:pt x="4096657" y="2225385"/>
                  </a:cubicBezTo>
                  <a:cubicBezTo>
                    <a:pt x="4200999" y="2227925"/>
                    <a:pt x="4305341" y="2227925"/>
                    <a:pt x="4409684" y="2230465"/>
                  </a:cubicBezTo>
                  <a:cubicBezTo>
                    <a:pt x="4564265" y="2234275"/>
                    <a:pt x="4718846" y="2236815"/>
                    <a:pt x="4873427" y="2238085"/>
                  </a:cubicBezTo>
                  <a:cubicBezTo>
                    <a:pt x="4920424" y="2238085"/>
                    <a:pt x="4938204" y="2236815"/>
                    <a:pt x="4958524" y="2236815"/>
                  </a:cubicBez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descr="A logo with a black background&#10;&#10;Description automatically generated">
            <a:extLst>
              <a:ext uri="{FF2B5EF4-FFF2-40B4-BE49-F238E27FC236}">
                <a16:creationId xmlns:a16="http://schemas.microsoft.com/office/drawing/2014/main" id="{20691934-AB05-C29A-4C5E-253CD5E64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127" y="1100049"/>
            <a:ext cx="8315665" cy="6425741"/>
          </a:xfrm>
          <a:prstGeom prst="rect">
            <a:avLst/>
          </a:prstGeom>
        </p:spPr>
      </p:pic>
    </p:spTree>
    <p:extLst>
      <p:ext uri="{BB962C8B-B14F-4D97-AF65-F5344CB8AC3E}">
        <p14:creationId xmlns:p14="http://schemas.microsoft.com/office/powerpoint/2010/main" val="12904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D4CEFF-128C-221E-A630-5686E0DDABD2}"/>
              </a:ext>
            </a:extLst>
          </p:cNvPr>
          <p:cNvGrpSpPr/>
          <p:nvPr/>
        </p:nvGrpSpPr>
        <p:grpSpPr>
          <a:xfrm>
            <a:off x="21813" y="0"/>
            <a:ext cx="11941298" cy="6218913"/>
            <a:chOff x="21813" y="0"/>
            <a:chExt cx="11941298" cy="6218913"/>
          </a:xfrm>
        </p:grpSpPr>
        <p:grpSp>
          <p:nvGrpSpPr>
            <p:cNvPr id="2" name="Group 2"/>
            <p:cNvGrpSpPr/>
            <p:nvPr/>
          </p:nvGrpSpPr>
          <p:grpSpPr>
            <a:xfrm>
              <a:off x="685800" y="521208"/>
              <a:ext cx="10820400" cy="5535137"/>
              <a:chOff x="0" y="0"/>
              <a:chExt cx="21640800" cy="11070274"/>
            </a:xfrm>
          </p:grpSpPr>
          <p:grpSp>
            <p:nvGrpSpPr>
              <p:cNvPr id="3" name="Group 3"/>
              <p:cNvGrpSpPr/>
              <p:nvPr/>
            </p:nvGrpSpPr>
            <p:grpSpPr>
              <a:xfrm>
                <a:off x="1368062" y="1907071"/>
                <a:ext cx="19081623" cy="7355293"/>
                <a:chOff x="0" y="0"/>
                <a:chExt cx="9464596" cy="3648268"/>
              </a:xfrm>
            </p:grpSpPr>
            <p:sp>
              <p:nvSpPr>
                <p:cNvPr id="4" name="Freeform 4"/>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AutoShape 5"/>
              <p:cNvSpPr/>
              <p:nvPr/>
            </p:nvSpPr>
            <p:spPr>
              <a:xfrm>
                <a:off x="1017755" y="1957871"/>
                <a:ext cx="19431930" cy="7183607"/>
              </a:xfrm>
              <a:prstGeom prst="rect">
                <a:avLst/>
              </a:prstGeom>
              <a:solidFill>
                <a:srgbClr val="DFD4B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1068124">
              <a:off x="10193462" y="4444436"/>
              <a:ext cx="1769649" cy="1774477"/>
            </a:xfrm>
            <a:custGeom>
              <a:avLst/>
              <a:gdLst/>
              <a:ahLst/>
              <a:cxnLst/>
              <a:rect l="l" t="t" r="r" b="b"/>
              <a:pathLst>
                <a:path w="2654473" h="2661716">
                  <a:moveTo>
                    <a:pt x="0" y="0"/>
                  </a:moveTo>
                  <a:lnTo>
                    <a:pt x="2654473" y="0"/>
                  </a:lnTo>
                  <a:lnTo>
                    <a:pt x="2654473" y="2661715"/>
                  </a:lnTo>
                  <a:lnTo>
                    <a:pt x="0" y="2661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160096">
              <a:off x="10364101" y="173167"/>
              <a:ext cx="1207754" cy="1840069"/>
            </a:xfrm>
            <a:custGeom>
              <a:avLst/>
              <a:gdLst/>
              <a:ahLst/>
              <a:cxnLst/>
              <a:rect l="l" t="t" r="r" b="b"/>
              <a:pathLst>
                <a:path w="1811631" h="2760103">
                  <a:moveTo>
                    <a:pt x="0" y="0"/>
                  </a:moveTo>
                  <a:lnTo>
                    <a:pt x="1811631" y="0"/>
                  </a:lnTo>
                  <a:lnTo>
                    <a:pt x="1811631" y="2760103"/>
                  </a:lnTo>
                  <a:lnTo>
                    <a:pt x="0" y="2760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425332">
              <a:off x="21813" y="4110945"/>
              <a:ext cx="1595273" cy="1841585"/>
            </a:xfrm>
            <a:custGeom>
              <a:avLst/>
              <a:gdLst/>
              <a:ahLst/>
              <a:cxnLst/>
              <a:rect l="l" t="t" r="r" b="b"/>
              <a:pathLst>
                <a:path w="2392910" h="2762378">
                  <a:moveTo>
                    <a:pt x="0" y="0"/>
                  </a:moveTo>
                  <a:lnTo>
                    <a:pt x="2392910" y="0"/>
                  </a:lnTo>
                  <a:lnTo>
                    <a:pt x="2392910" y="2762378"/>
                  </a:lnTo>
                  <a:lnTo>
                    <a:pt x="0" y="2762378"/>
                  </a:lnTo>
                  <a:lnTo>
                    <a:pt x="0" y="0"/>
                  </a:lnTo>
                  <a:close/>
                </a:path>
              </a:pathLst>
            </a:custGeom>
            <a:blipFill>
              <a:blip r:embed="rId8"/>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234950" y="0"/>
              <a:ext cx="1850659" cy="2318593"/>
            </a:xfrm>
            <a:custGeom>
              <a:avLst/>
              <a:gdLst/>
              <a:ahLst/>
              <a:cxnLst/>
              <a:rect l="l" t="t" r="r" b="b"/>
              <a:pathLst>
                <a:path w="2775988" h="3477890">
                  <a:moveTo>
                    <a:pt x="0" y="0"/>
                  </a:moveTo>
                  <a:lnTo>
                    <a:pt x="2775988" y="0"/>
                  </a:lnTo>
                  <a:lnTo>
                    <a:pt x="2775988" y="3477889"/>
                  </a:lnTo>
                  <a:lnTo>
                    <a:pt x="0" y="34778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9366D7D-E27D-1932-B5B6-1DB09FF8FCB5}"/>
                </a:ext>
              </a:extLst>
            </p:cNvPr>
            <p:cNvSpPr txBox="1"/>
            <p:nvPr/>
          </p:nvSpPr>
          <p:spPr>
            <a:xfrm>
              <a:off x="1713865" y="1749425"/>
              <a:ext cx="8905875" cy="212365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mbria" panose="02040503050406030204" pitchFamily="18" charset="0"/>
                  <a:ea typeface="Cambria" panose="02040503050406030204" pitchFamily="18" charset="0"/>
                </a:rPr>
                <a:t>G</a:t>
              </a:r>
              <a:r>
                <a:rPr lang="vi-VN" sz="4400" b="1" dirty="0">
                  <a:solidFill>
                    <a:prstClr val="black"/>
                  </a:solidFill>
                  <a:latin typeface="Cambria" panose="02040503050406030204" pitchFamily="18" charset="0"/>
                  <a:ea typeface="Cambria" panose="02040503050406030204" pitchFamily="18" charset="0"/>
                </a:rPr>
                <a:t>hi vào giấy nháp tên một số nhân vật tiêu biểu thời nhà Lý và công lao của họ đối với đất nước.</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D6B7CE-A9B6-DABF-5A36-7049FBB6CF00}"/>
              </a:ext>
            </a:extLst>
          </p:cNvPr>
          <p:cNvGrpSpPr/>
          <p:nvPr/>
        </p:nvGrpSpPr>
        <p:grpSpPr>
          <a:xfrm>
            <a:off x="1754372" y="322902"/>
            <a:ext cx="10175358" cy="1559061"/>
            <a:chOff x="2133600" y="446284"/>
            <a:chExt cx="10058400" cy="5586852"/>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473568" y="790504"/>
              <a:ext cx="9266486" cy="2199082"/>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Nguyên Phi Ỷ Lan giúp Vua Lý Thánh Tông vua Lý Nhân Tông trị nước.</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26" name="Picture 2" descr="Câu chuyện về Nguyên phi Ỷ Lan - HOÀNG THÀNH THĂNG LONG">
            <a:extLst>
              <a:ext uri="{FF2B5EF4-FFF2-40B4-BE49-F238E27FC236}">
                <a16:creationId xmlns:a16="http://schemas.microsoft.com/office/drawing/2014/main" id="{94E2B65D-8055-06A1-12A6-42E29415F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712" y="2171479"/>
            <a:ext cx="6450418" cy="405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D6B7CE-A9B6-DABF-5A36-7049FBB6CF00}"/>
              </a:ext>
            </a:extLst>
          </p:cNvPr>
          <p:cNvGrpSpPr/>
          <p:nvPr/>
        </p:nvGrpSpPr>
        <p:grpSpPr>
          <a:xfrm>
            <a:off x="1754372" y="202019"/>
            <a:ext cx="10175358" cy="2200939"/>
            <a:chOff x="2133600" y="446284"/>
            <a:chExt cx="10058400" cy="6205444"/>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473568" y="790505"/>
              <a:ext cx="9266486" cy="5861223"/>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Từ Đạo Hạnh là một thiền sư nổi tiếng, người đã đặt nền móng cho Phật Giáo mang bản sắc dân tộc.</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1" name="Picture 10">
            <a:extLst>
              <a:ext uri="{FF2B5EF4-FFF2-40B4-BE49-F238E27FC236}">
                <a16:creationId xmlns:a16="http://schemas.microsoft.com/office/drawing/2014/main" id="{A59B1A1D-6C88-1664-6E4E-0A86927D0058}"/>
              </a:ext>
            </a:extLst>
          </p:cNvPr>
          <p:cNvPicPr>
            <a:picLocks noChangeAspect="1"/>
          </p:cNvPicPr>
          <p:nvPr/>
        </p:nvPicPr>
        <p:blipFill>
          <a:blip r:embed="rId3"/>
          <a:stretch>
            <a:fillRect/>
          </a:stretch>
        </p:blipFill>
        <p:spPr>
          <a:xfrm>
            <a:off x="4443412" y="2263547"/>
            <a:ext cx="5286375" cy="4029075"/>
          </a:xfrm>
          <a:prstGeom prst="rect">
            <a:avLst/>
          </a:prstGeom>
        </p:spPr>
      </p:pic>
    </p:spTree>
    <p:extLst>
      <p:ext uri="{BB962C8B-B14F-4D97-AF65-F5344CB8AC3E}">
        <p14:creationId xmlns:p14="http://schemas.microsoft.com/office/powerpoint/2010/main" val="33309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5" name="Group 5"/>
          <p:cNvGrpSpPr/>
          <p:nvPr/>
        </p:nvGrpSpPr>
        <p:grpSpPr>
          <a:xfrm>
            <a:off x="1200665" y="1200665"/>
            <a:ext cx="9790671" cy="4456671"/>
            <a:chOff x="0" y="0"/>
            <a:chExt cx="5014404" cy="2282535"/>
          </a:xfrm>
        </p:grpSpPr>
        <p:sp>
          <p:nvSpPr>
            <p:cNvPr id="6" name="Freeform 6"/>
            <p:cNvSpPr/>
            <p:nvPr/>
          </p:nvSpPr>
          <p:spPr>
            <a:xfrm>
              <a:off x="38100" y="44450"/>
              <a:ext cx="4977574" cy="2238085"/>
            </a:xfrm>
            <a:custGeom>
              <a:avLst/>
              <a:gdLst/>
              <a:ahLst/>
              <a:cxnLst/>
              <a:rect l="l" t="t" r="r" b="b"/>
              <a:pathLst>
                <a:path w="4977574" h="2238085">
                  <a:moveTo>
                    <a:pt x="2540" y="2207605"/>
                  </a:moveTo>
                  <a:cubicBezTo>
                    <a:pt x="0" y="2216495"/>
                    <a:pt x="5080" y="2222845"/>
                    <a:pt x="31770" y="2224115"/>
                  </a:cubicBezTo>
                  <a:cubicBezTo>
                    <a:pt x="62686" y="2225385"/>
                    <a:pt x="89738" y="2225385"/>
                    <a:pt x="120654" y="2225385"/>
                  </a:cubicBezTo>
                  <a:cubicBezTo>
                    <a:pt x="244319" y="2226655"/>
                    <a:pt x="367984" y="2226655"/>
                    <a:pt x="495513" y="2227925"/>
                  </a:cubicBezTo>
                  <a:cubicBezTo>
                    <a:pt x="565075" y="2229195"/>
                    <a:pt x="634636" y="2230465"/>
                    <a:pt x="700334" y="2231735"/>
                  </a:cubicBezTo>
                  <a:cubicBezTo>
                    <a:pt x="816269" y="2233005"/>
                    <a:pt x="928341" y="2233005"/>
                    <a:pt x="1044277" y="2234275"/>
                  </a:cubicBezTo>
                  <a:cubicBezTo>
                    <a:pt x="1090651" y="2234275"/>
                    <a:pt x="1133161" y="2234275"/>
                    <a:pt x="1179535" y="2233005"/>
                  </a:cubicBezTo>
                  <a:cubicBezTo>
                    <a:pt x="1198858" y="2233005"/>
                    <a:pt x="1222045" y="2231735"/>
                    <a:pt x="1241368" y="2231735"/>
                  </a:cubicBezTo>
                  <a:cubicBezTo>
                    <a:pt x="1318659" y="2233005"/>
                    <a:pt x="2864471" y="2224115"/>
                    <a:pt x="2941762" y="2225385"/>
                  </a:cubicBezTo>
                  <a:cubicBezTo>
                    <a:pt x="3049968" y="2226655"/>
                    <a:pt x="3347537" y="2226655"/>
                    <a:pt x="3455744" y="2226655"/>
                  </a:cubicBezTo>
                  <a:cubicBezTo>
                    <a:pt x="3498254" y="2226655"/>
                    <a:pt x="3536899" y="2225385"/>
                    <a:pt x="3579409" y="2225385"/>
                  </a:cubicBezTo>
                  <a:lnTo>
                    <a:pt x="3788094" y="2229195"/>
                  </a:lnTo>
                  <a:cubicBezTo>
                    <a:pt x="3938811" y="2231735"/>
                    <a:pt x="4085663" y="2229195"/>
                    <a:pt x="4236379" y="2233005"/>
                  </a:cubicBezTo>
                  <a:cubicBezTo>
                    <a:pt x="4487574" y="2238085"/>
                    <a:pt x="4742633" y="2231735"/>
                    <a:pt x="4912804" y="2236815"/>
                  </a:cubicBezTo>
                  <a:cubicBezTo>
                    <a:pt x="4933124" y="2238085"/>
                    <a:pt x="4953444" y="2236815"/>
                    <a:pt x="4976304" y="2236815"/>
                  </a:cubicBezTo>
                  <a:lnTo>
                    <a:pt x="4976304" y="2177125"/>
                  </a:lnTo>
                  <a:cubicBezTo>
                    <a:pt x="4975034" y="2100087"/>
                    <a:pt x="4973764" y="2018498"/>
                    <a:pt x="4973764" y="1931809"/>
                  </a:cubicBezTo>
                  <a:cubicBezTo>
                    <a:pt x="4973764" y="1831522"/>
                    <a:pt x="4977574" y="1729535"/>
                    <a:pt x="4971224" y="1629248"/>
                  </a:cubicBezTo>
                  <a:cubicBezTo>
                    <a:pt x="4963604" y="1562957"/>
                    <a:pt x="4952174" y="255826"/>
                    <a:pt x="4952174" y="189534"/>
                  </a:cubicBezTo>
                  <a:cubicBezTo>
                    <a:pt x="4949634" y="143640"/>
                    <a:pt x="4948364" y="96046"/>
                    <a:pt x="4945824" y="50152"/>
                  </a:cubicBezTo>
                  <a:cubicBezTo>
                    <a:pt x="4945824" y="36554"/>
                    <a:pt x="4944554" y="22956"/>
                    <a:pt x="4943284" y="6350"/>
                  </a:cubicBezTo>
                  <a:cubicBezTo>
                    <a:pt x="4933124" y="3810"/>
                    <a:pt x="4924234" y="2540"/>
                    <a:pt x="4914074" y="1270"/>
                  </a:cubicBezTo>
                  <a:cubicBezTo>
                    <a:pt x="4906454" y="0"/>
                    <a:pt x="4898834" y="1270"/>
                    <a:pt x="4892484" y="1270"/>
                  </a:cubicBezTo>
                  <a:lnTo>
                    <a:pt x="12447" y="6350"/>
                  </a:lnTo>
                  <a:lnTo>
                    <a:pt x="2540" y="2207605"/>
                  </a:lnTo>
                  <a:close/>
                </a:path>
              </a:pathLst>
            </a:custGeom>
            <a:solidFill>
              <a:srgbClr val="2E2C2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430" y="16510"/>
              <a:ext cx="4953444" cy="2227925"/>
            </a:xfrm>
            <a:custGeom>
              <a:avLst/>
              <a:gdLst/>
              <a:ahLst/>
              <a:cxnLst/>
              <a:rect l="l" t="t" r="r" b="b"/>
              <a:pathLst>
                <a:path w="4953444" h="2227925">
                  <a:moveTo>
                    <a:pt x="4953444" y="2227925"/>
                  </a:moveTo>
                  <a:lnTo>
                    <a:pt x="0" y="2220305"/>
                  </a:lnTo>
                  <a:lnTo>
                    <a:pt x="0" y="788601"/>
                  </a:lnTo>
                  <a:lnTo>
                    <a:pt x="7620" y="20320"/>
                  </a:lnTo>
                  <a:lnTo>
                    <a:pt x="2485365" y="0"/>
                  </a:lnTo>
                  <a:lnTo>
                    <a:pt x="4931854" y="8890"/>
                  </a:ln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810" y="0"/>
              <a:ext cx="4982654" cy="2254595"/>
            </a:xfrm>
            <a:custGeom>
              <a:avLst/>
              <a:gdLst/>
              <a:ahLst/>
              <a:cxnLst/>
              <a:rect l="l" t="t" r="r" b="b"/>
              <a:pathLst>
                <a:path w="4982654" h="2254595">
                  <a:moveTo>
                    <a:pt x="4948364" y="21590"/>
                  </a:moveTo>
                  <a:cubicBezTo>
                    <a:pt x="4949634" y="34290"/>
                    <a:pt x="4949634" y="44450"/>
                    <a:pt x="4950904" y="55507"/>
                  </a:cubicBezTo>
                  <a:cubicBezTo>
                    <a:pt x="4953444" y="101402"/>
                    <a:pt x="4954714" y="148995"/>
                    <a:pt x="4957254" y="194889"/>
                  </a:cubicBezTo>
                  <a:cubicBezTo>
                    <a:pt x="4957254" y="261181"/>
                    <a:pt x="4969954" y="1568312"/>
                    <a:pt x="4976304" y="1634603"/>
                  </a:cubicBezTo>
                  <a:cubicBezTo>
                    <a:pt x="4982654" y="1734890"/>
                    <a:pt x="4978844" y="1836877"/>
                    <a:pt x="4978844" y="1937164"/>
                  </a:cubicBezTo>
                  <a:cubicBezTo>
                    <a:pt x="4978844" y="2025553"/>
                    <a:pt x="4980114" y="2107142"/>
                    <a:pt x="4981384" y="2193635"/>
                  </a:cubicBezTo>
                  <a:lnTo>
                    <a:pt x="4981384" y="2253325"/>
                  </a:lnTo>
                  <a:cubicBezTo>
                    <a:pt x="4958524" y="2253325"/>
                    <a:pt x="4938204" y="2254595"/>
                    <a:pt x="4917884" y="2253325"/>
                  </a:cubicBezTo>
                  <a:cubicBezTo>
                    <a:pt x="4672472" y="2248245"/>
                    <a:pt x="4417413" y="2254595"/>
                    <a:pt x="4166218" y="2249515"/>
                  </a:cubicBezTo>
                  <a:cubicBezTo>
                    <a:pt x="4015501" y="2245705"/>
                    <a:pt x="3868649" y="2248245"/>
                    <a:pt x="3717933" y="2245705"/>
                  </a:cubicBezTo>
                  <a:lnTo>
                    <a:pt x="3509248" y="2241895"/>
                  </a:lnTo>
                  <a:cubicBezTo>
                    <a:pt x="3466738" y="2241895"/>
                    <a:pt x="3428092" y="2243165"/>
                    <a:pt x="3385583" y="2243165"/>
                  </a:cubicBezTo>
                  <a:cubicBezTo>
                    <a:pt x="3277376" y="2241895"/>
                    <a:pt x="2979807" y="2243165"/>
                    <a:pt x="2871600" y="2241895"/>
                  </a:cubicBezTo>
                  <a:cubicBezTo>
                    <a:pt x="2794309" y="2240625"/>
                    <a:pt x="1248497" y="2249515"/>
                    <a:pt x="1171206" y="2248245"/>
                  </a:cubicBezTo>
                  <a:cubicBezTo>
                    <a:pt x="1151884" y="2248245"/>
                    <a:pt x="1128697" y="2249515"/>
                    <a:pt x="1109374" y="2249515"/>
                  </a:cubicBezTo>
                  <a:cubicBezTo>
                    <a:pt x="1063000" y="2249515"/>
                    <a:pt x="1020490" y="2250785"/>
                    <a:pt x="974115" y="2250785"/>
                  </a:cubicBezTo>
                  <a:cubicBezTo>
                    <a:pt x="858179" y="2250785"/>
                    <a:pt x="746108" y="2249515"/>
                    <a:pt x="630172" y="2248245"/>
                  </a:cubicBezTo>
                  <a:cubicBezTo>
                    <a:pt x="560611" y="2246975"/>
                    <a:pt x="491049" y="2245705"/>
                    <a:pt x="425352" y="2244435"/>
                  </a:cubicBezTo>
                  <a:cubicBezTo>
                    <a:pt x="301687" y="2243165"/>
                    <a:pt x="178022" y="2241895"/>
                    <a:pt x="50492" y="2241895"/>
                  </a:cubicBezTo>
                  <a:cubicBezTo>
                    <a:pt x="38100" y="2241895"/>
                    <a:pt x="29210" y="2241895"/>
                    <a:pt x="19050" y="2240625"/>
                  </a:cubicBezTo>
                  <a:cubicBezTo>
                    <a:pt x="10160" y="2239355"/>
                    <a:pt x="5080" y="2233005"/>
                    <a:pt x="7620" y="2224115"/>
                  </a:cubicBezTo>
                  <a:cubicBezTo>
                    <a:pt x="16510" y="2192131"/>
                    <a:pt x="12700" y="2149637"/>
                    <a:pt x="11430" y="2105442"/>
                  </a:cubicBezTo>
                  <a:cubicBezTo>
                    <a:pt x="10160" y="2015354"/>
                    <a:pt x="6350" y="1926966"/>
                    <a:pt x="7620" y="1836877"/>
                  </a:cubicBezTo>
                  <a:cubicBezTo>
                    <a:pt x="5080" y="1724692"/>
                    <a:pt x="0" y="335971"/>
                    <a:pt x="7620" y="222086"/>
                  </a:cubicBezTo>
                  <a:cubicBezTo>
                    <a:pt x="8890" y="199989"/>
                    <a:pt x="7620" y="176192"/>
                    <a:pt x="8890" y="154095"/>
                  </a:cubicBezTo>
                  <a:cubicBezTo>
                    <a:pt x="10160" y="118399"/>
                    <a:pt x="12700" y="79304"/>
                    <a:pt x="13970" y="44450"/>
                  </a:cubicBezTo>
                  <a:cubicBezTo>
                    <a:pt x="13970" y="41910"/>
                    <a:pt x="15240" y="39370"/>
                    <a:pt x="16510" y="38100"/>
                  </a:cubicBezTo>
                  <a:cubicBezTo>
                    <a:pt x="38100" y="35560"/>
                    <a:pt x="81409" y="30480"/>
                    <a:pt x="143241" y="29210"/>
                  </a:cubicBezTo>
                  <a:cubicBezTo>
                    <a:pt x="247584" y="25400"/>
                    <a:pt x="351926" y="22860"/>
                    <a:pt x="460133" y="20320"/>
                  </a:cubicBezTo>
                  <a:cubicBezTo>
                    <a:pt x="533559" y="17780"/>
                    <a:pt x="606985" y="16510"/>
                    <a:pt x="676547" y="13970"/>
                  </a:cubicBezTo>
                  <a:cubicBezTo>
                    <a:pt x="746108" y="11430"/>
                    <a:pt x="819534" y="8890"/>
                    <a:pt x="889096" y="8890"/>
                  </a:cubicBezTo>
                  <a:cubicBezTo>
                    <a:pt x="966386" y="7620"/>
                    <a:pt x="1043677" y="10160"/>
                    <a:pt x="1120968" y="8890"/>
                  </a:cubicBezTo>
                  <a:cubicBezTo>
                    <a:pt x="1217581" y="8890"/>
                    <a:pt x="2968213" y="6350"/>
                    <a:pt x="3064827" y="5080"/>
                  </a:cubicBezTo>
                  <a:cubicBezTo>
                    <a:pt x="3157575" y="3810"/>
                    <a:pt x="3250324" y="2540"/>
                    <a:pt x="3346938" y="2540"/>
                  </a:cubicBezTo>
                  <a:cubicBezTo>
                    <a:pt x="3505383" y="1270"/>
                    <a:pt x="3659964" y="0"/>
                    <a:pt x="3818410" y="0"/>
                  </a:cubicBezTo>
                  <a:cubicBezTo>
                    <a:pt x="3884107" y="0"/>
                    <a:pt x="3953669" y="2540"/>
                    <a:pt x="4019366" y="2540"/>
                  </a:cubicBezTo>
                  <a:cubicBezTo>
                    <a:pt x="4200999" y="3810"/>
                    <a:pt x="4386496" y="5080"/>
                    <a:pt x="4568129" y="7620"/>
                  </a:cubicBezTo>
                  <a:cubicBezTo>
                    <a:pt x="4664743" y="8890"/>
                    <a:pt x="4761356" y="12700"/>
                    <a:pt x="4857969" y="16510"/>
                  </a:cubicBezTo>
                  <a:lnTo>
                    <a:pt x="4917884" y="16510"/>
                  </a:lnTo>
                  <a:cubicBezTo>
                    <a:pt x="4929314" y="17780"/>
                    <a:pt x="4938204" y="20320"/>
                    <a:pt x="4948364" y="21590"/>
                  </a:cubicBezTo>
                  <a:close/>
                  <a:moveTo>
                    <a:pt x="4958524" y="2236815"/>
                  </a:moveTo>
                  <a:cubicBezTo>
                    <a:pt x="4959794" y="2220305"/>
                    <a:pt x="4961064" y="2207605"/>
                    <a:pt x="4961064" y="2194905"/>
                  </a:cubicBezTo>
                  <a:cubicBezTo>
                    <a:pt x="4959794" y="2098643"/>
                    <a:pt x="4958524" y="2008555"/>
                    <a:pt x="4958524" y="1911667"/>
                  </a:cubicBezTo>
                  <a:cubicBezTo>
                    <a:pt x="4958524" y="1867473"/>
                    <a:pt x="4961064" y="1823279"/>
                    <a:pt x="4959794" y="1779085"/>
                  </a:cubicBezTo>
                  <a:cubicBezTo>
                    <a:pt x="4959794" y="1738290"/>
                    <a:pt x="4958524" y="1695796"/>
                    <a:pt x="4957254" y="1655001"/>
                  </a:cubicBezTo>
                  <a:cubicBezTo>
                    <a:pt x="4952174" y="1592109"/>
                    <a:pt x="4940744" y="290077"/>
                    <a:pt x="4940744" y="227185"/>
                  </a:cubicBezTo>
                  <a:cubicBezTo>
                    <a:pt x="4938204" y="174492"/>
                    <a:pt x="4935664" y="120099"/>
                    <a:pt x="4933124" y="67406"/>
                  </a:cubicBezTo>
                  <a:cubicBezTo>
                    <a:pt x="4931854" y="44450"/>
                    <a:pt x="4930584" y="43180"/>
                    <a:pt x="4912073" y="41910"/>
                  </a:cubicBezTo>
                  <a:cubicBezTo>
                    <a:pt x="4900479" y="41910"/>
                    <a:pt x="4892750" y="41910"/>
                    <a:pt x="4881156" y="40640"/>
                  </a:cubicBezTo>
                  <a:cubicBezTo>
                    <a:pt x="4784543" y="36830"/>
                    <a:pt x="4684065" y="31750"/>
                    <a:pt x="4587452" y="30480"/>
                  </a:cubicBezTo>
                  <a:cubicBezTo>
                    <a:pt x="4351716" y="26670"/>
                    <a:pt x="4112115" y="25400"/>
                    <a:pt x="3876378" y="22860"/>
                  </a:cubicBezTo>
                  <a:lnTo>
                    <a:pt x="3598132" y="22860"/>
                  </a:lnTo>
                  <a:cubicBezTo>
                    <a:pt x="3474467" y="22860"/>
                    <a:pt x="3350802" y="22860"/>
                    <a:pt x="3231002" y="24130"/>
                  </a:cubicBezTo>
                  <a:cubicBezTo>
                    <a:pt x="3126659" y="25400"/>
                    <a:pt x="1368297" y="29210"/>
                    <a:pt x="1263955" y="29210"/>
                  </a:cubicBezTo>
                  <a:cubicBezTo>
                    <a:pt x="1093916" y="29210"/>
                    <a:pt x="923876" y="26670"/>
                    <a:pt x="753837" y="33020"/>
                  </a:cubicBezTo>
                  <a:cubicBezTo>
                    <a:pt x="664953" y="36830"/>
                    <a:pt x="579933" y="36830"/>
                    <a:pt x="494914" y="38100"/>
                  </a:cubicBezTo>
                  <a:cubicBezTo>
                    <a:pt x="348061" y="41910"/>
                    <a:pt x="201209" y="45720"/>
                    <a:pt x="54357" y="50800"/>
                  </a:cubicBezTo>
                  <a:cubicBezTo>
                    <a:pt x="36830" y="50800"/>
                    <a:pt x="34290" y="53808"/>
                    <a:pt x="33020" y="74205"/>
                  </a:cubicBezTo>
                  <a:cubicBezTo>
                    <a:pt x="31750" y="104801"/>
                    <a:pt x="31750" y="135397"/>
                    <a:pt x="30480" y="165993"/>
                  </a:cubicBezTo>
                  <a:cubicBezTo>
                    <a:pt x="29210" y="216987"/>
                    <a:pt x="26670" y="266280"/>
                    <a:pt x="25400" y="317274"/>
                  </a:cubicBezTo>
                  <a:cubicBezTo>
                    <a:pt x="20320" y="371667"/>
                    <a:pt x="26670" y="1700895"/>
                    <a:pt x="29210" y="1755288"/>
                  </a:cubicBezTo>
                  <a:cubicBezTo>
                    <a:pt x="29210" y="1813080"/>
                    <a:pt x="29210" y="1872573"/>
                    <a:pt x="30480" y="1930365"/>
                  </a:cubicBezTo>
                  <a:cubicBezTo>
                    <a:pt x="30480" y="1972860"/>
                    <a:pt x="33020" y="2015354"/>
                    <a:pt x="33020" y="2057849"/>
                  </a:cubicBezTo>
                  <a:cubicBezTo>
                    <a:pt x="33020" y="2103743"/>
                    <a:pt x="33020" y="2149637"/>
                    <a:pt x="31750" y="2194905"/>
                  </a:cubicBezTo>
                  <a:lnTo>
                    <a:pt x="31750" y="2205065"/>
                  </a:lnTo>
                  <a:cubicBezTo>
                    <a:pt x="31750" y="2215225"/>
                    <a:pt x="35560" y="2219035"/>
                    <a:pt x="44450" y="2219035"/>
                  </a:cubicBezTo>
                  <a:cubicBezTo>
                    <a:pt x="89138" y="2219035"/>
                    <a:pt x="143241" y="2220305"/>
                    <a:pt x="193480" y="2220305"/>
                  </a:cubicBezTo>
                  <a:cubicBezTo>
                    <a:pt x="266906" y="2220305"/>
                    <a:pt x="344197" y="2217765"/>
                    <a:pt x="417623" y="2220305"/>
                  </a:cubicBezTo>
                  <a:cubicBezTo>
                    <a:pt x="537423" y="2224115"/>
                    <a:pt x="657224" y="2226655"/>
                    <a:pt x="777024" y="2225385"/>
                  </a:cubicBezTo>
                  <a:cubicBezTo>
                    <a:pt x="854315" y="2224115"/>
                    <a:pt x="927741" y="2226655"/>
                    <a:pt x="1005032" y="2226655"/>
                  </a:cubicBezTo>
                  <a:cubicBezTo>
                    <a:pt x="1117103" y="2226655"/>
                    <a:pt x="1229174" y="2225385"/>
                    <a:pt x="1341246" y="2226655"/>
                  </a:cubicBezTo>
                  <a:cubicBezTo>
                    <a:pt x="1507421" y="2227925"/>
                    <a:pt x="3331479" y="2217765"/>
                    <a:pt x="3501519" y="2220305"/>
                  </a:cubicBezTo>
                  <a:cubicBezTo>
                    <a:pt x="3574945" y="2221575"/>
                    <a:pt x="3648371" y="2222845"/>
                    <a:pt x="3717933" y="2222845"/>
                  </a:cubicBezTo>
                  <a:cubicBezTo>
                    <a:pt x="3845462" y="2225385"/>
                    <a:pt x="3969127" y="2221575"/>
                    <a:pt x="4096657" y="2225385"/>
                  </a:cubicBezTo>
                  <a:cubicBezTo>
                    <a:pt x="4200999" y="2227925"/>
                    <a:pt x="4305341" y="2227925"/>
                    <a:pt x="4409684" y="2230465"/>
                  </a:cubicBezTo>
                  <a:cubicBezTo>
                    <a:pt x="4564265" y="2234275"/>
                    <a:pt x="4718846" y="2236815"/>
                    <a:pt x="4873427" y="2238085"/>
                  </a:cubicBezTo>
                  <a:cubicBezTo>
                    <a:pt x="4920424" y="2238085"/>
                    <a:pt x="4938204" y="2236815"/>
                    <a:pt x="4958524" y="2236815"/>
                  </a:cubicBez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descr="A green and red text on a black background&#10;&#10;Description automatically generated">
            <a:extLst>
              <a:ext uri="{FF2B5EF4-FFF2-40B4-BE49-F238E27FC236}">
                <a16:creationId xmlns:a16="http://schemas.microsoft.com/office/drawing/2014/main" id="{6D058733-8B3E-8782-7C19-487D5DB20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759" y="1371600"/>
            <a:ext cx="6022317" cy="4848476"/>
          </a:xfrm>
          <a:prstGeom prst="rect">
            <a:avLst/>
          </a:prstGeom>
        </p:spPr>
      </p:pic>
    </p:spTree>
    <p:extLst>
      <p:ext uri="{BB962C8B-B14F-4D97-AF65-F5344CB8AC3E}">
        <p14:creationId xmlns:p14="http://schemas.microsoft.com/office/powerpoint/2010/main" val="17293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D6B7CE-A9B6-DABF-5A36-7049FBB6CF00}"/>
              </a:ext>
            </a:extLst>
          </p:cNvPr>
          <p:cNvGrpSpPr/>
          <p:nvPr/>
        </p:nvGrpSpPr>
        <p:grpSpPr>
          <a:xfrm>
            <a:off x="1754372" y="322902"/>
            <a:ext cx="10175358" cy="1069963"/>
            <a:chOff x="2133600" y="446284"/>
            <a:chExt cx="10058400" cy="5586852"/>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263361" y="1476332"/>
              <a:ext cx="9266486" cy="253669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Kể tên các vị vua nhà Lý mà em biết.</a:t>
              </a:r>
              <a:endPar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8" name="TextBox 7">
            <a:extLst>
              <a:ext uri="{FF2B5EF4-FFF2-40B4-BE49-F238E27FC236}">
                <a16:creationId xmlns:a16="http://schemas.microsoft.com/office/drawing/2014/main" id="{F471DB68-B39C-41FC-92C9-370223B0F7C1}"/>
              </a:ext>
            </a:extLst>
          </p:cNvPr>
          <p:cNvSpPr txBox="1"/>
          <p:nvPr/>
        </p:nvSpPr>
        <p:spPr>
          <a:xfrm>
            <a:off x="4433776" y="1552354"/>
            <a:ext cx="8293395" cy="4698274"/>
          </a:xfrm>
          <a:prstGeom prst="rect">
            <a:avLst/>
          </a:prstGeom>
          <a:noFill/>
        </p:spPr>
        <p:txBody>
          <a:bodyPr wrap="square" rtlCol="0">
            <a:spAutoFit/>
          </a:bodyPr>
          <a:lstStyle/>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Thái Tổ (1010-1028)</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Thái Tông (1028-1954)</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Thánh Tông (1054-1072)</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Nhân Tông (1072-1127)</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Thần Tông (1127-1138)</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Anh Tông (1138-1175)</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Cao Tông (1175-1210)</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Huệ Tông (1210-1224)</a:t>
            </a:r>
            <a:endParaRPr lang="en-US" sz="2800" dirty="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rPr>
              <a:t>Lý Chiêu Hoàng (1224-1225)</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60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06E4C-2514-3B8F-A3AD-C8D1185BFCE7}"/>
              </a:ext>
            </a:extLst>
          </p:cNvPr>
          <p:cNvSpPr txBox="1"/>
          <p:nvPr/>
        </p:nvSpPr>
        <p:spPr>
          <a:xfrm>
            <a:off x="599607" y="1231896"/>
            <a:ext cx="11212643" cy="4011098"/>
          </a:xfrm>
          <a:prstGeom prst="rect">
            <a:avLst/>
          </a:prstGeom>
          <a:solidFill>
            <a:schemeClr val="bg1"/>
          </a:solidFill>
        </p:spPr>
        <p:txBody>
          <a:bodyPr wrap="square">
            <a:spAutoFit/>
          </a:bodyPr>
          <a:lstStyle/>
          <a:p>
            <a:pPr algn="ctr">
              <a:lnSpc>
                <a:spcPct val="115000"/>
              </a:lnSpc>
            </a:pPr>
            <a:r>
              <a:rPr lang="nl-NL" sz="3200" b="1">
                <a:solidFill>
                  <a:srgbClr val="002060"/>
                </a:solidFill>
                <a:effectLst/>
                <a:latin typeface="Times New Roman" panose="02020603050405020304" pitchFamily="18" charset="0"/>
                <a:ea typeface="Times New Roman" panose="02020603050405020304" pitchFamily="18" charset="0"/>
              </a:rPr>
              <a:t>Bài 9:  Triều Lý và việc định đô ở Thăng Long (tiết 2)</a:t>
            </a:r>
          </a:p>
          <a:p>
            <a:pPr algn="just">
              <a:lnSpc>
                <a:spcPct val="115000"/>
              </a:lnSpc>
            </a:pPr>
            <a:r>
              <a:rPr lang="vi-VN" sz="3200" b="1">
                <a:solidFill>
                  <a:srgbClr val="002060"/>
                </a:solidFill>
                <a:effectLst/>
                <a:latin typeface="Times New Roman" panose="02020603050405020304" pitchFamily="18" charset="0"/>
                <a:ea typeface="Times New Roman" panose="02020603050405020304" pitchFamily="18" charset="0"/>
              </a:rPr>
              <a:t>2. Triều Lý xây dựng và bảo vệ đất nước.</a:t>
            </a:r>
          </a:p>
          <a:p>
            <a:pPr algn="just">
              <a:lnSpc>
                <a:spcPct val="115000"/>
              </a:lnSpc>
            </a:pPr>
            <a:r>
              <a:rPr lang="vi-VN" sz="3200">
                <a:solidFill>
                  <a:srgbClr val="002060"/>
                </a:solidFill>
                <a:effectLst/>
                <a:latin typeface="Times New Roman" panose="02020603050405020304" pitchFamily="18" charset="0"/>
                <a:ea typeface="Times New Roman" panose="02020603050405020304" pitchFamily="18" charset="0"/>
              </a:rPr>
              <a:t>- Bộ máy nhà nước được hoàn thiện từ trung ương đến địa phương.</a:t>
            </a:r>
          </a:p>
          <a:p>
            <a:pPr algn="just">
              <a:lnSpc>
                <a:spcPct val="115000"/>
              </a:lnSpc>
            </a:pPr>
            <a:r>
              <a:rPr lang="nl-NL" sz="3200">
                <a:solidFill>
                  <a:srgbClr val="002060"/>
                </a:solidFill>
                <a:effectLst/>
                <a:latin typeface="Times New Roman" panose="02020603050405020304" pitchFamily="18" charset="0"/>
                <a:ea typeface="Times New Roman" panose="02020603050405020304" pitchFamily="18" charset="0"/>
              </a:rPr>
              <a:t>- Có nhiều biện pháp khuyến khích sản xuất nông nghiệp, mùa màng bội thu.</a:t>
            </a:r>
          </a:p>
          <a:p>
            <a:pPr algn="just">
              <a:lnSpc>
                <a:spcPct val="115000"/>
              </a:lnSpc>
            </a:pPr>
            <a:r>
              <a:rPr lang="nl-NL" sz="3200">
                <a:solidFill>
                  <a:srgbClr val="002060"/>
                </a:solidFill>
                <a:effectLst/>
                <a:latin typeface="Times New Roman" panose="02020603050405020304" pitchFamily="18" charset="0"/>
                <a:ea typeface="Times New Roman" panose="02020603050405020304" pitchFamily="18" charset="0"/>
              </a:rPr>
              <a:t>- Phật giáo phát triển và trở thành quốc giáo.</a:t>
            </a:r>
          </a:p>
          <a:p>
            <a:pPr algn="just">
              <a:lnSpc>
                <a:spcPct val="115000"/>
              </a:lnSpc>
            </a:pPr>
            <a:r>
              <a:rPr lang="nl-NL" sz="3200">
                <a:solidFill>
                  <a:srgbClr val="002060"/>
                </a:solidFill>
                <a:effectLst/>
                <a:latin typeface="Times New Roman" panose="02020603050405020304" pitchFamily="18" charset="0"/>
                <a:ea typeface="Times New Roman" panose="02020603050405020304" pitchFamily="18" charset="0"/>
              </a:rPr>
              <a:t>- Lãnh đạo nhân dân kháng chiến chống Tống giành thắng lợi.</a:t>
            </a:r>
          </a:p>
        </p:txBody>
      </p:sp>
    </p:spTree>
    <p:extLst>
      <p:ext uri="{BB962C8B-B14F-4D97-AF65-F5344CB8AC3E}">
        <p14:creationId xmlns:p14="http://schemas.microsoft.com/office/powerpoint/2010/main" val="2748121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D5D46"/>
        </a:solidFill>
        <a:effectLst/>
      </p:bgPr>
    </p:bg>
    <p:spTree>
      <p:nvGrpSpPr>
        <p:cNvPr id="1" name=""/>
        <p:cNvGrpSpPr/>
        <p:nvPr/>
      </p:nvGrpSpPr>
      <p:grpSpPr>
        <a:xfrm>
          <a:off x="0" y="0"/>
          <a:ext cx="0" cy="0"/>
          <a:chOff x="0" y="0"/>
          <a:chExt cx="0" cy="0"/>
        </a:xfrm>
      </p:grpSpPr>
      <p:grpSp>
        <p:nvGrpSpPr>
          <p:cNvPr id="5" name="Group 5"/>
          <p:cNvGrpSpPr/>
          <p:nvPr/>
        </p:nvGrpSpPr>
        <p:grpSpPr>
          <a:xfrm>
            <a:off x="1200665" y="1200665"/>
            <a:ext cx="9790671" cy="4456671"/>
            <a:chOff x="0" y="0"/>
            <a:chExt cx="5014404" cy="2282535"/>
          </a:xfrm>
        </p:grpSpPr>
        <p:sp>
          <p:nvSpPr>
            <p:cNvPr id="6" name="Freeform 6"/>
            <p:cNvSpPr/>
            <p:nvPr/>
          </p:nvSpPr>
          <p:spPr>
            <a:xfrm>
              <a:off x="38100" y="44450"/>
              <a:ext cx="4977574" cy="2238085"/>
            </a:xfrm>
            <a:custGeom>
              <a:avLst/>
              <a:gdLst/>
              <a:ahLst/>
              <a:cxnLst/>
              <a:rect l="l" t="t" r="r" b="b"/>
              <a:pathLst>
                <a:path w="4977574" h="2238085">
                  <a:moveTo>
                    <a:pt x="2540" y="2207605"/>
                  </a:moveTo>
                  <a:cubicBezTo>
                    <a:pt x="0" y="2216495"/>
                    <a:pt x="5080" y="2222845"/>
                    <a:pt x="31770" y="2224115"/>
                  </a:cubicBezTo>
                  <a:cubicBezTo>
                    <a:pt x="62686" y="2225385"/>
                    <a:pt x="89738" y="2225385"/>
                    <a:pt x="120654" y="2225385"/>
                  </a:cubicBezTo>
                  <a:cubicBezTo>
                    <a:pt x="244319" y="2226655"/>
                    <a:pt x="367984" y="2226655"/>
                    <a:pt x="495513" y="2227925"/>
                  </a:cubicBezTo>
                  <a:cubicBezTo>
                    <a:pt x="565075" y="2229195"/>
                    <a:pt x="634636" y="2230465"/>
                    <a:pt x="700334" y="2231735"/>
                  </a:cubicBezTo>
                  <a:cubicBezTo>
                    <a:pt x="816269" y="2233005"/>
                    <a:pt x="928341" y="2233005"/>
                    <a:pt x="1044277" y="2234275"/>
                  </a:cubicBezTo>
                  <a:cubicBezTo>
                    <a:pt x="1090651" y="2234275"/>
                    <a:pt x="1133161" y="2234275"/>
                    <a:pt x="1179535" y="2233005"/>
                  </a:cubicBezTo>
                  <a:cubicBezTo>
                    <a:pt x="1198858" y="2233005"/>
                    <a:pt x="1222045" y="2231735"/>
                    <a:pt x="1241368" y="2231735"/>
                  </a:cubicBezTo>
                  <a:cubicBezTo>
                    <a:pt x="1318659" y="2233005"/>
                    <a:pt x="2864471" y="2224115"/>
                    <a:pt x="2941762" y="2225385"/>
                  </a:cubicBezTo>
                  <a:cubicBezTo>
                    <a:pt x="3049968" y="2226655"/>
                    <a:pt x="3347537" y="2226655"/>
                    <a:pt x="3455744" y="2226655"/>
                  </a:cubicBezTo>
                  <a:cubicBezTo>
                    <a:pt x="3498254" y="2226655"/>
                    <a:pt x="3536899" y="2225385"/>
                    <a:pt x="3579409" y="2225385"/>
                  </a:cubicBezTo>
                  <a:lnTo>
                    <a:pt x="3788094" y="2229195"/>
                  </a:lnTo>
                  <a:cubicBezTo>
                    <a:pt x="3938811" y="2231735"/>
                    <a:pt x="4085663" y="2229195"/>
                    <a:pt x="4236379" y="2233005"/>
                  </a:cubicBezTo>
                  <a:cubicBezTo>
                    <a:pt x="4487574" y="2238085"/>
                    <a:pt x="4742633" y="2231735"/>
                    <a:pt x="4912804" y="2236815"/>
                  </a:cubicBezTo>
                  <a:cubicBezTo>
                    <a:pt x="4933124" y="2238085"/>
                    <a:pt x="4953444" y="2236815"/>
                    <a:pt x="4976304" y="2236815"/>
                  </a:cubicBezTo>
                  <a:lnTo>
                    <a:pt x="4976304" y="2177125"/>
                  </a:lnTo>
                  <a:cubicBezTo>
                    <a:pt x="4975034" y="2100087"/>
                    <a:pt x="4973764" y="2018498"/>
                    <a:pt x="4973764" y="1931809"/>
                  </a:cubicBezTo>
                  <a:cubicBezTo>
                    <a:pt x="4973764" y="1831522"/>
                    <a:pt x="4977574" y="1729535"/>
                    <a:pt x="4971224" y="1629248"/>
                  </a:cubicBezTo>
                  <a:cubicBezTo>
                    <a:pt x="4963604" y="1562957"/>
                    <a:pt x="4952174" y="255826"/>
                    <a:pt x="4952174" y="189534"/>
                  </a:cubicBezTo>
                  <a:cubicBezTo>
                    <a:pt x="4949634" y="143640"/>
                    <a:pt x="4948364" y="96046"/>
                    <a:pt x="4945824" y="50152"/>
                  </a:cubicBezTo>
                  <a:cubicBezTo>
                    <a:pt x="4945824" y="36554"/>
                    <a:pt x="4944554" y="22956"/>
                    <a:pt x="4943284" y="6350"/>
                  </a:cubicBezTo>
                  <a:cubicBezTo>
                    <a:pt x="4933124" y="3810"/>
                    <a:pt x="4924234" y="2540"/>
                    <a:pt x="4914074" y="1270"/>
                  </a:cubicBezTo>
                  <a:cubicBezTo>
                    <a:pt x="4906454" y="0"/>
                    <a:pt x="4898834" y="1270"/>
                    <a:pt x="4892484" y="1270"/>
                  </a:cubicBezTo>
                  <a:lnTo>
                    <a:pt x="12447" y="6350"/>
                  </a:lnTo>
                  <a:lnTo>
                    <a:pt x="2540" y="2207605"/>
                  </a:lnTo>
                  <a:close/>
                </a:path>
              </a:pathLst>
            </a:custGeom>
            <a:solidFill>
              <a:srgbClr val="2E2C2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1430" y="16510"/>
              <a:ext cx="4953444" cy="2227925"/>
            </a:xfrm>
            <a:custGeom>
              <a:avLst/>
              <a:gdLst/>
              <a:ahLst/>
              <a:cxnLst/>
              <a:rect l="l" t="t" r="r" b="b"/>
              <a:pathLst>
                <a:path w="4953444" h="2227925">
                  <a:moveTo>
                    <a:pt x="4953444" y="2227925"/>
                  </a:moveTo>
                  <a:lnTo>
                    <a:pt x="0" y="2220305"/>
                  </a:lnTo>
                  <a:lnTo>
                    <a:pt x="0" y="788601"/>
                  </a:lnTo>
                  <a:lnTo>
                    <a:pt x="7620" y="20320"/>
                  </a:lnTo>
                  <a:lnTo>
                    <a:pt x="2485365" y="0"/>
                  </a:lnTo>
                  <a:lnTo>
                    <a:pt x="4931854" y="8890"/>
                  </a:ln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810" y="0"/>
              <a:ext cx="4982654" cy="2254595"/>
            </a:xfrm>
            <a:custGeom>
              <a:avLst/>
              <a:gdLst/>
              <a:ahLst/>
              <a:cxnLst/>
              <a:rect l="l" t="t" r="r" b="b"/>
              <a:pathLst>
                <a:path w="4982654" h="2254595">
                  <a:moveTo>
                    <a:pt x="4948364" y="21590"/>
                  </a:moveTo>
                  <a:cubicBezTo>
                    <a:pt x="4949634" y="34290"/>
                    <a:pt x="4949634" y="44450"/>
                    <a:pt x="4950904" y="55507"/>
                  </a:cubicBezTo>
                  <a:cubicBezTo>
                    <a:pt x="4953444" y="101402"/>
                    <a:pt x="4954714" y="148995"/>
                    <a:pt x="4957254" y="194889"/>
                  </a:cubicBezTo>
                  <a:cubicBezTo>
                    <a:pt x="4957254" y="261181"/>
                    <a:pt x="4969954" y="1568312"/>
                    <a:pt x="4976304" y="1634603"/>
                  </a:cubicBezTo>
                  <a:cubicBezTo>
                    <a:pt x="4982654" y="1734890"/>
                    <a:pt x="4978844" y="1836877"/>
                    <a:pt x="4978844" y="1937164"/>
                  </a:cubicBezTo>
                  <a:cubicBezTo>
                    <a:pt x="4978844" y="2025553"/>
                    <a:pt x="4980114" y="2107142"/>
                    <a:pt x="4981384" y="2193635"/>
                  </a:cubicBezTo>
                  <a:lnTo>
                    <a:pt x="4981384" y="2253325"/>
                  </a:lnTo>
                  <a:cubicBezTo>
                    <a:pt x="4958524" y="2253325"/>
                    <a:pt x="4938204" y="2254595"/>
                    <a:pt x="4917884" y="2253325"/>
                  </a:cubicBezTo>
                  <a:cubicBezTo>
                    <a:pt x="4672472" y="2248245"/>
                    <a:pt x="4417413" y="2254595"/>
                    <a:pt x="4166218" y="2249515"/>
                  </a:cubicBezTo>
                  <a:cubicBezTo>
                    <a:pt x="4015501" y="2245705"/>
                    <a:pt x="3868649" y="2248245"/>
                    <a:pt x="3717933" y="2245705"/>
                  </a:cubicBezTo>
                  <a:lnTo>
                    <a:pt x="3509248" y="2241895"/>
                  </a:lnTo>
                  <a:cubicBezTo>
                    <a:pt x="3466738" y="2241895"/>
                    <a:pt x="3428092" y="2243165"/>
                    <a:pt x="3385583" y="2243165"/>
                  </a:cubicBezTo>
                  <a:cubicBezTo>
                    <a:pt x="3277376" y="2241895"/>
                    <a:pt x="2979807" y="2243165"/>
                    <a:pt x="2871600" y="2241895"/>
                  </a:cubicBezTo>
                  <a:cubicBezTo>
                    <a:pt x="2794309" y="2240625"/>
                    <a:pt x="1248497" y="2249515"/>
                    <a:pt x="1171206" y="2248245"/>
                  </a:cubicBezTo>
                  <a:cubicBezTo>
                    <a:pt x="1151884" y="2248245"/>
                    <a:pt x="1128697" y="2249515"/>
                    <a:pt x="1109374" y="2249515"/>
                  </a:cubicBezTo>
                  <a:cubicBezTo>
                    <a:pt x="1063000" y="2249515"/>
                    <a:pt x="1020490" y="2250785"/>
                    <a:pt x="974115" y="2250785"/>
                  </a:cubicBezTo>
                  <a:cubicBezTo>
                    <a:pt x="858179" y="2250785"/>
                    <a:pt x="746108" y="2249515"/>
                    <a:pt x="630172" y="2248245"/>
                  </a:cubicBezTo>
                  <a:cubicBezTo>
                    <a:pt x="560611" y="2246975"/>
                    <a:pt x="491049" y="2245705"/>
                    <a:pt x="425352" y="2244435"/>
                  </a:cubicBezTo>
                  <a:cubicBezTo>
                    <a:pt x="301687" y="2243165"/>
                    <a:pt x="178022" y="2241895"/>
                    <a:pt x="50492" y="2241895"/>
                  </a:cubicBezTo>
                  <a:cubicBezTo>
                    <a:pt x="38100" y="2241895"/>
                    <a:pt x="29210" y="2241895"/>
                    <a:pt x="19050" y="2240625"/>
                  </a:cubicBezTo>
                  <a:cubicBezTo>
                    <a:pt x="10160" y="2239355"/>
                    <a:pt x="5080" y="2233005"/>
                    <a:pt x="7620" y="2224115"/>
                  </a:cubicBezTo>
                  <a:cubicBezTo>
                    <a:pt x="16510" y="2192131"/>
                    <a:pt x="12700" y="2149637"/>
                    <a:pt x="11430" y="2105442"/>
                  </a:cubicBezTo>
                  <a:cubicBezTo>
                    <a:pt x="10160" y="2015354"/>
                    <a:pt x="6350" y="1926966"/>
                    <a:pt x="7620" y="1836877"/>
                  </a:cubicBezTo>
                  <a:cubicBezTo>
                    <a:pt x="5080" y="1724692"/>
                    <a:pt x="0" y="335971"/>
                    <a:pt x="7620" y="222086"/>
                  </a:cubicBezTo>
                  <a:cubicBezTo>
                    <a:pt x="8890" y="199989"/>
                    <a:pt x="7620" y="176192"/>
                    <a:pt x="8890" y="154095"/>
                  </a:cubicBezTo>
                  <a:cubicBezTo>
                    <a:pt x="10160" y="118399"/>
                    <a:pt x="12700" y="79304"/>
                    <a:pt x="13970" y="44450"/>
                  </a:cubicBezTo>
                  <a:cubicBezTo>
                    <a:pt x="13970" y="41910"/>
                    <a:pt x="15240" y="39370"/>
                    <a:pt x="16510" y="38100"/>
                  </a:cubicBezTo>
                  <a:cubicBezTo>
                    <a:pt x="38100" y="35560"/>
                    <a:pt x="81409" y="30480"/>
                    <a:pt x="143241" y="29210"/>
                  </a:cubicBezTo>
                  <a:cubicBezTo>
                    <a:pt x="247584" y="25400"/>
                    <a:pt x="351926" y="22860"/>
                    <a:pt x="460133" y="20320"/>
                  </a:cubicBezTo>
                  <a:cubicBezTo>
                    <a:pt x="533559" y="17780"/>
                    <a:pt x="606985" y="16510"/>
                    <a:pt x="676547" y="13970"/>
                  </a:cubicBezTo>
                  <a:cubicBezTo>
                    <a:pt x="746108" y="11430"/>
                    <a:pt x="819534" y="8890"/>
                    <a:pt x="889096" y="8890"/>
                  </a:cubicBezTo>
                  <a:cubicBezTo>
                    <a:pt x="966386" y="7620"/>
                    <a:pt x="1043677" y="10160"/>
                    <a:pt x="1120968" y="8890"/>
                  </a:cubicBezTo>
                  <a:cubicBezTo>
                    <a:pt x="1217581" y="8890"/>
                    <a:pt x="2968213" y="6350"/>
                    <a:pt x="3064827" y="5080"/>
                  </a:cubicBezTo>
                  <a:cubicBezTo>
                    <a:pt x="3157575" y="3810"/>
                    <a:pt x="3250324" y="2540"/>
                    <a:pt x="3346938" y="2540"/>
                  </a:cubicBezTo>
                  <a:cubicBezTo>
                    <a:pt x="3505383" y="1270"/>
                    <a:pt x="3659964" y="0"/>
                    <a:pt x="3818410" y="0"/>
                  </a:cubicBezTo>
                  <a:cubicBezTo>
                    <a:pt x="3884107" y="0"/>
                    <a:pt x="3953669" y="2540"/>
                    <a:pt x="4019366" y="2540"/>
                  </a:cubicBezTo>
                  <a:cubicBezTo>
                    <a:pt x="4200999" y="3810"/>
                    <a:pt x="4386496" y="5080"/>
                    <a:pt x="4568129" y="7620"/>
                  </a:cubicBezTo>
                  <a:cubicBezTo>
                    <a:pt x="4664743" y="8890"/>
                    <a:pt x="4761356" y="12700"/>
                    <a:pt x="4857969" y="16510"/>
                  </a:cubicBezTo>
                  <a:lnTo>
                    <a:pt x="4917884" y="16510"/>
                  </a:lnTo>
                  <a:cubicBezTo>
                    <a:pt x="4929314" y="17780"/>
                    <a:pt x="4938204" y="20320"/>
                    <a:pt x="4948364" y="21590"/>
                  </a:cubicBezTo>
                  <a:close/>
                  <a:moveTo>
                    <a:pt x="4958524" y="2236815"/>
                  </a:moveTo>
                  <a:cubicBezTo>
                    <a:pt x="4959794" y="2220305"/>
                    <a:pt x="4961064" y="2207605"/>
                    <a:pt x="4961064" y="2194905"/>
                  </a:cubicBezTo>
                  <a:cubicBezTo>
                    <a:pt x="4959794" y="2098643"/>
                    <a:pt x="4958524" y="2008555"/>
                    <a:pt x="4958524" y="1911667"/>
                  </a:cubicBezTo>
                  <a:cubicBezTo>
                    <a:pt x="4958524" y="1867473"/>
                    <a:pt x="4961064" y="1823279"/>
                    <a:pt x="4959794" y="1779085"/>
                  </a:cubicBezTo>
                  <a:cubicBezTo>
                    <a:pt x="4959794" y="1738290"/>
                    <a:pt x="4958524" y="1695796"/>
                    <a:pt x="4957254" y="1655001"/>
                  </a:cubicBezTo>
                  <a:cubicBezTo>
                    <a:pt x="4952174" y="1592109"/>
                    <a:pt x="4940744" y="290077"/>
                    <a:pt x="4940744" y="227185"/>
                  </a:cubicBezTo>
                  <a:cubicBezTo>
                    <a:pt x="4938204" y="174492"/>
                    <a:pt x="4935664" y="120099"/>
                    <a:pt x="4933124" y="67406"/>
                  </a:cubicBezTo>
                  <a:cubicBezTo>
                    <a:pt x="4931854" y="44450"/>
                    <a:pt x="4930584" y="43180"/>
                    <a:pt x="4912073" y="41910"/>
                  </a:cubicBezTo>
                  <a:cubicBezTo>
                    <a:pt x="4900479" y="41910"/>
                    <a:pt x="4892750" y="41910"/>
                    <a:pt x="4881156" y="40640"/>
                  </a:cubicBezTo>
                  <a:cubicBezTo>
                    <a:pt x="4784543" y="36830"/>
                    <a:pt x="4684065" y="31750"/>
                    <a:pt x="4587452" y="30480"/>
                  </a:cubicBezTo>
                  <a:cubicBezTo>
                    <a:pt x="4351716" y="26670"/>
                    <a:pt x="4112115" y="25400"/>
                    <a:pt x="3876378" y="22860"/>
                  </a:cubicBezTo>
                  <a:lnTo>
                    <a:pt x="3598132" y="22860"/>
                  </a:lnTo>
                  <a:cubicBezTo>
                    <a:pt x="3474467" y="22860"/>
                    <a:pt x="3350802" y="22860"/>
                    <a:pt x="3231002" y="24130"/>
                  </a:cubicBezTo>
                  <a:cubicBezTo>
                    <a:pt x="3126659" y="25400"/>
                    <a:pt x="1368297" y="29210"/>
                    <a:pt x="1263955" y="29210"/>
                  </a:cubicBezTo>
                  <a:cubicBezTo>
                    <a:pt x="1093916" y="29210"/>
                    <a:pt x="923876" y="26670"/>
                    <a:pt x="753837" y="33020"/>
                  </a:cubicBezTo>
                  <a:cubicBezTo>
                    <a:pt x="664953" y="36830"/>
                    <a:pt x="579933" y="36830"/>
                    <a:pt x="494914" y="38100"/>
                  </a:cubicBezTo>
                  <a:cubicBezTo>
                    <a:pt x="348061" y="41910"/>
                    <a:pt x="201209" y="45720"/>
                    <a:pt x="54357" y="50800"/>
                  </a:cubicBezTo>
                  <a:cubicBezTo>
                    <a:pt x="36830" y="50800"/>
                    <a:pt x="34290" y="53808"/>
                    <a:pt x="33020" y="74205"/>
                  </a:cubicBezTo>
                  <a:cubicBezTo>
                    <a:pt x="31750" y="104801"/>
                    <a:pt x="31750" y="135397"/>
                    <a:pt x="30480" y="165993"/>
                  </a:cubicBezTo>
                  <a:cubicBezTo>
                    <a:pt x="29210" y="216987"/>
                    <a:pt x="26670" y="266280"/>
                    <a:pt x="25400" y="317274"/>
                  </a:cubicBezTo>
                  <a:cubicBezTo>
                    <a:pt x="20320" y="371667"/>
                    <a:pt x="26670" y="1700895"/>
                    <a:pt x="29210" y="1755288"/>
                  </a:cubicBezTo>
                  <a:cubicBezTo>
                    <a:pt x="29210" y="1813080"/>
                    <a:pt x="29210" y="1872573"/>
                    <a:pt x="30480" y="1930365"/>
                  </a:cubicBezTo>
                  <a:cubicBezTo>
                    <a:pt x="30480" y="1972860"/>
                    <a:pt x="33020" y="2015354"/>
                    <a:pt x="33020" y="2057849"/>
                  </a:cubicBezTo>
                  <a:cubicBezTo>
                    <a:pt x="33020" y="2103743"/>
                    <a:pt x="33020" y="2149637"/>
                    <a:pt x="31750" y="2194905"/>
                  </a:cubicBezTo>
                  <a:lnTo>
                    <a:pt x="31750" y="2205065"/>
                  </a:lnTo>
                  <a:cubicBezTo>
                    <a:pt x="31750" y="2215225"/>
                    <a:pt x="35560" y="2219035"/>
                    <a:pt x="44450" y="2219035"/>
                  </a:cubicBezTo>
                  <a:cubicBezTo>
                    <a:pt x="89138" y="2219035"/>
                    <a:pt x="143241" y="2220305"/>
                    <a:pt x="193480" y="2220305"/>
                  </a:cubicBezTo>
                  <a:cubicBezTo>
                    <a:pt x="266906" y="2220305"/>
                    <a:pt x="344197" y="2217765"/>
                    <a:pt x="417623" y="2220305"/>
                  </a:cubicBezTo>
                  <a:cubicBezTo>
                    <a:pt x="537423" y="2224115"/>
                    <a:pt x="657224" y="2226655"/>
                    <a:pt x="777024" y="2225385"/>
                  </a:cubicBezTo>
                  <a:cubicBezTo>
                    <a:pt x="854315" y="2224115"/>
                    <a:pt x="927741" y="2226655"/>
                    <a:pt x="1005032" y="2226655"/>
                  </a:cubicBezTo>
                  <a:cubicBezTo>
                    <a:pt x="1117103" y="2226655"/>
                    <a:pt x="1229174" y="2225385"/>
                    <a:pt x="1341246" y="2226655"/>
                  </a:cubicBezTo>
                  <a:cubicBezTo>
                    <a:pt x="1507421" y="2227925"/>
                    <a:pt x="3331479" y="2217765"/>
                    <a:pt x="3501519" y="2220305"/>
                  </a:cubicBezTo>
                  <a:cubicBezTo>
                    <a:pt x="3574945" y="2221575"/>
                    <a:pt x="3648371" y="2222845"/>
                    <a:pt x="3717933" y="2222845"/>
                  </a:cubicBezTo>
                  <a:cubicBezTo>
                    <a:pt x="3845462" y="2225385"/>
                    <a:pt x="3969127" y="2221575"/>
                    <a:pt x="4096657" y="2225385"/>
                  </a:cubicBezTo>
                  <a:cubicBezTo>
                    <a:pt x="4200999" y="2227925"/>
                    <a:pt x="4305341" y="2227925"/>
                    <a:pt x="4409684" y="2230465"/>
                  </a:cubicBezTo>
                  <a:cubicBezTo>
                    <a:pt x="4564265" y="2234275"/>
                    <a:pt x="4718846" y="2236815"/>
                    <a:pt x="4873427" y="2238085"/>
                  </a:cubicBezTo>
                  <a:cubicBezTo>
                    <a:pt x="4920424" y="2238085"/>
                    <a:pt x="4938204" y="2236815"/>
                    <a:pt x="4958524" y="2236815"/>
                  </a:cubicBezTo>
                  <a:close/>
                </a:path>
              </a:pathLst>
            </a:custGeom>
            <a:solidFill>
              <a:srgbClr val="FAF3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DD92875D-079F-5881-2C9E-B0F44C9CCDCB}"/>
              </a:ext>
            </a:extLst>
          </p:cNvPr>
          <p:cNvPicPr>
            <a:picLocks noChangeAspect="1"/>
          </p:cNvPicPr>
          <p:nvPr/>
        </p:nvPicPr>
        <p:blipFill>
          <a:blip r:embed="rId2"/>
          <a:stretch>
            <a:fillRect/>
          </a:stretch>
        </p:blipFill>
        <p:spPr>
          <a:xfrm>
            <a:off x="1657350" y="1953180"/>
            <a:ext cx="9106079" cy="3093200"/>
          </a:xfrm>
          <a:prstGeom prst="rect">
            <a:avLst/>
          </a:prstGeom>
        </p:spPr>
      </p:pic>
    </p:spTree>
    <p:extLst>
      <p:ext uri="{BB962C8B-B14F-4D97-AF65-F5344CB8AC3E}">
        <p14:creationId xmlns:p14="http://schemas.microsoft.com/office/powerpoint/2010/main" val="17818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7684E5A-7CA5-FAAD-FEA8-0F37B814C336}"/>
              </a:ext>
            </a:extLst>
          </p:cNvPr>
          <p:cNvSpPr txBox="1"/>
          <p:nvPr/>
        </p:nvSpPr>
        <p:spPr>
          <a:xfrm>
            <a:off x="1779639" y="2113935"/>
            <a:ext cx="831809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Hoạt động 1:</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hiểu về công cuộc xây dựng và bảo vệ đất nước của triều Lý </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7418F820-B447-87D9-E7DB-26D76362DFDF}"/>
              </a:ext>
            </a:extLst>
          </p:cNvPr>
          <p:cNvSpPr/>
          <p:nvPr/>
        </p:nvSpPr>
        <p:spPr>
          <a:xfrm>
            <a:off x="1097280" y="213361"/>
            <a:ext cx="11094720" cy="1879599"/>
          </a:xfrm>
          <a:prstGeom prst="homePlate">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pPr>
            <a:r>
              <a:rPr lang="vi-VN" sz="3600" b="1" kern="0" dirty="0">
                <a:solidFill>
                  <a:srgbClr val="FFFFFF"/>
                </a:solidFill>
                <a:latin typeface="Cambria" panose="02040503050406030204" pitchFamily="18" charset="0"/>
                <a:ea typeface="Cambria" panose="02040503050406030204" pitchFamily="18" charset="0"/>
                <a:sym typeface="Arial"/>
              </a:rPr>
              <a:t>Đọc thông tin, em hãy thảo luận nhóm 4 và ghi vào bảng nhóm một số nét chính về công cuộc xây dựng và bảo vệ đất nước của triều Lý.</a:t>
            </a:r>
            <a:endParaRPr kumimoji="0" lang="en-US" sz="360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9" name="Picture 8">
            <a:extLst>
              <a:ext uri="{FF2B5EF4-FFF2-40B4-BE49-F238E27FC236}">
                <a16:creationId xmlns:a16="http://schemas.microsoft.com/office/drawing/2014/main" id="{FAD48078-3D2B-D8AB-76F5-9A59B18637E3}"/>
              </a:ext>
            </a:extLst>
          </p:cNvPr>
          <p:cNvPicPr>
            <a:picLocks noChangeAspect="1"/>
          </p:cNvPicPr>
          <p:nvPr/>
        </p:nvPicPr>
        <p:blipFill>
          <a:blip r:embed="rId2"/>
          <a:stretch>
            <a:fillRect/>
          </a:stretch>
        </p:blipFill>
        <p:spPr>
          <a:xfrm>
            <a:off x="1511754" y="2918051"/>
            <a:ext cx="9560478" cy="2165578"/>
          </a:xfrm>
          <a:prstGeom prst="rect">
            <a:avLst/>
          </a:prstGeom>
        </p:spPr>
      </p:pic>
    </p:spTree>
    <p:extLst>
      <p:ext uri="{BB962C8B-B14F-4D97-AF65-F5344CB8AC3E}">
        <p14:creationId xmlns:p14="http://schemas.microsoft.com/office/powerpoint/2010/main" val="18248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54"/>
          <p:cNvSpPr txBox="1">
            <a:spLocks noGrp="1"/>
          </p:cNvSpPr>
          <p:nvPr>
            <p:ph type="title" idx="16"/>
          </p:nvPr>
        </p:nvSpPr>
        <p:spPr>
          <a:xfrm>
            <a:off x="48413" y="374330"/>
            <a:ext cx="10902395" cy="974500"/>
          </a:xfrm>
          <a:prstGeom prst="rect">
            <a:avLst/>
          </a:prstGeom>
        </p:spPr>
        <p:txBody>
          <a:bodyPr spcFirstLastPara="1" wrap="square" lIns="121900" tIns="121900" rIns="121900" bIns="121900" anchor="ctr" anchorCtr="0">
            <a:noAutofit/>
          </a:bodyPr>
          <a:lstStyle/>
          <a:p>
            <a:pPr algn="ctr"/>
            <a:r>
              <a:rPr lang="en-US" sz="4000" dirty="0">
                <a:latin typeface="Cambria" panose="02040503050406030204" pitchFamily="18" charset="0"/>
                <a:ea typeface="Assistant"/>
                <a:cs typeface="Assistant"/>
                <a:sym typeface="Assistant"/>
              </a:rPr>
              <a:t>M</a:t>
            </a:r>
            <a:r>
              <a:rPr lang="vi-VN" sz="4000" dirty="0">
                <a:latin typeface="Cambria" panose="02040503050406030204" pitchFamily="18" charset="0"/>
                <a:ea typeface="Assistant"/>
                <a:cs typeface="Assistant"/>
                <a:sym typeface="Assistant"/>
              </a:rPr>
              <a:t>ột số nét chính về công cuộc xây dựng và bảo vệ đất nước của triều Lý</a:t>
            </a:r>
            <a:endParaRPr sz="4000" dirty="0">
              <a:latin typeface="SVN-Androgyne" panose="02040603050506020204" pitchFamily="18" charset="0"/>
            </a:endParaRPr>
          </a:p>
        </p:txBody>
      </p:sp>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vi-VN" sz="2667" kern="0" dirty="0">
              <a:latin typeface="Cambria" panose="02040503050406030204" pitchFamily="18" charset="0"/>
              <a:ea typeface="Assistant"/>
              <a:cs typeface="Assistant"/>
              <a:sym typeface="Assistant"/>
            </a:endParaRPr>
          </a:p>
        </p:txBody>
      </p:sp>
      <p:sp>
        <p:nvSpPr>
          <p:cNvPr id="4" name="Google Shape;1412;p53">
            <a:extLst>
              <a:ext uri="{FF2B5EF4-FFF2-40B4-BE49-F238E27FC236}">
                <a16:creationId xmlns:a16="http://schemas.microsoft.com/office/drawing/2014/main" id="{465A0966-A2B1-E1F7-8B9B-7E6E4D62E0DF}"/>
              </a:ext>
            </a:extLst>
          </p:cNvPr>
          <p:cNvSpPr txBox="1">
            <a:spLocks/>
          </p:cNvSpPr>
          <p:nvPr/>
        </p:nvSpPr>
        <p:spPr>
          <a:xfrm>
            <a:off x="1161892" y="2004383"/>
            <a:ext cx="10654789" cy="177970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vi-VN" sz="2667" kern="0" dirty="0">
              <a:latin typeface="Cambria" panose="02040503050406030204" pitchFamily="18" charset="0"/>
              <a:ea typeface="Assistant"/>
              <a:cs typeface="Assistant"/>
              <a:sym typeface="Assistant"/>
            </a:endParaRPr>
          </a:p>
        </p:txBody>
      </p:sp>
      <p:grpSp>
        <p:nvGrpSpPr>
          <p:cNvPr id="7" name="Group 6">
            <a:extLst>
              <a:ext uri="{FF2B5EF4-FFF2-40B4-BE49-F238E27FC236}">
                <a16:creationId xmlns:a16="http://schemas.microsoft.com/office/drawing/2014/main" id="{84104370-1CB8-23A2-D1AC-68F26D819AC6}"/>
              </a:ext>
            </a:extLst>
          </p:cNvPr>
          <p:cNvGrpSpPr/>
          <p:nvPr/>
        </p:nvGrpSpPr>
        <p:grpSpPr>
          <a:xfrm>
            <a:off x="446049" y="1739480"/>
            <a:ext cx="9656957" cy="4862042"/>
            <a:chOff x="449969" y="-321189"/>
            <a:chExt cx="8165781" cy="2244987"/>
          </a:xfrm>
        </p:grpSpPr>
        <p:sp>
          <p:nvSpPr>
            <p:cNvPr id="8" name="圆角矩形 17">
              <a:extLst>
                <a:ext uri="{FF2B5EF4-FFF2-40B4-BE49-F238E27FC236}">
                  <a16:creationId xmlns:a16="http://schemas.microsoft.com/office/drawing/2014/main" id="{EB7F13D9-4098-6D60-A50C-C715BA537045}"/>
                </a:ext>
              </a:extLst>
            </p:cNvPr>
            <p:cNvSpPr/>
            <p:nvPr/>
          </p:nvSpPr>
          <p:spPr>
            <a:xfrm>
              <a:off x="449969" y="-321189"/>
              <a:ext cx="8165781" cy="224498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1412;p53">
              <a:extLst>
                <a:ext uri="{FF2B5EF4-FFF2-40B4-BE49-F238E27FC236}">
                  <a16:creationId xmlns:a16="http://schemas.microsoft.com/office/drawing/2014/main" id="{8312440C-792B-EBD0-A273-1F48E5739FFC}"/>
                </a:ext>
              </a:extLst>
            </p:cNvPr>
            <p:cNvSpPr txBox="1">
              <a:spLocks/>
            </p:cNvSpPr>
            <p:nvPr/>
          </p:nvSpPr>
          <p:spPr>
            <a:xfrm>
              <a:off x="624658" y="-272016"/>
              <a:ext cx="7991092" cy="188687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600" kern="0" dirty="0">
                  <a:latin typeface="Cambria" panose="02040503050406030204" pitchFamily="18" charset="0"/>
                  <a:ea typeface="Assistant"/>
                  <a:cs typeface="Assistant"/>
                  <a:sym typeface="Assistant"/>
                </a:rPr>
                <a:t>- Hoàn thiện bộ máy nhà nước từ Trung ương đến địa phương.</a:t>
              </a:r>
            </a:p>
            <a:p>
              <a:pPr algn="just" defTabSz="1219170"/>
              <a:r>
                <a:rPr lang="vi-VN" sz="3600" kern="0" dirty="0">
                  <a:latin typeface="Cambria" panose="02040503050406030204" pitchFamily="18" charset="0"/>
                  <a:ea typeface="Assistant"/>
                  <a:cs typeface="Assistant"/>
                  <a:sym typeface="Assistant"/>
                </a:rPr>
                <a:t>- Chú trọng phát triển kinh tế, khuyến khích sản xuất nông nghiệp nhờ gió mùa màng bội thu</a:t>
              </a:r>
            </a:p>
            <a:p>
              <a:pPr algn="just" defTabSz="1219170"/>
              <a:r>
                <a:rPr lang="vi-VN" sz="3600" kern="0" dirty="0">
                  <a:latin typeface="Cambria" panose="02040503050406030204" pitchFamily="18" charset="0"/>
                  <a:ea typeface="Assistant"/>
                  <a:cs typeface="Assistant"/>
                  <a:sym typeface="Assistant"/>
                </a:rPr>
                <a:t>- Phật Giáo phát triển.</a:t>
              </a:r>
            </a:p>
            <a:p>
              <a:pPr algn="just" defTabSz="1219170"/>
              <a:r>
                <a:rPr lang="vi-VN" sz="3600" kern="0" dirty="0">
                  <a:latin typeface="Cambria" panose="02040503050406030204" pitchFamily="18" charset="0"/>
                  <a:ea typeface="Assistant"/>
                  <a:cs typeface="Assistant"/>
                  <a:sym typeface="Assistant"/>
                </a:rPr>
                <a:t>- Lãnh đạo nhân dân kháng chiến chống Tống giành thắng lợi.</a:t>
              </a:r>
            </a:p>
          </p:txBody>
        </p:sp>
      </p:grpSp>
    </p:spTree>
    <p:extLst>
      <p:ext uri="{BB962C8B-B14F-4D97-AF65-F5344CB8AC3E}">
        <p14:creationId xmlns:p14="http://schemas.microsoft.com/office/powerpoint/2010/main" val="124791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D6B7CE-A9B6-DABF-5A36-7049FBB6CF00}"/>
              </a:ext>
            </a:extLst>
          </p:cNvPr>
          <p:cNvGrpSpPr/>
          <p:nvPr/>
        </p:nvGrpSpPr>
        <p:grpSpPr>
          <a:xfrm>
            <a:off x="744279" y="181578"/>
            <a:ext cx="10643191" cy="1445204"/>
            <a:chOff x="2133600" y="446284"/>
            <a:chExt cx="10058400" cy="5586852"/>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473568" y="790503"/>
              <a:ext cx="9266486" cy="47421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Dưới</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thời</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Lý,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trong</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việc</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trị</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nước</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nổi</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bật</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lên</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vai</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trò</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của</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một</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người</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phụ</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nữ</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đó</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đó</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là</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Nguyên</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Phi Ý Lan.</a:t>
              </a:r>
              <a:endParaRPr kumimoji="0" lang="en-US"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1" name="Picture 10">
            <a:extLst>
              <a:ext uri="{FF2B5EF4-FFF2-40B4-BE49-F238E27FC236}">
                <a16:creationId xmlns:a16="http://schemas.microsoft.com/office/drawing/2014/main" id="{1F465965-8D0F-89F7-700F-EE627F8E8B7A}"/>
              </a:ext>
            </a:extLst>
          </p:cNvPr>
          <p:cNvPicPr>
            <a:picLocks noChangeAspect="1"/>
          </p:cNvPicPr>
          <p:nvPr/>
        </p:nvPicPr>
        <p:blipFill>
          <a:blip r:embed="rId2"/>
          <a:stretch>
            <a:fillRect/>
          </a:stretch>
        </p:blipFill>
        <p:spPr>
          <a:xfrm>
            <a:off x="3338623" y="1778261"/>
            <a:ext cx="8323742" cy="4827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47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2EA61E-FB68-7C08-3B45-791E71FDC3B5}"/>
              </a:ext>
            </a:extLst>
          </p:cNvPr>
          <p:cNvSpPr txBox="1"/>
          <p:nvPr/>
        </p:nvSpPr>
        <p:spPr>
          <a:xfrm>
            <a:off x="1779638" y="2113935"/>
            <a:ext cx="934556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Hoạt động 2: Công lao của Lý Thường kiệt</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1736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7418F820-B447-87D9-E7DB-26D76362DFDF}"/>
              </a:ext>
            </a:extLst>
          </p:cNvPr>
          <p:cNvSpPr/>
          <p:nvPr/>
        </p:nvSpPr>
        <p:spPr>
          <a:xfrm>
            <a:off x="329610" y="1371602"/>
            <a:ext cx="5528930" cy="3785189"/>
          </a:xfrm>
          <a:prstGeom prst="homePlate">
            <a:avLst>
              <a:gd name="adj" fmla="val 26773"/>
            </a:avLst>
          </a:prstGeom>
          <a:solidFill>
            <a:schemeClr val="accent2"/>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3200" b="1" kern="0" dirty="0">
                <a:solidFill>
                  <a:srgbClr val="FFFFFF"/>
                </a:solidFill>
                <a:latin typeface="Cambria" panose="02040503050406030204" pitchFamily="18" charset="0"/>
                <a:ea typeface="Cambria" panose="02040503050406030204" pitchFamily="18" charset="0"/>
                <a:sym typeface="Arial"/>
              </a:rPr>
              <a:t>Đ</a:t>
            </a:r>
            <a:r>
              <a:rPr lang="vi-VN" sz="3200" b="1" kern="0" dirty="0">
                <a:solidFill>
                  <a:srgbClr val="FFFFFF"/>
                </a:solidFill>
                <a:latin typeface="Cambria" panose="02040503050406030204" pitchFamily="18" charset="0"/>
                <a:ea typeface="Cambria" panose="02040503050406030204" pitchFamily="18" charset="0"/>
                <a:sym typeface="Arial"/>
              </a:rPr>
              <a:t>ọc câu chuyện lịch sử Lý Thường Kiệt và cuộc chiến chống quân Tống rồi thảo luận nhóm đôi nêu những công lao của ông.</a:t>
            </a:r>
            <a:endParaRPr lang="en-US" sz="3200" kern="0" dirty="0">
              <a:solidFill>
                <a:srgbClr val="FFFFFF"/>
              </a:solidFill>
              <a:latin typeface="Cambria" panose="02040503050406030204" pitchFamily="18" charset="0"/>
              <a:ea typeface="Cambria" panose="02040503050406030204" pitchFamily="18" charset="0"/>
              <a:sym typeface="Arial"/>
            </a:endParaRPr>
          </a:p>
        </p:txBody>
      </p:sp>
      <p:pic>
        <p:nvPicPr>
          <p:cNvPr id="9" name="Picture 8">
            <a:extLst>
              <a:ext uri="{FF2B5EF4-FFF2-40B4-BE49-F238E27FC236}">
                <a16:creationId xmlns:a16="http://schemas.microsoft.com/office/drawing/2014/main" id="{24ED23EB-511D-88FE-B7C5-361553AB7CDF}"/>
              </a:ext>
            </a:extLst>
          </p:cNvPr>
          <p:cNvPicPr>
            <a:picLocks noChangeAspect="1"/>
          </p:cNvPicPr>
          <p:nvPr/>
        </p:nvPicPr>
        <p:blipFill>
          <a:blip r:embed="rId2"/>
          <a:stretch>
            <a:fillRect/>
          </a:stretch>
        </p:blipFill>
        <p:spPr>
          <a:xfrm>
            <a:off x="5855734" y="297713"/>
            <a:ext cx="6071448" cy="6090571"/>
          </a:xfrm>
          <a:prstGeom prst="rect">
            <a:avLst/>
          </a:prstGeom>
        </p:spPr>
      </p:pic>
    </p:spTree>
    <p:extLst>
      <p:ext uri="{BB962C8B-B14F-4D97-AF65-F5344CB8AC3E}">
        <p14:creationId xmlns:p14="http://schemas.microsoft.com/office/powerpoint/2010/main" val="30491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AD6B7CE-A9B6-DABF-5A36-7049FBB6CF00}"/>
              </a:ext>
            </a:extLst>
          </p:cNvPr>
          <p:cNvGrpSpPr/>
          <p:nvPr/>
        </p:nvGrpSpPr>
        <p:grpSpPr>
          <a:xfrm>
            <a:off x="1754372" y="322902"/>
            <a:ext cx="10175358" cy="3249638"/>
            <a:chOff x="2133600" y="446284"/>
            <a:chExt cx="10058400" cy="5953551"/>
          </a:xfrm>
        </p:grpSpPr>
        <p:grpSp>
          <p:nvGrpSpPr>
            <p:cNvPr id="9" name="Group 8">
              <a:extLst>
                <a:ext uri="{FF2B5EF4-FFF2-40B4-BE49-F238E27FC236}">
                  <a16:creationId xmlns:a16="http://schemas.microsoft.com/office/drawing/2014/main" id="{DF8D76D5-55FE-F358-7BB5-6DD71D114E89}"/>
                </a:ext>
              </a:extLst>
            </p:cNvPr>
            <p:cNvGrpSpPr/>
            <p:nvPr/>
          </p:nvGrpSpPr>
          <p:grpSpPr>
            <a:xfrm>
              <a:off x="2133600" y="446284"/>
              <a:ext cx="10058400" cy="5586852"/>
              <a:chOff x="785329" y="7807418"/>
              <a:chExt cx="10221547" cy="4619371"/>
            </a:xfrm>
          </p:grpSpPr>
          <p:sp>
            <p:nvSpPr>
              <p:cNvPr id="13" name="Rectangle: Rounded Corners 12">
                <a:extLst>
                  <a:ext uri="{FF2B5EF4-FFF2-40B4-BE49-F238E27FC236}">
                    <a16:creationId xmlns:a16="http://schemas.microsoft.com/office/drawing/2014/main" id="{E81B1F6B-2BF7-CE59-B5F8-0D89BC1F28D3}"/>
                  </a:ext>
                </a:extLst>
              </p:cNvPr>
              <p:cNvSpPr/>
              <p:nvPr/>
            </p:nvSpPr>
            <p:spPr>
              <a:xfrm>
                <a:off x="785329" y="7807418"/>
                <a:ext cx="10221547" cy="4619371"/>
              </a:xfrm>
              <a:prstGeom prst="roundRect">
                <a:avLst/>
              </a:prstGeom>
              <a:solidFill>
                <a:srgbClr val="FFFF00">
                  <a:alpha val="61000"/>
                </a:srgbClr>
              </a:solidFill>
              <a:ln w="28575">
                <a:solidFill>
                  <a:srgbClr val="FFC000"/>
                </a:solidFill>
                <a:prstDash val="solid"/>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sp>
            <p:nvSpPr>
              <p:cNvPr id="14" name="Rectangle: Rounded Corners 13">
                <a:extLst>
                  <a:ext uri="{FF2B5EF4-FFF2-40B4-BE49-F238E27FC236}">
                    <a16:creationId xmlns:a16="http://schemas.microsoft.com/office/drawing/2014/main" id="{AEFD7B14-1911-6553-6C29-8CE55A66F747}"/>
                  </a:ext>
                </a:extLst>
              </p:cNvPr>
              <p:cNvSpPr/>
              <p:nvPr/>
            </p:nvSpPr>
            <p:spPr>
              <a:xfrm>
                <a:off x="950424" y="7991581"/>
                <a:ext cx="9834807" cy="4307865"/>
              </a:xfrm>
              <a:prstGeom prst="roundRect">
                <a:avLst/>
              </a:prstGeom>
              <a:solidFill>
                <a:schemeClr val="bg1">
                  <a:alpha val="61000"/>
                </a:schemeClr>
              </a:solidFill>
              <a:ln w="38100">
                <a:solidFill>
                  <a:srgbClr val="FFC000"/>
                </a:solidFill>
                <a:prstDash val="dash"/>
                <a:extLst>
                  <a:ext uri="{C807C97D-BFC1-408E-A445-0C87EB9F89A2}">
                    <ask:lineSketchStyleProps xmlns:ask="http://schemas.microsoft.com/office/drawing/2018/sketchyshapes" sd="3998310773">
                      <a:custGeom>
                        <a:avLst/>
                        <a:gdLst>
                          <a:gd name="connsiteX0" fmla="*/ 0 w 6106736"/>
                          <a:gd name="connsiteY0" fmla="*/ 522782 h 3136629"/>
                          <a:gd name="connsiteX1" fmla="*/ 522782 w 6106736"/>
                          <a:gd name="connsiteY1" fmla="*/ 0 h 3136629"/>
                          <a:gd name="connsiteX2" fmla="*/ 1135746 w 6106736"/>
                          <a:gd name="connsiteY2" fmla="*/ 0 h 3136629"/>
                          <a:gd name="connsiteX3" fmla="*/ 1546263 w 6106736"/>
                          <a:gd name="connsiteY3" fmla="*/ 0 h 3136629"/>
                          <a:gd name="connsiteX4" fmla="*/ 2007392 w 6106736"/>
                          <a:gd name="connsiteY4" fmla="*/ 0 h 3136629"/>
                          <a:gd name="connsiteX5" fmla="*/ 2468521 w 6106736"/>
                          <a:gd name="connsiteY5" fmla="*/ 0 h 3136629"/>
                          <a:gd name="connsiteX6" fmla="*/ 3132097 w 6106736"/>
                          <a:gd name="connsiteY6" fmla="*/ 0 h 3136629"/>
                          <a:gd name="connsiteX7" fmla="*/ 3694450 w 6106736"/>
                          <a:gd name="connsiteY7" fmla="*/ 0 h 3136629"/>
                          <a:gd name="connsiteX8" fmla="*/ 4358026 w 6106736"/>
                          <a:gd name="connsiteY8" fmla="*/ 0 h 3136629"/>
                          <a:gd name="connsiteX9" fmla="*/ 4869766 w 6106736"/>
                          <a:gd name="connsiteY9" fmla="*/ 0 h 3136629"/>
                          <a:gd name="connsiteX10" fmla="*/ 5583954 w 6106736"/>
                          <a:gd name="connsiteY10" fmla="*/ 0 h 3136629"/>
                          <a:gd name="connsiteX11" fmla="*/ 6106736 w 6106736"/>
                          <a:gd name="connsiteY11" fmla="*/ 522782 h 3136629"/>
                          <a:gd name="connsiteX12" fmla="*/ 6106736 w 6106736"/>
                          <a:gd name="connsiteY12" fmla="*/ 1024638 h 3136629"/>
                          <a:gd name="connsiteX13" fmla="*/ 6106736 w 6106736"/>
                          <a:gd name="connsiteY13" fmla="*/ 1505583 h 3136629"/>
                          <a:gd name="connsiteX14" fmla="*/ 6106736 w 6106736"/>
                          <a:gd name="connsiteY14" fmla="*/ 1986528 h 3136629"/>
                          <a:gd name="connsiteX15" fmla="*/ 6106736 w 6106736"/>
                          <a:gd name="connsiteY15" fmla="*/ 2613847 h 3136629"/>
                          <a:gd name="connsiteX16" fmla="*/ 5583954 w 6106736"/>
                          <a:gd name="connsiteY16" fmla="*/ 3136629 h 3136629"/>
                          <a:gd name="connsiteX17" fmla="*/ 5122825 w 6106736"/>
                          <a:gd name="connsiteY17" fmla="*/ 3136629 h 3136629"/>
                          <a:gd name="connsiteX18" fmla="*/ 4611084 w 6106736"/>
                          <a:gd name="connsiteY18" fmla="*/ 3136629 h 3136629"/>
                          <a:gd name="connsiteX19" fmla="*/ 3947508 w 6106736"/>
                          <a:gd name="connsiteY19" fmla="*/ 3136629 h 3136629"/>
                          <a:gd name="connsiteX20" fmla="*/ 3385156 w 6106736"/>
                          <a:gd name="connsiteY20" fmla="*/ 3136629 h 3136629"/>
                          <a:gd name="connsiteX21" fmla="*/ 2974639 w 6106736"/>
                          <a:gd name="connsiteY21" fmla="*/ 3136629 h 3136629"/>
                          <a:gd name="connsiteX22" fmla="*/ 2462898 w 6106736"/>
                          <a:gd name="connsiteY22" fmla="*/ 3136629 h 3136629"/>
                          <a:gd name="connsiteX23" fmla="*/ 2001769 w 6106736"/>
                          <a:gd name="connsiteY23" fmla="*/ 3136629 h 3136629"/>
                          <a:gd name="connsiteX24" fmla="*/ 1439416 w 6106736"/>
                          <a:gd name="connsiteY24" fmla="*/ 3136629 h 3136629"/>
                          <a:gd name="connsiteX25" fmla="*/ 522782 w 6106736"/>
                          <a:gd name="connsiteY25" fmla="*/ 3136629 h 3136629"/>
                          <a:gd name="connsiteX26" fmla="*/ 0 w 6106736"/>
                          <a:gd name="connsiteY26" fmla="*/ 2613847 h 3136629"/>
                          <a:gd name="connsiteX27" fmla="*/ 0 w 6106736"/>
                          <a:gd name="connsiteY27" fmla="*/ 2132902 h 3136629"/>
                          <a:gd name="connsiteX28" fmla="*/ 0 w 6106736"/>
                          <a:gd name="connsiteY28" fmla="*/ 1589225 h 3136629"/>
                          <a:gd name="connsiteX29" fmla="*/ 0 w 6106736"/>
                          <a:gd name="connsiteY29" fmla="*/ 1108280 h 3136629"/>
                          <a:gd name="connsiteX30" fmla="*/ 0 w 6106736"/>
                          <a:gd name="connsiteY30" fmla="*/ 522782 h 31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06736" h="3136629" fill="none" extrusionOk="0">
                            <a:moveTo>
                              <a:pt x="0" y="522782"/>
                            </a:moveTo>
                            <a:cubicBezTo>
                              <a:pt x="36545" y="220188"/>
                              <a:pt x="285530" y="-44849"/>
                              <a:pt x="522782" y="0"/>
                            </a:cubicBezTo>
                            <a:cubicBezTo>
                              <a:pt x="800965" y="-19330"/>
                              <a:pt x="892787" y="45836"/>
                              <a:pt x="1135746" y="0"/>
                            </a:cubicBezTo>
                            <a:cubicBezTo>
                              <a:pt x="1378705" y="-45836"/>
                              <a:pt x="1353396" y="8378"/>
                              <a:pt x="1546263" y="0"/>
                            </a:cubicBezTo>
                            <a:cubicBezTo>
                              <a:pt x="1739130" y="-8378"/>
                              <a:pt x="1848630" y="11842"/>
                              <a:pt x="2007392" y="0"/>
                            </a:cubicBezTo>
                            <a:cubicBezTo>
                              <a:pt x="2166154" y="-11842"/>
                              <a:pt x="2324273" y="48433"/>
                              <a:pt x="2468521" y="0"/>
                            </a:cubicBezTo>
                            <a:cubicBezTo>
                              <a:pt x="2612769" y="-48433"/>
                              <a:pt x="2886854" y="55572"/>
                              <a:pt x="3132097" y="0"/>
                            </a:cubicBezTo>
                            <a:cubicBezTo>
                              <a:pt x="3377340" y="-55572"/>
                              <a:pt x="3532406" y="58843"/>
                              <a:pt x="3694450" y="0"/>
                            </a:cubicBezTo>
                            <a:cubicBezTo>
                              <a:pt x="3856494" y="-58843"/>
                              <a:pt x="4139015" y="18528"/>
                              <a:pt x="4358026" y="0"/>
                            </a:cubicBezTo>
                            <a:cubicBezTo>
                              <a:pt x="4577037" y="-18528"/>
                              <a:pt x="4696217" y="34425"/>
                              <a:pt x="4869766" y="0"/>
                            </a:cubicBezTo>
                            <a:cubicBezTo>
                              <a:pt x="5043315" y="-34425"/>
                              <a:pt x="5367567" y="35657"/>
                              <a:pt x="5583954" y="0"/>
                            </a:cubicBezTo>
                            <a:cubicBezTo>
                              <a:pt x="5940789" y="1936"/>
                              <a:pt x="6184725" y="269119"/>
                              <a:pt x="6106736" y="522782"/>
                            </a:cubicBezTo>
                            <a:cubicBezTo>
                              <a:pt x="6140327" y="664779"/>
                              <a:pt x="6065912" y="836950"/>
                              <a:pt x="6106736" y="1024638"/>
                            </a:cubicBezTo>
                            <a:cubicBezTo>
                              <a:pt x="6147560" y="1212326"/>
                              <a:pt x="6053375" y="1316486"/>
                              <a:pt x="6106736" y="1505583"/>
                            </a:cubicBezTo>
                            <a:cubicBezTo>
                              <a:pt x="6160097" y="1694681"/>
                              <a:pt x="6064960" y="1801881"/>
                              <a:pt x="6106736" y="1986528"/>
                            </a:cubicBezTo>
                            <a:cubicBezTo>
                              <a:pt x="6148512" y="2171175"/>
                              <a:pt x="6037665" y="2468484"/>
                              <a:pt x="6106736" y="2613847"/>
                            </a:cubicBezTo>
                            <a:cubicBezTo>
                              <a:pt x="6136969" y="2830296"/>
                              <a:pt x="5852428" y="3120809"/>
                              <a:pt x="5583954" y="3136629"/>
                            </a:cubicBezTo>
                            <a:cubicBezTo>
                              <a:pt x="5409357" y="3163407"/>
                              <a:pt x="5285200" y="3132115"/>
                              <a:pt x="5122825" y="3136629"/>
                            </a:cubicBezTo>
                            <a:cubicBezTo>
                              <a:pt x="4960450" y="3141143"/>
                              <a:pt x="4760485" y="3081374"/>
                              <a:pt x="4611084" y="3136629"/>
                            </a:cubicBezTo>
                            <a:cubicBezTo>
                              <a:pt x="4461683" y="3191884"/>
                              <a:pt x="4142870" y="3078222"/>
                              <a:pt x="3947508" y="3136629"/>
                            </a:cubicBezTo>
                            <a:cubicBezTo>
                              <a:pt x="3752146" y="3195036"/>
                              <a:pt x="3652993" y="3123814"/>
                              <a:pt x="3385156" y="3136629"/>
                            </a:cubicBezTo>
                            <a:cubicBezTo>
                              <a:pt x="3117319" y="3149444"/>
                              <a:pt x="3076045" y="3133355"/>
                              <a:pt x="2974639" y="3136629"/>
                            </a:cubicBezTo>
                            <a:cubicBezTo>
                              <a:pt x="2873233" y="3139903"/>
                              <a:pt x="2574485" y="3120415"/>
                              <a:pt x="2462898" y="3136629"/>
                            </a:cubicBezTo>
                            <a:cubicBezTo>
                              <a:pt x="2351311" y="3152843"/>
                              <a:pt x="2222620" y="3103494"/>
                              <a:pt x="2001769" y="3136629"/>
                            </a:cubicBezTo>
                            <a:cubicBezTo>
                              <a:pt x="1780918" y="3169764"/>
                              <a:pt x="1659840" y="3075539"/>
                              <a:pt x="1439416" y="3136629"/>
                            </a:cubicBezTo>
                            <a:cubicBezTo>
                              <a:pt x="1218992" y="3197719"/>
                              <a:pt x="978361" y="3098439"/>
                              <a:pt x="522782" y="3136629"/>
                            </a:cubicBezTo>
                            <a:cubicBezTo>
                              <a:pt x="188027" y="3158057"/>
                              <a:pt x="12140" y="2890114"/>
                              <a:pt x="0" y="2613847"/>
                            </a:cubicBezTo>
                            <a:cubicBezTo>
                              <a:pt x="-42116" y="2400996"/>
                              <a:pt x="49939" y="2244467"/>
                              <a:pt x="0" y="2132902"/>
                            </a:cubicBezTo>
                            <a:cubicBezTo>
                              <a:pt x="-49939" y="2021337"/>
                              <a:pt x="2255" y="1786177"/>
                              <a:pt x="0" y="1589225"/>
                            </a:cubicBezTo>
                            <a:cubicBezTo>
                              <a:pt x="-2255" y="1392273"/>
                              <a:pt x="51164" y="1265517"/>
                              <a:pt x="0" y="1108280"/>
                            </a:cubicBezTo>
                            <a:cubicBezTo>
                              <a:pt x="-51164" y="951044"/>
                              <a:pt x="4568" y="711777"/>
                              <a:pt x="0" y="522782"/>
                            </a:cubicBezTo>
                            <a:close/>
                          </a:path>
                          <a:path w="6106736" h="3136629" stroke="0" extrusionOk="0">
                            <a:moveTo>
                              <a:pt x="0" y="522782"/>
                            </a:moveTo>
                            <a:cubicBezTo>
                              <a:pt x="-25022" y="262298"/>
                              <a:pt x="228916" y="63444"/>
                              <a:pt x="522782" y="0"/>
                            </a:cubicBezTo>
                            <a:cubicBezTo>
                              <a:pt x="642638" y="-8158"/>
                              <a:pt x="744219" y="22514"/>
                              <a:pt x="933299" y="0"/>
                            </a:cubicBezTo>
                            <a:cubicBezTo>
                              <a:pt x="1122379" y="-22514"/>
                              <a:pt x="1385103" y="32924"/>
                              <a:pt x="1546263" y="0"/>
                            </a:cubicBezTo>
                            <a:cubicBezTo>
                              <a:pt x="1707423" y="-32924"/>
                              <a:pt x="1855153" y="7341"/>
                              <a:pt x="2007392" y="0"/>
                            </a:cubicBezTo>
                            <a:cubicBezTo>
                              <a:pt x="2159631" y="-7341"/>
                              <a:pt x="2401623" y="61182"/>
                              <a:pt x="2569745" y="0"/>
                            </a:cubicBezTo>
                            <a:cubicBezTo>
                              <a:pt x="2737867" y="-61182"/>
                              <a:pt x="2887296" y="27004"/>
                              <a:pt x="3030874" y="0"/>
                            </a:cubicBezTo>
                            <a:cubicBezTo>
                              <a:pt x="3174452" y="-27004"/>
                              <a:pt x="3408681" y="25998"/>
                              <a:pt x="3643838" y="0"/>
                            </a:cubicBezTo>
                            <a:cubicBezTo>
                              <a:pt x="3878995" y="-25998"/>
                              <a:pt x="3990609" y="73367"/>
                              <a:pt x="4256802" y="0"/>
                            </a:cubicBezTo>
                            <a:cubicBezTo>
                              <a:pt x="4522995" y="-73367"/>
                              <a:pt x="4653793" y="22404"/>
                              <a:pt x="4768543" y="0"/>
                            </a:cubicBezTo>
                            <a:cubicBezTo>
                              <a:pt x="4883293" y="-22404"/>
                              <a:pt x="5319096" y="71448"/>
                              <a:pt x="5583954" y="0"/>
                            </a:cubicBezTo>
                            <a:cubicBezTo>
                              <a:pt x="5914950" y="-38863"/>
                              <a:pt x="6093846" y="190677"/>
                              <a:pt x="6106736" y="522782"/>
                            </a:cubicBezTo>
                            <a:cubicBezTo>
                              <a:pt x="6137300" y="720322"/>
                              <a:pt x="6055466" y="904757"/>
                              <a:pt x="6106736" y="1066459"/>
                            </a:cubicBezTo>
                            <a:cubicBezTo>
                              <a:pt x="6158006" y="1228161"/>
                              <a:pt x="6082607" y="1328533"/>
                              <a:pt x="6106736" y="1589225"/>
                            </a:cubicBezTo>
                            <a:cubicBezTo>
                              <a:pt x="6130865" y="1849917"/>
                              <a:pt x="6055745" y="1975337"/>
                              <a:pt x="6106736" y="2091081"/>
                            </a:cubicBezTo>
                            <a:cubicBezTo>
                              <a:pt x="6157727" y="2206825"/>
                              <a:pt x="6053954" y="2498250"/>
                              <a:pt x="6106736" y="2613847"/>
                            </a:cubicBezTo>
                            <a:cubicBezTo>
                              <a:pt x="6031276" y="2889794"/>
                              <a:pt x="5937772" y="3174119"/>
                              <a:pt x="5583954" y="3136629"/>
                            </a:cubicBezTo>
                            <a:cubicBezTo>
                              <a:pt x="5454401" y="3159446"/>
                              <a:pt x="5316766" y="3105735"/>
                              <a:pt x="5173437" y="3136629"/>
                            </a:cubicBezTo>
                            <a:cubicBezTo>
                              <a:pt x="5030108" y="3167523"/>
                              <a:pt x="4893821" y="3118722"/>
                              <a:pt x="4661696" y="3136629"/>
                            </a:cubicBezTo>
                            <a:cubicBezTo>
                              <a:pt x="4429571" y="3154536"/>
                              <a:pt x="4376953" y="3106573"/>
                              <a:pt x="4099344" y="3136629"/>
                            </a:cubicBezTo>
                            <a:cubicBezTo>
                              <a:pt x="3821735" y="3166685"/>
                              <a:pt x="3869464" y="3092175"/>
                              <a:pt x="3688826" y="3136629"/>
                            </a:cubicBezTo>
                            <a:cubicBezTo>
                              <a:pt x="3508188" y="3181083"/>
                              <a:pt x="3324171" y="3082105"/>
                              <a:pt x="3025250" y="3136629"/>
                            </a:cubicBezTo>
                            <a:cubicBezTo>
                              <a:pt x="2726329" y="3191153"/>
                              <a:pt x="2803934" y="3114169"/>
                              <a:pt x="2614733" y="3136629"/>
                            </a:cubicBezTo>
                            <a:cubicBezTo>
                              <a:pt x="2425532" y="3159089"/>
                              <a:pt x="2363380" y="3118103"/>
                              <a:pt x="2153604" y="3136629"/>
                            </a:cubicBezTo>
                            <a:cubicBezTo>
                              <a:pt x="1943828" y="3155155"/>
                              <a:pt x="1895128" y="3125852"/>
                              <a:pt x="1692475" y="3136629"/>
                            </a:cubicBezTo>
                            <a:cubicBezTo>
                              <a:pt x="1489822" y="3147406"/>
                              <a:pt x="1314909" y="3112882"/>
                              <a:pt x="1130123" y="3136629"/>
                            </a:cubicBezTo>
                            <a:cubicBezTo>
                              <a:pt x="945337" y="3160376"/>
                              <a:pt x="649560" y="3121558"/>
                              <a:pt x="522782" y="3136629"/>
                            </a:cubicBezTo>
                            <a:cubicBezTo>
                              <a:pt x="274461" y="3187085"/>
                              <a:pt x="12292" y="2893476"/>
                              <a:pt x="0" y="2613847"/>
                            </a:cubicBezTo>
                            <a:cubicBezTo>
                              <a:pt x="-56343" y="2501960"/>
                              <a:pt x="4791" y="2299703"/>
                              <a:pt x="0" y="2132902"/>
                            </a:cubicBezTo>
                            <a:cubicBezTo>
                              <a:pt x="-4791" y="1966101"/>
                              <a:pt x="11058" y="1833520"/>
                              <a:pt x="0" y="1610136"/>
                            </a:cubicBezTo>
                            <a:cubicBezTo>
                              <a:pt x="-11058" y="1386752"/>
                              <a:pt x="11159" y="1304714"/>
                              <a:pt x="0" y="1045548"/>
                            </a:cubicBezTo>
                            <a:cubicBezTo>
                              <a:pt x="-11159" y="786382"/>
                              <a:pt x="37296" y="734946"/>
                              <a:pt x="0" y="52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a:ea typeface="+mn-ea"/>
                  <a:cs typeface="+mn-cs"/>
                </a:endParaRPr>
              </a:p>
            </p:txBody>
          </p:sp>
        </p:grpSp>
        <p:sp>
          <p:nvSpPr>
            <p:cNvPr id="10" name="TextBox 9">
              <a:extLst>
                <a:ext uri="{FF2B5EF4-FFF2-40B4-BE49-F238E27FC236}">
                  <a16:creationId xmlns:a16="http://schemas.microsoft.com/office/drawing/2014/main" id="{DC50ACED-D52D-76A8-EC63-3834A586ACF2}"/>
                </a:ext>
              </a:extLst>
            </p:cNvPr>
            <p:cNvSpPr txBox="1"/>
            <p:nvPr/>
          </p:nvSpPr>
          <p:spPr>
            <a:xfrm>
              <a:off x="2473568" y="790504"/>
              <a:ext cx="9266486" cy="560933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Công lao của ông </a:t>
              </a: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Lý </a:t>
              </a:r>
              <a:r>
                <a:rPr kumimoji="0" lang="en-US" sz="28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Thường</a:t>
              </a: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Kiệt</a:t>
              </a: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lãnh đạo nhân dân đánh tan quân Tống xâm lược năm 1077.</a:t>
              </a:r>
              <a:endPar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Không chỉ là một nhà quân sự, nhà chính trị , ông còn để lại cho hậu thế rất nhiều áng thơ hay mà nổi tiếng nhất là bài thơ Nam Quốc Sơn Hà được xem như bản tuyên ngôn độc lập đầu tiên của đất nước ta.</a:t>
              </a:r>
              <a:endPar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8" name="Picture 7">
            <a:extLst>
              <a:ext uri="{FF2B5EF4-FFF2-40B4-BE49-F238E27FC236}">
                <a16:creationId xmlns:a16="http://schemas.microsoft.com/office/drawing/2014/main" id="{8894F550-F9CE-2878-9821-689E2FF34FBA}"/>
              </a:ext>
            </a:extLst>
          </p:cNvPr>
          <p:cNvPicPr>
            <a:picLocks noChangeAspect="1"/>
          </p:cNvPicPr>
          <p:nvPr/>
        </p:nvPicPr>
        <p:blipFill>
          <a:blip r:embed="rId3"/>
          <a:stretch>
            <a:fillRect/>
          </a:stretch>
        </p:blipFill>
        <p:spPr>
          <a:xfrm>
            <a:off x="3976567" y="3551274"/>
            <a:ext cx="7702737" cy="2658139"/>
          </a:xfrm>
          <a:prstGeom prst="rect">
            <a:avLst/>
          </a:prstGeom>
        </p:spPr>
      </p:pic>
    </p:spTree>
    <p:extLst>
      <p:ext uri="{BB962C8B-B14F-4D97-AF65-F5344CB8AC3E}">
        <p14:creationId xmlns:p14="http://schemas.microsoft.com/office/powerpoint/2010/main" val="37628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476</Words>
  <Application>Microsoft Office PowerPoint</Application>
  <PresentationFormat>Widescreen</PresentationFormat>
  <Paragraphs>35</Paragraphs>
  <Slides>16</Slides>
  <Notes>5</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16</vt:i4>
      </vt:variant>
    </vt:vector>
  </HeadingPairs>
  <TitlesOfParts>
    <vt:vector size="34" baseType="lpstr">
      <vt:lpstr>微软雅黑</vt:lpstr>
      <vt:lpstr>Arial</vt:lpstr>
      <vt:lpstr>Assistant Medium</vt:lpstr>
      <vt:lpstr>Calibri</vt:lpstr>
      <vt:lpstr>Calibri Light</vt:lpstr>
      <vt:lpstr>Cambria</vt:lpstr>
      <vt:lpstr>Livvic</vt:lpstr>
      <vt:lpstr>Nunito</vt:lpstr>
      <vt:lpstr>Rajdhani</vt:lpstr>
      <vt:lpstr>Roboto Condensed Light</vt:lpstr>
      <vt:lpstr>SVN-Androgyne</vt:lpstr>
      <vt:lpstr>Times New Roman</vt:lpstr>
      <vt:lpstr>思源黑体 CN</vt:lpstr>
      <vt:lpstr>Office Theme</vt:lpstr>
      <vt:lpstr>1_Office Theme</vt:lpstr>
      <vt:lpstr>自定义设计方案</vt:lpstr>
      <vt:lpstr>World War II D-Day Invasion XL by Slidesgo</vt:lpstr>
      <vt:lpstr>1_World War II D-Day Invasion XL by Slidesgo</vt:lpstr>
      <vt:lpstr>PowerPoint Presentation</vt:lpstr>
      <vt:lpstr>PowerPoint Presentation</vt:lpstr>
      <vt:lpstr>PowerPoint Presentation</vt:lpstr>
      <vt:lpstr>PowerPoint Presentation</vt:lpstr>
      <vt:lpstr>Một số nét chính về công cuộc xây dựng và bảo vệ đất nước của triều Lý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66</cp:revision>
  <dcterms:created xsi:type="dcterms:W3CDTF">2024-09-13T02:51:48Z</dcterms:created>
  <dcterms:modified xsi:type="dcterms:W3CDTF">2025-11-27T05:39:55Z</dcterms:modified>
</cp:coreProperties>
</file>