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3"/>
  </p:notesMasterIdLst>
  <p:sldIdLst>
    <p:sldId id="258" r:id="rId4"/>
    <p:sldId id="270" r:id="rId5"/>
    <p:sldId id="272" r:id="rId6"/>
    <p:sldId id="305" r:id="rId7"/>
    <p:sldId id="306" r:id="rId8"/>
    <p:sldId id="307" r:id="rId9"/>
    <p:sldId id="309" r:id="rId10"/>
    <p:sldId id="310" r:id="rId11"/>
    <p:sldId id="311" r:id="rId12"/>
    <p:sldId id="312" r:id="rId13"/>
    <p:sldId id="313" r:id="rId14"/>
    <p:sldId id="315" r:id="rId15"/>
    <p:sldId id="427" r:id="rId16"/>
    <p:sldId id="428" r:id="rId17"/>
    <p:sldId id="429" r:id="rId18"/>
    <p:sldId id="432" r:id="rId19"/>
    <p:sldId id="430" r:id="rId20"/>
    <p:sldId id="436" r:id="rId21"/>
    <p:sldId id="433" r:id="rId22"/>
  </p:sldIdLst>
  <p:sldSz cx="18288000" cy="10287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3" d="100"/>
          <a:sy n="53" d="100"/>
        </p:scale>
        <p:origin x="80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F6BE5-24B0-457E-9BEA-60F08095F5D4}" type="datetimeFigureOut">
              <a:rPr lang="en-US" smtClean="0"/>
              <a:pPr/>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A726B-C293-4DB0-A60A-5A5CC4358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A7785B3E-8AAE-47DB-A744-2A531A51ACC8}" type="datetimeFigureOut">
              <a:rPr lang="en-US" smtClean="0"/>
              <a:pPr/>
              <a:t>11/27/2025</a:t>
            </a:fld>
            <a:endParaRPr lang="en-US"/>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E78C583D-B587-4BBE-8770-8B94995ACFD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pPr/>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0392B6E-AC57-4EC7-A4ED-45A8F494EAAC}" type="datetimeFigureOut">
              <a:rPr lang="vi-VN" smtClean="0"/>
              <a:pPr/>
              <a:t>27/11/2025</a:t>
            </a:fld>
            <a:endParaRPr lang="vi-V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B40588-9AA4-4EE8-A8F0-AB40AAF79670}"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gif"/><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2" name="Picture 11"/>
          <p:cNvPicPr>
            <a:picLocks noChangeAspect="1"/>
          </p:cNvPicPr>
          <p:nvPr/>
        </p:nvPicPr>
        <p:blipFill>
          <a:blip r:embed="rId4"/>
          <a:stretch>
            <a:fillRect/>
          </a:stretch>
        </p:blipFill>
        <p:spPr>
          <a:xfrm>
            <a:off x="6781800" y="876300"/>
            <a:ext cx="4462659" cy="1298561"/>
          </a:xfrm>
          <a:prstGeom prst="rect">
            <a:avLst/>
          </a:prstGeom>
        </p:spPr>
      </p:pic>
      <p:pic>
        <p:nvPicPr>
          <p:cNvPr id="13" name="Picture 12"/>
          <p:cNvPicPr>
            <a:picLocks noChangeAspect="1"/>
          </p:cNvPicPr>
          <p:nvPr/>
        </p:nvPicPr>
        <p:blipFill>
          <a:blip r:embed="rId5"/>
          <a:stretch>
            <a:fillRect/>
          </a:stretch>
        </p:blipFill>
        <p:spPr>
          <a:xfrm>
            <a:off x="3352800" y="1943100"/>
            <a:ext cx="11510246" cy="5803895"/>
          </a:xfrm>
          <a:prstGeom prst="rect">
            <a:avLst/>
          </a:prstGeom>
        </p:spPr>
      </p:pic>
      <p:pic>
        <p:nvPicPr>
          <p:cNvPr id="18" name="Picture 17"/>
          <p:cNvPicPr>
            <a:picLocks noChangeAspect="1"/>
          </p:cNvPicPr>
          <p:nvPr/>
        </p:nvPicPr>
        <p:blipFill>
          <a:blip r:embed="rId6"/>
          <a:stretch>
            <a:fillRect/>
          </a:stretch>
        </p:blipFill>
        <p:spPr>
          <a:xfrm>
            <a:off x="1981200" y="723900"/>
            <a:ext cx="2895851" cy="2341067"/>
          </a:xfrm>
          <a:prstGeom prst="rect">
            <a:avLst/>
          </a:prstGeom>
        </p:spPr>
      </p:pic>
      <p:sp>
        <p:nvSpPr>
          <p:cNvPr id="4" name="TextBox 3"/>
          <p:cNvSpPr txBox="1"/>
          <p:nvPr/>
        </p:nvSpPr>
        <p:spPr>
          <a:xfrm>
            <a:off x="7924800" y="6896100"/>
            <a:ext cx="3048000" cy="1014730"/>
          </a:xfrm>
          <a:prstGeom prst="rect">
            <a:avLst/>
          </a:prstGeom>
          <a:noFill/>
        </p:spPr>
        <p:txBody>
          <a:bodyPr wrap="square" rtlCol="0">
            <a:spAutoFit/>
          </a:bodyPr>
          <a:lstStyle/>
          <a:p>
            <a:r>
              <a:rPr lang="en-US" sz="6000" b="1" dirty="0">
                <a:solidFill>
                  <a:schemeClr val="bg1"/>
                </a:solidFill>
              </a:rPr>
              <a:t>(</a:t>
            </a:r>
            <a:r>
              <a:rPr lang="en-US" sz="6000" b="1" dirty="0" err="1">
                <a:solidFill>
                  <a:schemeClr val="bg1"/>
                </a:solidFill>
              </a:rPr>
              <a:t>Tiết</a:t>
            </a:r>
            <a:r>
              <a:rPr lang="en-US" sz="6000" b="1">
                <a:solidFill>
                  <a:schemeClr val="bg1"/>
                </a:solidFill>
              </a:rPr>
              <a:t> 3)</a:t>
            </a:r>
            <a:endParaRPr lang="en-US" sz="60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1963400" y="2933700"/>
            <a:ext cx="5413717" cy="10284843"/>
          </a:xfrm>
          <a:prstGeom prst="rect">
            <a:avLst/>
          </a:prstGeom>
        </p:spPr>
      </p:pic>
      <p:pic>
        <p:nvPicPr>
          <p:cNvPr id="4" name="Picture 3" descr="A logo with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90700"/>
            <a:ext cx="12326471" cy="952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
            <p:cNvSpPr txBox="1"/>
            <p:nvPr/>
          </p:nvSpPr>
          <p:spPr>
            <a:xfrm>
              <a:off x="697042" y="123372"/>
              <a:ext cx="9279376" cy="173753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Đóng vai và xử lí các tình huống trong các cuộc gọi điện thoại dưới đây</a:t>
              </a:r>
              <a:endParaRPr kumimoji="0" lang="en-US" sz="48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8" name="Picture 7"/>
          <p:cNvPicPr>
            <a:picLocks noChangeAspect="1"/>
          </p:cNvPicPr>
          <p:nvPr/>
        </p:nvPicPr>
        <p:blipFill>
          <a:blip r:embed="rId2"/>
          <a:stretch>
            <a:fillRect/>
          </a:stretch>
        </p:blipFill>
        <p:spPr>
          <a:xfrm>
            <a:off x="685800" y="342900"/>
            <a:ext cx="1105786" cy="1219200"/>
          </a:xfrm>
          <a:prstGeom prst="rect">
            <a:avLst/>
          </a:prstGeom>
        </p:spPr>
      </p:pic>
      <p:grpSp>
        <p:nvGrpSpPr>
          <p:cNvPr id="11" name="Group 10"/>
          <p:cNvGrpSpPr/>
          <p:nvPr/>
        </p:nvGrpSpPr>
        <p:grpSpPr>
          <a:xfrm>
            <a:off x="381000" y="2781300"/>
            <a:ext cx="7848600" cy="3124200"/>
            <a:chOff x="381000" y="2781300"/>
            <a:chExt cx="7848600" cy="3124200"/>
          </a:xfrm>
        </p:grpSpPr>
        <p:sp>
          <p:nvSpPr>
            <p:cNvPr id="9" name="Rectangle 8"/>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Khi em ở nhà một mình và có cuộc gọi đến điện thoại cố định từ một người lạ</a:t>
              </a:r>
              <a:endParaRPr lang="en-US" sz="4400" dirty="0">
                <a:solidFill>
                  <a:srgbClr val="002060"/>
                </a:solidFill>
                <a:latin typeface="Cambria" panose="02040503050406030204" pitchFamily="18" charset="0"/>
                <a:ea typeface="Cambria" panose="02040503050406030204" pitchFamily="18" charset="0"/>
              </a:endParaRPr>
            </a:p>
          </p:txBody>
        </p:sp>
        <p:sp>
          <p:nvSpPr>
            <p:cNvPr id="10" name="Oval 9"/>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grpSp>
      <p:grpSp>
        <p:nvGrpSpPr>
          <p:cNvPr id="12" name="Group 11"/>
          <p:cNvGrpSpPr/>
          <p:nvPr/>
        </p:nvGrpSpPr>
        <p:grpSpPr>
          <a:xfrm>
            <a:off x="9601200" y="2857500"/>
            <a:ext cx="7848600" cy="3124200"/>
            <a:chOff x="381000" y="2781300"/>
            <a:chExt cx="7848600" cy="3124200"/>
          </a:xfrm>
        </p:grpSpPr>
        <p:sp>
          <p:nvSpPr>
            <p:cNvPr id="13" name="Rectangle 12"/>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0" i="0" dirty="0">
                  <a:solidFill>
                    <a:srgbClr val="002060"/>
                  </a:solidFill>
                  <a:effectLst/>
                  <a:latin typeface="Cambria" panose="02040503050406030204" pitchFamily="18" charset="0"/>
                  <a:ea typeface="Cambria" panose="02040503050406030204" pitchFamily="18" charset="0"/>
                </a:rPr>
                <a:t>Khi gọi điện thoại cho một người nhưng người khác nghe máy</a:t>
              </a:r>
              <a:endParaRPr lang="en-US" sz="4800" dirty="0">
                <a:solidFill>
                  <a:srgbClr val="002060"/>
                </a:solidFill>
                <a:latin typeface="Cambria" panose="02040503050406030204" pitchFamily="18" charset="0"/>
                <a:ea typeface="Cambria" panose="02040503050406030204" pitchFamily="18" charset="0"/>
              </a:endParaRPr>
            </a:p>
          </p:txBody>
        </p:sp>
        <p:sp>
          <p:nvSpPr>
            <p:cNvPr id="14" name="Oval 13"/>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grpSp>
      <p:grpSp>
        <p:nvGrpSpPr>
          <p:cNvPr id="15" name="Group 14"/>
          <p:cNvGrpSpPr/>
          <p:nvPr/>
        </p:nvGrpSpPr>
        <p:grpSpPr>
          <a:xfrm>
            <a:off x="5410200" y="6515100"/>
            <a:ext cx="7848600" cy="3124200"/>
            <a:chOff x="381000" y="2781300"/>
            <a:chExt cx="7848600" cy="3124200"/>
          </a:xfrm>
        </p:grpSpPr>
        <p:sp>
          <p:nvSpPr>
            <p:cNvPr id="16" name="Rectangle 15"/>
            <p:cNvSpPr/>
            <p:nvPr/>
          </p:nvSpPr>
          <p:spPr>
            <a:xfrm>
              <a:off x="838200" y="3009900"/>
              <a:ext cx="7391400" cy="289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0" i="0" dirty="0">
                  <a:solidFill>
                    <a:srgbClr val="002060"/>
                  </a:solidFill>
                  <a:effectLst/>
                  <a:latin typeface="Cambria" panose="02040503050406030204" pitchFamily="18" charset="0"/>
                  <a:ea typeface="Cambria" panose="02040503050406030204" pitchFamily="18" charset="0"/>
                </a:rPr>
                <a:t>Gọi điện thoại cho bạn để trao đổi về nội dung bài học</a:t>
              </a:r>
              <a:endParaRPr lang="en-US" sz="4400" dirty="0">
                <a:solidFill>
                  <a:srgbClr val="002060"/>
                </a:solidFill>
                <a:latin typeface="Cambria" panose="02040503050406030204" pitchFamily="18" charset="0"/>
                <a:ea typeface="Cambria" panose="02040503050406030204" pitchFamily="18" charset="0"/>
              </a:endParaRPr>
            </a:p>
          </p:txBody>
        </p:sp>
        <p:sp>
          <p:nvSpPr>
            <p:cNvPr id="17" name="Oval 16"/>
            <p:cNvSpPr/>
            <p:nvPr/>
          </p:nvSpPr>
          <p:spPr>
            <a:xfrm>
              <a:off x="381000" y="2781300"/>
              <a:ext cx="914400" cy="76200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pic>
        <p:nvPicPr>
          <p:cNvPr id="7" name="Picture 6"/>
          <p:cNvPicPr>
            <a:picLocks noChangeAspect="1"/>
          </p:cNvPicPr>
          <p:nvPr/>
        </p:nvPicPr>
        <p:blipFill>
          <a:blip r:embed="rId3"/>
          <a:stretch>
            <a:fillRect/>
          </a:stretch>
        </p:blipFill>
        <p:spPr>
          <a:xfrm>
            <a:off x="3780509" y="4540104"/>
            <a:ext cx="3702369" cy="5473326"/>
          </a:xfrm>
          <a:prstGeom prst="rect">
            <a:avLst/>
          </a:prstGeom>
        </p:spPr>
      </p:pic>
      <p:pic>
        <p:nvPicPr>
          <p:cNvPr id="8" name="Picture 7"/>
          <p:cNvPicPr>
            <a:picLocks noChangeAspect="1"/>
          </p:cNvPicPr>
          <p:nvPr/>
        </p:nvPicPr>
        <p:blipFill>
          <a:blip r:embed="rId4"/>
          <a:stretch>
            <a:fillRect/>
          </a:stretch>
        </p:blipFill>
        <p:spPr>
          <a:xfrm>
            <a:off x="11106830" y="4511980"/>
            <a:ext cx="4186106" cy="5473325"/>
          </a:xfrm>
          <a:prstGeom prst="rect">
            <a:avLst/>
          </a:prstGeom>
        </p:spPr>
      </p:pic>
      <p:pic>
        <p:nvPicPr>
          <p:cNvPr id="2" name="Picture 1"/>
          <p:cNvPicPr>
            <a:picLocks noChangeAspect="1"/>
          </p:cNvPicPr>
          <p:nvPr/>
        </p:nvPicPr>
        <p:blipFill>
          <a:blip r:embed="rId5"/>
          <a:stretch>
            <a:fillRect/>
          </a:stretch>
        </p:blipFill>
        <p:spPr>
          <a:xfrm>
            <a:off x="3146727" y="1800637"/>
            <a:ext cx="12080271" cy="3685352"/>
          </a:xfrm>
          <a:prstGeom prst="rect">
            <a:avLst/>
          </a:prstGeom>
        </p:spPr>
      </p:pic>
      <p:pic>
        <p:nvPicPr>
          <p:cNvPr id="3" name="Picture 2" descr="A round pink label with white text and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66700"/>
            <a:ext cx="2685752" cy="26857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3600" dirty="0">
                <a:solidFill>
                  <a:srgbClr val="FF0000"/>
                </a:solidFill>
                <a:latin typeface="Cambria" panose="02040503050406030204" pitchFamily="18" charset="0"/>
                <a:ea typeface="Cambria" panose="02040503050406030204" pitchFamily="18" charset="0"/>
              </a:rPr>
              <a:t>  - Trước tiên, em nên giữ bình tĩnh và không cung cấp thông tin cá nhân quan trọng cho người lạ.</a:t>
            </a:r>
          </a:p>
          <a:p>
            <a:pPr algn="just"/>
            <a:r>
              <a:rPr lang="vi-VN" sz="3600" dirty="0">
                <a:solidFill>
                  <a:srgbClr val="FF0000"/>
                </a:solidFill>
                <a:latin typeface="Cambria" panose="02040503050406030204" pitchFamily="18" charset="0"/>
                <a:ea typeface="Cambria" panose="02040503050406030204" pitchFamily="18" charset="0"/>
              </a:rPr>
              <a:t>  - Em có thể tiếp tục cuộc gọi để xem người lạ muốn nói gì. Tuy nhiên, em nên cẩn thận và không tiết lộ thông tin riêng tư.</a:t>
            </a:r>
          </a:p>
          <a:p>
            <a:pPr algn="just"/>
            <a:r>
              <a:rPr lang="vi-VN" sz="3600" dirty="0">
                <a:solidFill>
                  <a:srgbClr val="FF0000"/>
                </a:solidFill>
                <a:latin typeface="Cambria" panose="02040503050406030204" pitchFamily="18" charset="0"/>
                <a:ea typeface="Cambria" panose="02040503050406030204" pitchFamily="18" charset="0"/>
              </a:rPr>
              <a:t>  - Nếu người lạ có hành vi đáng ngờ, em có thể chấm dứt cuộc gọi và treo máy.</a:t>
            </a:r>
          </a:p>
          <a:p>
            <a:pPr algn="just"/>
            <a:r>
              <a:rPr lang="vi-VN" sz="3600" dirty="0">
                <a:solidFill>
                  <a:srgbClr val="FF0000"/>
                </a:solidFill>
                <a:latin typeface="Cambria" panose="02040503050406030204" pitchFamily="18" charset="0"/>
                <a:ea typeface="Cambria" panose="02040503050406030204" pitchFamily="18" charset="0"/>
              </a:rPr>
              <a:t>  - Đối với trường hợp người lạ gọi quấy rối liên tục, em nên thông báo cho người lớn trong gia đình hoặc cơ quan chức năng để được hỗ trợ và bảo vệ.</a:t>
            </a:r>
          </a:p>
        </p:txBody>
      </p:sp>
      <p:pic>
        <p:nvPicPr>
          <p:cNvPr id="10" name="Picture 9"/>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defTabSz="1371600">
              <a:defRPr/>
            </a:pPr>
            <a:r>
              <a:rPr lang="en-US" sz="5400" b="1" dirty="0">
                <a:solidFill>
                  <a:prstClr val="black"/>
                </a:solidFill>
                <a:latin typeface="Calibri" panose="020F0502020204030204"/>
              </a:rPr>
              <a:t>1. </a:t>
            </a:r>
            <a:r>
              <a:rPr lang="vi-VN" sz="5400" b="1" dirty="0">
                <a:solidFill>
                  <a:prstClr val="black"/>
                </a:solidFill>
                <a:latin typeface="Calibri" panose="020F0502020204030204"/>
              </a:rPr>
              <a:t>Khi em ở nhà một mình và có cuộc gọi đến điện thoại cố định từ một người lạ</a:t>
            </a:r>
            <a:r>
              <a:rPr lang="en-US" sz="5400" b="1" dirty="0">
                <a:solidFill>
                  <a:prstClr val="black"/>
                </a:solidFill>
                <a:latin typeface="Calibri" panose="020F0502020204030204"/>
              </a:rPr>
              <a:t>.</a:t>
            </a:r>
            <a:endParaRPr lang="vi-VN" sz="5400" b="1" dirty="0">
              <a:solidFill>
                <a:prstClr val="black"/>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400" dirty="0">
                <a:solidFill>
                  <a:srgbClr val="FF0000"/>
                </a:solidFill>
                <a:latin typeface="Cambria" panose="02040503050406030204" pitchFamily="18" charset="0"/>
                <a:ea typeface="Cambria" panose="02040503050406030204" pitchFamily="18" charset="0"/>
              </a:rPr>
              <a:t> - Khi người khác nghe máy, em nên xác nhận xem em đã gọi đúng số điện thoại hay chưa.</a:t>
            </a:r>
          </a:p>
          <a:p>
            <a:pPr lvl="0" algn="just"/>
            <a:r>
              <a:rPr lang="vi-VN" sz="4400" dirty="0">
                <a:solidFill>
                  <a:srgbClr val="FF0000"/>
                </a:solidFill>
                <a:latin typeface="Cambria" panose="02040503050406030204" pitchFamily="18" charset="0"/>
                <a:ea typeface="Cambria" panose="02040503050406030204" pitchFamily="18" charset="0"/>
              </a:rPr>
              <a:t>  - Nếu em đã gọi đúng số điện thoại, em có thể yêu cầu người đang nghe máy chuyển dòng cuộc gọi đến người em muốn nói chuyện.</a:t>
            </a:r>
          </a:p>
          <a:p>
            <a:pPr lvl="0" algn="just"/>
            <a:r>
              <a:rPr lang="vi-VN" sz="4400" dirty="0">
                <a:solidFill>
                  <a:srgbClr val="FF0000"/>
                </a:solidFill>
                <a:latin typeface="Cambria" panose="02040503050406030204" pitchFamily="18" charset="0"/>
                <a:ea typeface="Cambria" panose="02040503050406030204" pitchFamily="18" charset="0"/>
              </a:rPr>
              <a:t>  - Trong trường hợp người khác không thể chuyển dòng cuộc gọi, em nên xin lỗi vì sự phiền phức và thử gọi lại sau.</a:t>
            </a:r>
            <a:endPar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rPr>
              <a:t>Khi gọi điện thoại cho một người nhưng người khác nghe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1" y="0"/>
            <a:ext cx="18333291" cy="10287000"/>
          </a:xfrm>
          <a:prstGeom prst="rect">
            <a:avLst/>
          </a:prstGeom>
        </p:spPr>
      </p:pic>
      <p:sp>
        <p:nvSpPr>
          <p:cNvPr id="20" name="Rounded Rectangle 25"/>
          <p:cNvSpPr/>
          <p:nvPr/>
        </p:nvSpPr>
        <p:spPr>
          <a:xfrm>
            <a:off x="4070752" y="3162300"/>
            <a:ext cx="13683848"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4000" dirty="0">
                <a:solidFill>
                  <a:srgbClr val="FF0000"/>
                </a:solidFill>
                <a:latin typeface="Cambria" panose="02040503050406030204" pitchFamily="18" charset="0"/>
                <a:ea typeface="Cambria" panose="02040503050406030204" pitchFamily="18" charset="0"/>
              </a:rPr>
              <a:t> - Gọi điện thoại cho bạn và đợi cho đến khi người bạn nhận máy.</a:t>
            </a:r>
          </a:p>
          <a:p>
            <a:pPr lvl="0" algn="just"/>
            <a:r>
              <a:rPr lang="vi-VN" sz="4000" dirty="0">
                <a:solidFill>
                  <a:srgbClr val="FF0000"/>
                </a:solidFill>
                <a:latin typeface="Cambria" panose="02040503050406030204" pitchFamily="18" charset="0"/>
                <a:ea typeface="Cambria" panose="02040503050406030204" pitchFamily="18" charset="0"/>
              </a:rPr>
              <a:t>  - Sau khi người bạn nhận máy, em có thể chào hỏi và nêu rõ mục đích cuộc gọi của mình.</a:t>
            </a:r>
          </a:p>
          <a:p>
            <a:pPr lvl="0" algn="just"/>
            <a:r>
              <a:rPr lang="vi-VN" sz="4000" dirty="0">
                <a:solidFill>
                  <a:srgbClr val="FF0000"/>
                </a:solidFill>
                <a:latin typeface="Cambria" panose="02040503050406030204" pitchFamily="18" charset="0"/>
                <a:ea typeface="Cambria" panose="02040503050406030204" pitchFamily="18" charset="0"/>
              </a:rPr>
              <a:t>  - Em nên lắng nghe và trao đổi thông tin liên quan đến nội dung bài học một cách rõ ràng và súc tích.</a:t>
            </a:r>
          </a:p>
          <a:p>
            <a:pPr lvl="0" algn="just"/>
            <a:r>
              <a:rPr lang="vi-VN" sz="4000" dirty="0">
                <a:solidFill>
                  <a:srgbClr val="FF0000"/>
                </a:solidFill>
                <a:latin typeface="Cambria" panose="02040503050406030204" pitchFamily="18" charset="0"/>
                <a:ea typeface="Cambria" panose="02040503050406030204" pitchFamily="18" charset="0"/>
              </a:rPr>
              <a:t>  - Nếu có sự hiểu lầm hoặc câu chuyện bị gián đoạn, em nên kiên nhẫn và lịch sự để giải quyết vấn đề.</a:t>
            </a:r>
          </a:p>
          <a:p>
            <a:pPr lvl="0" algn="just"/>
            <a:r>
              <a:rPr lang="vi-VN" sz="4000" dirty="0">
                <a:solidFill>
                  <a:srgbClr val="FF0000"/>
                </a:solidFill>
                <a:latin typeface="Cambria" panose="02040503050406030204" pitchFamily="18" charset="0"/>
                <a:ea typeface="Cambria" panose="02040503050406030204" pitchFamily="18" charset="0"/>
              </a:rPr>
              <a:t>  - Kết thúc cuộc gọi, em có thể cảm ơn bạn đã dành thời gian để trao đổi và chúc bạn một ngày tốt lành.</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4"/>
          <a:stretch>
            <a:fillRect/>
          </a:stretch>
        </p:blipFill>
        <p:spPr>
          <a:xfrm>
            <a:off x="864391" y="5143500"/>
            <a:ext cx="3388298" cy="5009025"/>
          </a:xfrm>
          <a:prstGeom prst="rect">
            <a:avLst/>
          </a:prstGeom>
        </p:spPr>
      </p:pic>
      <p:sp>
        <p:nvSpPr>
          <p:cNvPr id="4" name="Rounded Rectangle 9"/>
          <p:cNvSpPr/>
          <p:nvPr/>
        </p:nvSpPr>
        <p:spPr>
          <a:xfrm>
            <a:off x="864390" y="574678"/>
            <a:ext cx="16513929" cy="205422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13716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Gọi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điện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thoại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trao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đổi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nội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dung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endParaRPr kumimoji="0" lang="vi-VN"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5747"/>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11963400" y="2933700"/>
            <a:ext cx="5413717" cy="10284843"/>
          </a:xfrm>
          <a:prstGeom prst="rect">
            <a:avLst/>
          </a:prstGeom>
        </p:spPr>
      </p:pic>
      <p:pic>
        <p:nvPicPr>
          <p:cNvPr id="5" name="Picture 4" descr="A green and red text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38300"/>
            <a:ext cx="9938707" cy="8001502"/>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
            <p:cNvSpPr txBox="1"/>
            <p:nvPr/>
          </p:nvSpPr>
          <p:spPr>
            <a:xfrm>
              <a:off x="392086" y="123372"/>
              <a:ext cx="9584331"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Chia sẻ với người thân trong gia đình về cách sử dụng điện thoại an toàn, tiết kiệm, hiệu quả và phù hợp với quy tắc giao tiếp</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18" name="Picture 17"/>
          <p:cNvPicPr>
            <a:picLocks noChangeAspect="1"/>
          </p:cNvPicPr>
          <p:nvPr/>
        </p:nvPicPr>
        <p:blipFill>
          <a:blip r:embed="rId2"/>
          <a:stretch>
            <a:fillRect/>
          </a:stretch>
        </p:blipFill>
        <p:spPr>
          <a:xfrm>
            <a:off x="6096000" y="2039332"/>
            <a:ext cx="5838825" cy="82476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94" y="-342900"/>
            <a:ext cx="18333291" cy="10287000"/>
          </a:xfrm>
          <a:prstGeom prst="rect">
            <a:avLst/>
          </a:prstGeom>
        </p:spPr>
      </p:pic>
      <p:sp>
        <p:nvSpPr>
          <p:cNvPr id="20" name="Rounded Rectangle 25"/>
          <p:cNvSpPr/>
          <p:nvPr/>
        </p:nvSpPr>
        <p:spPr>
          <a:xfrm>
            <a:off x="3701415" y="1485900"/>
            <a:ext cx="12312015" cy="64008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lnSpc>
                <a:spcPct val="150000"/>
              </a:lnSpc>
            </a:pPr>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*Tích hợp GDPTTNTT Bài 4: Phòng tránh tai nạn do bom mìn, cháy nổ.</a:t>
            </a:r>
          </a:p>
          <a:p>
            <a:pPr lvl="0" algn="just">
              <a:lnSpc>
                <a:spcPct val="150000"/>
              </a:lnSpc>
            </a:pPr>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(Học sinh biết cách sử dụng </a:t>
            </a:r>
            <a:r>
              <a:rPr kumimoji="0" lang=""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a:t>
            </a:r>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iện thoại an toàn)</a:t>
            </a:r>
          </a:p>
        </p:txBody>
      </p:sp>
      <p:pic>
        <p:nvPicPr>
          <p:cNvPr id="10" name="Picture 9"/>
          <p:cNvPicPr>
            <a:picLocks noChangeAspect="1"/>
          </p:cNvPicPr>
          <p:nvPr/>
        </p:nvPicPr>
        <p:blipFill>
          <a:blip r:embed="rId4"/>
          <a:stretch>
            <a:fillRect/>
          </a:stretch>
        </p:blipFill>
        <p:spPr>
          <a:xfrm>
            <a:off x="864391" y="5143500"/>
            <a:ext cx="3388298" cy="5009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2" name="Freeform 2"/>
          <p:cNvSpPr/>
          <p:nvPr/>
        </p:nvSpPr>
        <p:spPr>
          <a:xfrm>
            <a:off x="-353301" y="-173691"/>
            <a:ext cx="18994602" cy="10634382"/>
          </a:xfrm>
          <a:custGeom>
            <a:avLst/>
            <a:gdLst/>
            <a:ahLst/>
            <a:cxnLst/>
            <a:rect l="l" t="t" r="r" b="b"/>
            <a:pathLst>
              <a:path w="18994602" h="10634382">
                <a:moveTo>
                  <a:pt x="0" y="0"/>
                </a:moveTo>
                <a:lnTo>
                  <a:pt x="18994602" y="0"/>
                </a:lnTo>
                <a:lnTo>
                  <a:pt x="18994602" y="10634382"/>
                </a:lnTo>
                <a:lnTo>
                  <a:pt x="0" y="10634382"/>
                </a:lnTo>
                <a:lnTo>
                  <a:pt x="0" y="0"/>
                </a:lnTo>
                <a:close/>
              </a:path>
            </a:pathLst>
          </a:custGeom>
          <a:blipFill>
            <a:blip r:embed="rId2">
              <a:extLst>
                <a:ext uri="{96DAC541-7B7A-43D3-8B79-37D633B846F1}">
                  <asvg:svgBlip xmlns:asvg="http://schemas.microsoft.com/office/drawing/2016/SVG/main" r:embed="rId3"/>
                </a:ext>
              </a:extLst>
            </a:blip>
            <a:stretch>
              <a:fillRect b="-2925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3251459" y="1347571"/>
            <a:ext cx="11785081" cy="6894272"/>
          </a:xfrm>
          <a:custGeom>
            <a:avLst/>
            <a:gdLst/>
            <a:ahLst/>
            <a:cxnLst/>
            <a:rect l="l" t="t" r="r" b="b"/>
            <a:pathLst>
              <a:path w="11785081" h="6894272">
                <a:moveTo>
                  <a:pt x="0" y="0"/>
                </a:moveTo>
                <a:lnTo>
                  <a:pt x="11785082" y="0"/>
                </a:lnTo>
                <a:lnTo>
                  <a:pt x="11785082" y="6894272"/>
                </a:lnTo>
                <a:lnTo>
                  <a:pt x="0" y="6894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1730479" y="4201482"/>
            <a:ext cx="4623400" cy="942018"/>
          </a:xfrm>
          <a:custGeom>
            <a:avLst/>
            <a:gdLst/>
            <a:ahLst/>
            <a:cxnLst/>
            <a:rect l="l" t="t" r="r" b="b"/>
            <a:pathLst>
              <a:path w="4623400" h="942018">
                <a:moveTo>
                  <a:pt x="0" y="0"/>
                </a:moveTo>
                <a:lnTo>
                  <a:pt x="4623401" y="0"/>
                </a:lnTo>
                <a:lnTo>
                  <a:pt x="4623401" y="942018"/>
                </a:lnTo>
                <a:lnTo>
                  <a:pt x="0" y="9420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673691" y="2036362"/>
            <a:ext cx="1489007" cy="2274872"/>
          </a:xfrm>
          <a:custGeom>
            <a:avLst/>
            <a:gdLst/>
            <a:ahLst/>
            <a:cxnLst/>
            <a:rect l="l" t="t" r="r" b="b"/>
            <a:pathLst>
              <a:path w="1489007" h="2274872">
                <a:moveTo>
                  <a:pt x="0" y="0"/>
                </a:moveTo>
                <a:lnTo>
                  <a:pt x="1489007" y="0"/>
                </a:lnTo>
                <a:lnTo>
                  <a:pt x="1489007" y="2274873"/>
                </a:lnTo>
                <a:lnTo>
                  <a:pt x="0" y="2274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a:off x="13692981" y="4672491"/>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8"/>
          <p:cNvPicPr>
            <a:picLocks noChangeAspect="1"/>
          </p:cNvPicPr>
          <p:nvPr/>
        </p:nvPicPr>
        <p:blipFill>
          <a:blip r:embed="rId11"/>
          <a:srcRect/>
          <a:stretch>
            <a:fillRect/>
          </a:stretch>
        </p:blipFill>
        <p:spPr>
          <a:xfrm>
            <a:off x="-199438" y="6056536"/>
            <a:ext cx="5023695" cy="4370614"/>
          </a:xfrm>
          <a:prstGeom prst="rect">
            <a:avLst/>
          </a:prstGeom>
        </p:spPr>
      </p:pic>
      <p:pic>
        <p:nvPicPr>
          <p:cNvPr id="9" name="Picture 8"/>
          <p:cNvPicPr>
            <a:picLocks noChangeAspect="1"/>
          </p:cNvPicPr>
          <p:nvPr/>
        </p:nvPicPr>
        <p:blipFill>
          <a:blip r:embed="rId12"/>
          <a:stretch>
            <a:fillRect/>
          </a:stretch>
        </p:blipFill>
        <p:spPr>
          <a:xfrm>
            <a:off x="2895600" y="2628900"/>
            <a:ext cx="12645260"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743200" y="2933700"/>
            <a:ext cx="11601116" cy="2462213"/>
          </a:xfrm>
          <a:prstGeom prst="rect">
            <a:avLst/>
          </a:prstGeom>
        </p:spPr>
        <p:txBody>
          <a:bodyPr lIns="0" tIns="0" rIns="0" bIns="0" rtlCol="0" anchor="t">
            <a:spAutoFit/>
          </a:bodyPr>
          <a:lstStyle/>
          <a:p>
            <a:pPr algn="ctr"/>
            <a:r>
              <a:rPr lang="en-US" sz="8000" b="1" spc="-127" dirty="0">
                <a:solidFill>
                  <a:srgbClr val="FEF0DA"/>
                </a:solidFill>
                <a:latin typeface="Asap Bold"/>
                <a:ea typeface="Asap Bold"/>
                <a:cs typeface="Asap Bold"/>
                <a:sym typeface="Asap Bold"/>
              </a:rPr>
              <a:t>a) SỬ DỤNG ĐIỆN THOẠI AN TOÀN, TIẾT KIỆM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endParaRPr lang="en-US"/>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algn="ctr"/>
              <a:r>
                <a:rPr lang="en-US" sz="4400" b="1" i="0" dirty="0">
                  <a:solidFill>
                    <a:srgbClr val="333333"/>
                  </a:solidFill>
                  <a:effectLst/>
                  <a:latin typeface="Cambria" panose="02040503050406030204" pitchFamily="18" charset="0"/>
                  <a:ea typeface="Cambria" panose="02040503050406030204" pitchFamily="18" charset="0"/>
                </a:rPr>
                <a:t>Em </a:t>
              </a:r>
              <a:r>
                <a:rPr lang="en-US" sz="4400" b="1" i="0" dirty="0" err="1">
                  <a:solidFill>
                    <a:srgbClr val="333333"/>
                  </a:solidFill>
                  <a:effectLst/>
                  <a:latin typeface="Cambria" panose="02040503050406030204" pitchFamily="18" charset="0"/>
                  <a:ea typeface="Cambria" panose="02040503050406030204" pitchFamily="18" charset="0"/>
                </a:rPr>
                <a:t>hãy</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quan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sát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6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cho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biết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Những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hình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ảnh</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nào</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thể</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hiện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sử</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dụng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điện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thoại</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an </a:t>
              </a:r>
              <a:r>
                <a:rPr lang="en-US" sz="4400" b="1" i="0" dirty="0" err="1">
                  <a:solidFill>
                    <a:srgbClr val="333333"/>
                  </a:solidFill>
                  <a:effectLst/>
                  <a:latin typeface="Cambria" panose="02040503050406030204" pitchFamily="18" charset="0"/>
                  <a:ea typeface="Cambria" panose="02040503050406030204" pitchFamily="18" charset="0"/>
                </a:rPr>
                <a:t>toàn</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và</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không</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tiết</a:t>
              </a:r>
              <a:r>
                <a:rPr lang="en-US" sz="4400" b="1" i="0" dirty="0">
                  <a:solidFill>
                    <a:srgbClr val="333333"/>
                  </a:solidFill>
                  <a:effectLst/>
                  <a:latin typeface="Cambria" panose="02040503050406030204" pitchFamily="18" charset="0"/>
                  <a:ea typeface="Cambria" panose="02040503050406030204" pitchFamily="18" charset="0"/>
                </a:rPr>
                <a:t> </a:t>
              </a:r>
              <a:r>
                <a:rPr lang="en-US" sz="4400" b="1" i="0" dirty="0" err="1">
                  <a:solidFill>
                    <a:srgbClr val="333333"/>
                  </a:solidFill>
                  <a:effectLst/>
                  <a:latin typeface="Cambria" panose="02040503050406030204" pitchFamily="18" charset="0"/>
                  <a:ea typeface="Cambria" panose="02040503050406030204" pitchFamily="18" charset="0"/>
                </a:rPr>
                <a:t>kiệm</a:t>
              </a:r>
              <a:endParaRPr lang="en-US" sz="4000" b="1" dirty="0">
                <a:solidFill>
                  <a:srgbClr val="2E2C2B"/>
                </a:solidFill>
                <a:latin typeface="Cambria" panose="02040503050406030204" pitchFamily="18" charset="0"/>
                <a:ea typeface="Cambria" panose="02040503050406030204" pitchFamily="18" charset="0"/>
                <a:cs typeface="Cabin Bold"/>
                <a:sym typeface="Cabin Bold"/>
              </a:endParaRPr>
            </a:p>
          </p:txBody>
        </p:sp>
      </p:grpSp>
      <p:pic>
        <p:nvPicPr>
          <p:cNvPr id="24" name="Picture 23"/>
          <p:cNvPicPr>
            <a:picLocks noChangeAspect="1"/>
          </p:cNvPicPr>
          <p:nvPr/>
        </p:nvPicPr>
        <p:blipFill>
          <a:blip r:embed="rId2"/>
          <a:stretch>
            <a:fillRect/>
          </a:stretch>
        </p:blipFill>
        <p:spPr>
          <a:xfrm>
            <a:off x="3276600" y="2217544"/>
            <a:ext cx="12649200" cy="8227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a:blip r:embed="rId3"/>
          <a:stretch>
            <a:fillRect/>
          </a:stretch>
        </p:blipFill>
        <p:spPr>
          <a:xfrm>
            <a:off x="685800" y="342900"/>
            <a:ext cx="847725" cy="9810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9220200" y="342900"/>
            <a:ext cx="0" cy="9144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1143000" y="190500"/>
            <a:ext cx="7162800" cy="1752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an </a:t>
            </a:r>
            <a:r>
              <a:rPr lang="en-US" sz="5400" b="1" dirty="0" err="1">
                <a:solidFill>
                  <a:srgbClr val="FF0000"/>
                </a:solidFill>
                <a:latin typeface="Cambria" panose="02040503050406030204" pitchFamily="18" charset="0"/>
                <a:ea typeface="Cambria" panose="02040503050406030204" pitchFamily="18" charset="0"/>
              </a:rPr>
              <a:t>toàn</a:t>
            </a:r>
            <a:endParaRPr lang="en-US" sz="54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p:cNvSpPr/>
          <p:nvPr/>
        </p:nvSpPr>
        <p:spPr>
          <a:xfrm>
            <a:off x="10134600" y="266700"/>
            <a:ext cx="7162800" cy="1752600"/>
          </a:xfrm>
          <a:prstGeom prst="roundRect">
            <a:avLst/>
          </a:prstGeom>
          <a:solidFill>
            <a:schemeClr val="accent5">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srgbClr val="FF0000"/>
                </a:solidFill>
                <a:latin typeface="Cambria" panose="02040503050406030204" pitchFamily="18" charset="0"/>
                <a:ea typeface="Cambria" panose="02040503050406030204" pitchFamily="18" charset="0"/>
              </a:rPr>
              <a:t>Sử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điện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thoại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không</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tiết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kiệm</a:t>
            </a:r>
            <a:endParaRPr lang="en-US" sz="5400" b="1" dirty="0">
              <a:solidFill>
                <a:srgbClr val="FF0000"/>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2"/>
          <a:stretch>
            <a:fillRect/>
          </a:stretch>
        </p:blipFill>
        <p:spPr>
          <a:xfrm>
            <a:off x="152400" y="2476500"/>
            <a:ext cx="4308764" cy="3657600"/>
          </a:xfrm>
          <a:prstGeom prst="rect">
            <a:avLst/>
          </a:prstGeom>
        </p:spPr>
      </p:pic>
      <p:pic>
        <p:nvPicPr>
          <p:cNvPr id="14" name="Picture 13"/>
          <p:cNvPicPr>
            <a:picLocks noChangeAspect="1"/>
          </p:cNvPicPr>
          <p:nvPr/>
        </p:nvPicPr>
        <p:blipFill>
          <a:blip r:embed="rId3"/>
          <a:stretch>
            <a:fillRect/>
          </a:stretch>
        </p:blipFill>
        <p:spPr>
          <a:xfrm>
            <a:off x="4876799" y="2552700"/>
            <a:ext cx="3890481" cy="3657600"/>
          </a:xfrm>
          <a:prstGeom prst="rect">
            <a:avLst/>
          </a:prstGeom>
        </p:spPr>
      </p:pic>
      <p:pic>
        <p:nvPicPr>
          <p:cNvPr id="16" name="Picture 15"/>
          <p:cNvPicPr>
            <a:picLocks noChangeAspect="1"/>
          </p:cNvPicPr>
          <p:nvPr/>
        </p:nvPicPr>
        <p:blipFill>
          <a:blip r:embed="rId4"/>
          <a:stretch>
            <a:fillRect/>
          </a:stretch>
        </p:blipFill>
        <p:spPr>
          <a:xfrm>
            <a:off x="2819399" y="6515100"/>
            <a:ext cx="4302323" cy="3771900"/>
          </a:xfrm>
          <a:prstGeom prst="rect">
            <a:avLst/>
          </a:prstGeom>
        </p:spPr>
      </p:pic>
      <p:pic>
        <p:nvPicPr>
          <p:cNvPr id="18" name="Picture 17"/>
          <p:cNvPicPr>
            <a:picLocks noChangeAspect="1"/>
          </p:cNvPicPr>
          <p:nvPr/>
        </p:nvPicPr>
        <p:blipFill>
          <a:blip r:embed="rId5"/>
          <a:stretch>
            <a:fillRect/>
          </a:stretch>
        </p:blipFill>
        <p:spPr>
          <a:xfrm>
            <a:off x="9753600" y="2552700"/>
            <a:ext cx="4222620" cy="3629025"/>
          </a:xfrm>
          <a:prstGeom prst="rect">
            <a:avLst/>
          </a:prstGeom>
        </p:spPr>
      </p:pic>
      <p:pic>
        <p:nvPicPr>
          <p:cNvPr id="22" name="Picture 21"/>
          <p:cNvPicPr>
            <a:picLocks noChangeAspect="1"/>
          </p:cNvPicPr>
          <p:nvPr/>
        </p:nvPicPr>
        <p:blipFill>
          <a:blip r:embed="rId6"/>
          <a:stretch>
            <a:fillRect/>
          </a:stretch>
        </p:blipFill>
        <p:spPr>
          <a:xfrm>
            <a:off x="13106400" y="6515100"/>
            <a:ext cx="4138691" cy="35433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3" name="Freeform 2"/>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p:cNvSpPr txBox="1"/>
          <p:nvPr/>
        </p:nvSpPr>
        <p:spPr>
          <a:xfrm>
            <a:off x="7086600" y="3695700"/>
            <a:ext cx="3429000" cy="1754326"/>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Sử</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dụng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5" name="Rectangle: Rounded Corners 4"/>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7" name="Straight Connector 6"/>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Không</a:t>
            </a:r>
            <a:r>
              <a:rPr lang="en-US" sz="4400" dirty="0">
                <a:solidFill>
                  <a:srgbClr val="002060"/>
                </a:solidFill>
              </a:rPr>
              <a:t> </a:t>
            </a:r>
            <a:r>
              <a:rPr lang="en-US" sz="4400" dirty="0" err="1">
                <a:solidFill>
                  <a:srgbClr val="002060"/>
                </a:solidFill>
              </a:rPr>
              <a:t>sử</a:t>
            </a:r>
            <a:r>
              <a:rPr lang="en-US" sz="4400" dirty="0">
                <a:solidFill>
                  <a:srgbClr val="002060"/>
                </a:solidFill>
              </a:rPr>
              <a:t> </a:t>
            </a:r>
            <a:r>
              <a:rPr lang="en-US" sz="4400" dirty="0" err="1">
                <a:solidFill>
                  <a:srgbClr val="002060"/>
                </a:solidFill>
              </a:rPr>
              <a:t>dụng</a:t>
            </a:r>
            <a:r>
              <a:rPr lang="en-US" sz="4400" dirty="0">
                <a:solidFill>
                  <a:srgbClr val="002060"/>
                </a:solidFill>
              </a:rPr>
              <a:t> </a:t>
            </a:r>
            <a:r>
              <a:rPr lang="en-US" sz="4400" dirty="0" err="1">
                <a:solidFill>
                  <a:srgbClr val="002060"/>
                </a:solidFill>
              </a:rPr>
              <a:t>khi</a:t>
            </a:r>
            <a:r>
              <a:rPr lang="en-US" sz="4400" dirty="0">
                <a:solidFill>
                  <a:srgbClr val="002060"/>
                </a:solidFill>
              </a:rPr>
              <a:t> </a:t>
            </a:r>
            <a:r>
              <a:rPr lang="en-US" sz="4400" dirty="0" err="1">
                <a:solidFill>
                  <a:srgbClr val="002060"/>
                </a:solidFill>
              </a:rPr>
              <a:t>sạc</a:t>
            </a:r>
            <a:r>
              <a:rPr lang="en-US" sz="4400" dirty="0">
                <a:solidFill>
                  <a:srgbClr val="002060"/>
                </a:solidFill>
              </a:rPr>
              <a:t> pin </a:t>
            </a:r>
            <a:r>
              <a:rPr lang="en-US" sz="4400" dirty="0" err="1">
                <a:solidFill>
                  <a:srgbClr val="002060"/>
                </a:solidFill>
              </a:rPr>
              <a:t>và</a:t>
            </a:r>
            <a:r>
              <a:rPr lang="en-US" sz="4400" dirty="0">
                <a:solidFill>
                  <a:srgbClr val="002060"/>
                </a:solidFill>
              </a:rPr>
              <a:t> </a:t>
            </a:r>
            <a:r>
              <a:rPr lang="en-US" sz="4400" dirty="0" err="1">
                <a:solidFill>
                  <a:srgbClr val="002060"/>
                </a:solidFill>
              </a:rPr>
              <a:t>khi</a:t>
            </a:r>
            <a:r>
              <a:rPr lang="en-US" sz="4400" dirty="0">
                <a:solidFill>
                  <a:srgbClr val="002060"/>
                </a:solidFill>
              </a:rPr>
              <a:t> pin </a:t>
            </a:r>
            <a:r>
              <a:rPr lang="en-US" sz="4400" dirty="0" err="1">
                <a:solidFill>
                  <a:srgbClr val="002060"/>
                </a:solidFill>
              </a:rPr>
              <a:t>yếu</a:t>
            </a:r>
            <a:endParaRPr lang="en-US" sz="4400" dirty="0">
              <a:solidFill>
                <a:srgbClr val="002060"/>
              </a:solidFill>
            </a:endParaRPr>
          </a:p>
        </p:txBody>
      </p:sp>
      <p:cxnSp>
        <p:nvCxnSpPr>
          <p:cNvPr id="15" name="Straight Connector 14"/>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Thời</a:t>
            </a:r>
            <a:r>
              <a:rPr lang="en-US" sz="4400" dirty="0">
                <a:solidFill>
                  <a:srgbClr val="002060"/>
                </a:solidFill>
              </a:rPr>
              <a:t> </a:t>
            </a:r>
            <a:r>
              <a:rPr lang="en-US" sz="4400" dirty="0" err="1">
                <a:solidFill>
                  <a:srgbClr val="002060"/>
                </a:solidFill>
              </a:rPr>
              <a:t>gian</a:t>
            </a:r>
            <a:r>
              <a:rPr lang="en-US" sz="4400" dirty="0">
                <a:solidFill>
                  <a:srgbClr val="002060"/>
                </a:solidFill>
              </a:rPr>
              <a:t> </a:t>
            </a:r>
            <a:r>
              <a:rPr lang="en-US" sz="4400" dirty="0" err="1">
                <a:solidFill>
                  <a:srgbClr val="002060"/>
                </a:solidFill>
              </a:rPr>
              <a:t>vừa</a:t>
            </a:r>
            <a:r>
              <a:rPr lang="en-US" sz="4400" dirty="0">
                <a:solidFill>
                  <a:srgbClr val="002060"/>
                </a:solidFill>
              </a:rPr>
              <a:t> </a:t>
            </a:r>
            <a:r>
              <a:rPr lang="en-US" sz="4400" dirty="0" err="1">
                <a:solidFill>
                  <a:srgbClr val="002060"/>
                </a:solidFill>
              </a:rPr>
              <a:t>phải</a:t>
            </a:r>
            <a:endParaRPr lang="en-US" sz="4400" dirty="0">
              <a:solidFill>
                <a:srgbClr val="002060"/>
              </a:solidFill>
            </a:endParaRPr>
          </a:p>
        </p:txBody>
      </p:sp>
      <p:cxnSp>
        <p:nvCxnSpPr>
          <p:cNvPr id="25" name="Straight Connector 24"/>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2060"/>
                </a:solidFill>
              </a:rPr>
              <a:t>Khi </a:t>
            </a:r>
            <a:r>
              <a:rPr lang="en-US" sz="6000" dirty="0" err="1">
                <a:solidFill>
                  <a:srgbClr val="002060"/>
                </a:solidFill>
              </a:rPr>
              <a:t>cần</a:t>
            </a:r>
            <a:r>
              <a:rPr lang="en-US" sz="6000" dirty="0">
                <a:solidFill>
                  <a:srgbClr val="002060"/>
                </a:solidFill>
              </a:rPr>
              <a:t> </a:t>
            </a:r>
            <a:r>
              <a:rPr lang="en-US" sz="6000" dirty="0" err="1">
                <a:solidFill>
                  <a:srgbClr val="002060"/>
                </a:solidFill>
              </a:rPr>
              <a:t>thiết</a:t>
            </a:r>
            <a:endParaRPr lang="en-US" sz="6000" dirty="0">
              <a:solidFill>
                <a:srgbClr val="002060"/>
              </a:solidFill>
            </a:endParaRPr>
          </a:p>
        </p:txBody>
      </p:sp>
      <p:cxnSp>
        <p:nvCxnSpPr>
          <p:cNvPr id="28" name="Straight Connector 27"/>
          <p:cNvCxnSpPr>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3" name="Freeform 3"/>
          <p:cNvSpPr/>
          <p:nvPr/>
        </p:nvSpPr>
        <p:spPr>
          <a:xfrm>
            <a:off x="2243447" y="1028700"/>
            <a:ext cx="13495484" cy="7894858"/>
          </a:xfrm>
          <a:custGeom>
            <a:avLst/>
            <a:gdLst/>
            <a:ahLst/>
            <a:cxnLst/>
            <a:rect l="l" t="t" r="r" b="b"/>
            <a:pathLst>
              <a:path w="13495484" h="7894858">
                <a:moveTo>
                  <a:pt x="0" y="0"/>
                </a:moveTo>
                <a:lnTo>
                  <a:pt x="13495483" y="0"/>
                </a:lnTo>
                <a:lnTo>
                  <a:pt x="13495483" y="7894858"/>
                </a:lnTo>
                <a:lnTo>
                  <a:pt x="0" y="7894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2743200" y="2933700"/>
            <a:ext cx="11601116" cy="369331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rPr>
              <a:t>b) SỬ</a:t>
            </a:r>
            <a:r>
              <a:rPr kumimoji="0" lang="en-US" sz="8000" b="1" i="0" u="none" strike="noStrike" kern="1200" cap="none" spc="-127" normalizeH="0" noProof="0" dirty="0">
                <a:ln>
                  <a:noFill/>
                </a:ln>
                <a:solidFill>
                  <a:srgbClr val="FEF0DA"/>
                </a:solidFill>
                <a:effectLst/>
                <a:uLnTx/>
                <a:uFillTx/>
                <a:latin typeface="Asap Bold"/>
                <a:ea typeface="Asap Bold"/>
                <a:cs typeface="Asap Bold"/>
                <a:sym typeface="Asap Bold"/>
              </a:rPr>
              <a:t> DỤNG ĐIỆN THOẠI HIỆU QUẢ, PHÙ HỢP VỚI QUY TẮC GIAO TIẾP</a:t>
            </a:r>
            <a:endParaRPr kumimoji="0" lang="en-US" sz="8000" b="1" i="0" u="none" strike="noStrike" kern="1200" cap="none" spc="-127" normalizeH="0" baseline="0" noProof="0" dirty="0">
              <a:ln>
                <a:noFill/>
              </a:ln>
              <a:solidFill>
                <a:srgbClr val="FEF0DA"/>
              </a:solidFill>
              <a:effectLst/>
              <a:uLnTx/>
              <a:uFillTx/>
              <a:latin typeface="Asap Bold"/>
              <a:ea typeface="Asap Bold"/>
              <a:cs typeface="Asap Bold"/>
              <a:sym typeface="Asap Bold"/>
            </a:endParaRPr>
          </a:p>
        </p:txBody>
      </p:sp>
      <p:sp>
        <p:nvSpPr>
          <p:cNvPr id="17" name="Freeform 7"/>
          <p:cNvSpPr/>
          <p:nvPr/>
        </p:nvSpPr>
        <p:spPr>
          <a:xfrm>
            <a:off x="13512229" y="4838700"/>
            <a:ext cx="4748557" cy="57384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sp>
        <p:nvSpPr>
          <p:cNvPr id="3" name="Freeform 2"/>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086600" y="3695700"/>
            <a:ext cx="3429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giao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thoại</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a:ea typeface="+mn-ea"/>
                <a:cs typeface="+mn-cs"/>
              </a:rPr>
              <a:t>Chào</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hỏi</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xưng</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danh</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và</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nêu</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mục</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đích</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cuộc</a:t>
            </a:r>
            <a:r>
              <a:rPr kumimoji="0" lang="en-US" sz="4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0" i="0" u="none" strike="noStrike" kern="1200" cap="none" spc="0" normalizeH="0" noProof="0" dirty="0" err="1">
                <a:ln>
                  <a:noFill/>
                </a:ln>
                <a:solidFill>
                  <a:srgbClr val="002060"/>
                </a:solidFill>
                <a:effectLst/>
                <a:uLnTx/>
                <a:uFillTx/>
                <a:latin typeface="Calibri" panose="020F0502020204030204"/>
                <a:ea typeface="+mn-ea"/>
                <a:cs typeface="+mn-cs"/>
              </a:rPr>
              <a:t>gọi</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7" name="Straight Connector 6"/>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Rounded Corners 12"/>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Giọng</a:t>
            </a:r>
            <a:r>
              <a:rPr kumimoji="0" lang="en-US" sz="5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noProof="0" dirty="0" err="1">
                <a:ln>
                  <a:noFill/>
                </a:ln>
                <a:solidFill>
                  <a:srgbClr val="002060"/>
                </a:solidFill>
                <a:effectLst/>
                <a:uLnTx/>
                <a:uFillTx/>
                <a:latin typeface="Calibri" panose="020F0502020204030204"/>
                <a:ea typeface="+mn-ea"/>
                <a:cs typeface="+mn-cs"/>
              </a:rPr>
              <a:t>nói</a:t>
            </a:r>
            <a:r>
              <a:rPr kumimoji="0" lang="en-US" sz="5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noProof="0" dirty="0" err="1">
                <a:ln>
                  <a:noFill/>
                </a:ln>
                <a:solidFill>
                  <a:srgbClr val="002060"/>
                </a:solidFill>
                <a:effectLst/>
                <a:uLnTx/>
                <a:uFillTx/>
                <a:latin typeface="Calibri" panose="020F0502020204030204"/>
                <a:ea typeface="+mn-ea"/>
                <a:cs typeface="+mn-cs"/>
              </a:rPr>
              <a:t>từ</a:t>
            </a:r>
            <a:r>
              <a:rPr kumimoji="0" lang="en-US" sz="5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noProof="0" dirty="0" err="1">
                <a:ln>
                  <a:noFill/>
                </a:ln>
                <a:solidFill>
                  <a:srgbClr val="002060"/>
                </a:solidFill>
                <a:effectLst/>
                <a:uLnTx/>
                <a:uFillTx/>
                <a:latin typeface="Calibri" panose="020F0502020204030204"/>
                <a:ea typeface="+mn-ea"/>
                <a:cs typeface="+mn-cs"/>
              </a:rPr>
              <a:t>tốn</a:t>
            </a:r>
            <a:r>
              <a:rPr kumimoji="0" lang="en-US" sz="5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noProof="0" dirty="0" err="1">
                <a:ln>
                  <a:noFill/>
                </a:ln>
                <a:solidFill>
                  <a:srgbClr val="002060"/>
                </a:solidFill>
                <a:effectLst/>
                <a:uLnTx/>
                <a:uFillTx/>
                <a:latin typeface="Calibri" panose="020F0502020204030204"/>
                <a:ea typeface="+mn-ea"/>
                <a:cs typeface="+mn-cs"/>
              </a:rPr>
              <a:t>vừa</a:t>
            </a:r>
            <a:r>
              <a:rPr kumimoji="0" lang="en-US" sz="5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noProof="0" dirty="0" err="1">
                <a:ln>
                  <a:noFill/>
                </a:ln>
                <a:solidFill>
                  <a:srgbClr val="002060"/>
                </a:solidFill>
                <a:effectLst/>
                <a:uLnTx/>
                <a:uFillTx/>
                <a:latin typeface="Calibri" panose="020F0502020204030204"/>
                <a:ea typeface="+mn-ea"/>
                <a:cs typeface="+mn-cs"/>
              </a:rPr>
              <a:t>phải</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15" name="Straight Connector 14"/>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Thái</a:t>
            </a:r>
            <a:r>
              <a:rPr kumimoji="0" lang="en-US" sz="48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noProof="0" dirty="0" err="1">
                <a:ln>
                  <a:noFill/>
                </a:ln>
                <a:solidFill>
                  <a:srgbClr val="002060"/>
                </a:solidFill>
                <a:effectLst/>
                <a:uLnTx/>
                <a:uFillTx/>
                <a:latin typeface="Calibri" panose="020F0502020204030204"/>
                <a:ea typeface="+mn-ea"/>
                <a:cs typeface="+mn-cs"/>
              </a:rPr>
              <a:t>độ</a:t>
            </a:r>
            <a:r>
              <a:rPr kumimoji="0" lang="en-US" sz="48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noProof="0" dirty="0" err="1">
                <a:ln>
                  <a:noFill/>
                </a:ln>
                <a:solidFill>
                  <a:srgbClr val="002060"/>
                </a:solidFill>
                <a:effectLst/>
                <a:uLnTx/>
                <a:uFillTx/>
                <a:latin typeface="Calibri" panose="020F0502020204030204"/>
                <a:ea typeface="+mn-ea"/>
                <a:cs typeface="+mn-cs"/>
              </a:rPr>
              <a:t>thân</a:t>
            </a:r>
            <a:r>
              <a:rPr kumimoji="0" lang="en-US" sz="48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noProof="0" dirty="0" err="1">
                <a:ln>
                  <a:noFill/>
                </a:ln>
                <a:solidFill>
                  <a:srgbClr val="002060"/>
                </a:solidFill>
                <a:effectLst/>
                <a:uLnTx/>
                <a:uFillTx/>
                <a:latin typeface="Calibri" panose="020F0502020204030204"/>
                <a:ea typeface="+mn-ea"/>
                <a:cs typeface="+mn-cs"/>
              </a:rPr>
              <a:t>thiện</a:t>
            </a:r>
            <a:r>
              <a:rPr kumimoji="0" lang="en-US" sz="48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noProof="0" dirty="0" err="1">
                <a:ln>
                  <a:noFill/>
                </a:ln>
                <a:solidFill>
                  <a:srgbClr val="002060"/>
                </a:solidFill>
                <a:effectLst/>
                <a:uLnTx/>
                <a:uFillTx/>
                <a:latin typeface="Calibri" panose="020F0502020204030204"/>
                <a:ea typeface="+mn-ea"/>
                <a:cs typeface="+mn-cs"/>
              </a:rPr>
              <a:t>lịch</a:t>
            </a:r>
            <a:r>
              <a:rPr kumimoji="0" lang="en-US" sz="48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800" b="0" i="0" u="none" strike="noStrike" kern="1200" cap="none" spc="0" normalizeH="0" noProof="0" dirty="0" err="1">
                <a:ln>
                  <a:noFill/>
                </a:ln>
                <a:solidFill>
                  <a:srgbClr val="002060"/>
                </a:solidFill>
                <a:effectLst/>
                <a:uLnTx/>
                <a:uFillTx/>
                <a:latin typeface="Calibri" panose="020F0502020204030204"/>
                <a:ea typeface="+mn-ea"/>
                <a:cs typeface="+mn-cs"/>
              </a:rPr>
              <a:t>sự</a:t>
            </a:r>
            <a:endPar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25" name="Straight Connector 24"/>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srgbClr val="002060"/>
                </a:solidFill>
                <a:effectLst/>
                <a:uLnTx/>
                <a:uFillTx/>
                <a:latin typeface="Calibri" panose="020F0502020204030204"/>
                <a:ea typeface="+mn-ea"/>
                <a:cs typeface="+mn-cs"/>
              </a:rPr>
              <a:t>Không</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bất</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ngờ</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kết</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thúc</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cuộc</a:t>
            </a:r>
            <a:r>
              <a:rPr kumimoji="0" lang="en-US" sz="60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6000" b="0" i="0" u="none" strike="noStrike" kern="1200" cap="none" spc="0" normalizeH="0" noProof="0" dirty="0" err="1">
                <a:ln>
                  <a:noFill/>
                </a:ln>
                <a:solidFill>
                  <a:srgbClr val="002060"/>
                </a:solidFill>
                <a:effectLst/>
                <a:uLnTx/>
                <a:uFillTx/>
                <a:latin typeface="Calibri" panose="020F0502020204030204"/>
                <a:ea typeface="+mn-ea"/>
                <a:cs typeface="+mn-cs"/>
              </a:rPr>
              <a:t>gọi</a:t>
            </a:r>
            <a:endPar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28" name="Straight Connector 27"/>
          <p:cNvCxnSpPr>
            <a:endCxn id="27"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p:cNvPicPr>
            <a:picLocks noChangeAspect="1"/>
          </p:cNvPicPr>
          <p:nvPr/>
        </p:nvPicPr>
        <p:blipFill>
          <a:blip r:embed="rId2"/>
          <a:stretch>
            <a:fillRect/>
          </a:stretch>
        </p:blipFill>
        <p:spPr>
          <a:xfrm>
            <a:off x="685800" y="342900"/>
            <a:ext cx="847725" cy="981075"/>
          </a:xfrm>
          <a:prstGeom prst="rect">
            <a:avLst/>
          </a:prstGeom>
        </p:spPr>
      </p:pic>
      <p:sp>
        <p:nvSpPr>
          <p:cNvPr id="7" name="TextBox 6"/>
          <p:cNvSpPr txBox="1"/>
          <p:nvPr/>
        </p:nvSpPr>
        <p:spPr>
          <a:xfrm>
            <a:off x="304800" y="2324100"/>
            <a:ext cx="13335000" cy="707886"/>
          </a:xfrm>
          <a:prstGeom prst="rect">
            <a:avLst/>
          </a:prstGeom>
          <a:noFill/>
        </p:spPr>
        <p:txBody>
          <a:bodyPr wrap="square" rtlCol="0">
            <a:spAutoFit/>
          </a:bodyPr>
          <a:lstStyle/>
          <a:p>
            <a:r>
              <a:rPr lang="en-US" sz="4000" b="1" i="0" dirty="0">
                <a:solidFill>
                  <a:srgbClr val="002060"/>
                </a:solidFill>
                <a:effectLst/>
                <a:latin typeface="Cambria" panose="02040503050406030204" pitchFamily="18" charset="0"/>
                <a:ea typeface="Cambria" panose="02040503050406030204" pitchFamily="18" charset="0"/>
              </a:rPr>
              <a:t>1.  Khi </a:t>
            </a:r>
            <a:r>
              <a:rPr lang="en-US" sz="4000" b="1" i="0" dirty="0" err="1">
                <a:solidFill>
                  <a:srgbClr val="002060"/>
                </a:solidFill>
                <a:effectLst/>
                <a:latin typeface="Cambria" panose="02040503050406030204" pitchFamily="18" charset="0"/>
                <a:ea typeface="Cambria" panose="02040503050406030204" pitchFamily="18" charset="0"/>
              </a:rPr>
              <a:t>bắt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đầu</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thực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hiện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một</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cuộc</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gọi</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điện</a:t>
            </a:r>
            <a:r>
              <a:rPr lang="en-US" sz="4000" b="1" i="0" dirty="0">
                <a:solidFill>
                  <a:srgbClr val="002060"/>
                </a:solidFill>
                <a:effectLst/>
                <a:latin typeface="Cambria" panose="02040503050406030204" pitchFamily="18" charset="0"/>
                <a:ea typeface="Cambria" panose="02040503050406030204" pitchFamily="18" charset="0"/>
              </a:rPr>
              <a:t> </a:t>
            </a:r>
            <a:r>
              <a:rPr lang="en-US" sz="4000" b="1" i="0" dirty="0" err="1">
                <a:solidFill>
                  <a:srgbClr val="002060"/>
                </a:solidFill>
                <a:effectLst/>
                <a:latin typeface="Cambria" panose="02040503050406030204" pitchFamily="18" charset="0"/>
                <a:ea typeface="Cambria" panose="02040503050406030204" pitchFamily="18" charset="0"/>
              </a:rPr>
              <a:t>thoại</a:t>
            </a:r>
            <a:endParaRPr lang="en-US" sz="4000" b="1" dirty="0">
              <a:solidFill>
                <a:srgbClr val="002060"/>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3"/>
          <a:stretch>
            <a:fillRect/>
          </a:stretch>
        </p:blipFill>
        <p:spPr>
          <a:xfrm>
            <a:off x="4038600" y="3086100"/>
            <a:ext cx="11861292" cy="689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3009900"/>
            <a:ext cx="2286000" cy="1935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7C9"/>
        </a:solidFill>
        <a:effectLst/>
      </p:bgPr>
    </p:bg>
    <p:spTree>
      <p:nvGrpSpPr>
        <p:cNvPr id="1" name=""/>
        <p:cNvGrpSpPr/>
        <p:nvPr/>
      </p:nvGrpSpPr>
      <p:grpSpPr>
        <a:xfrm>
          <a:off x="0" y="0"/>
          <a:ext cx="0" cy="0"/>
          <a:chOff x="0" y="0"/>
          <a:chExt cx="0" cy="0"/>
        </a:xfrm>
      </p:grpSpPr>
      <p:grpSp>
        <p:nvGrpSpPr>
          <p:cNvPr id="3" name="Group 3"/>
          <p:cNvGrpSpPr/>
          <p:nvPr/>
        </p:nvGrpSpPr>
        <p:grpSpPr>
          <a:xfrm>
            <a:off x="304800" y="21770"/>
            <a:ext cx="17830800" cy="1825404"/>
            <a:chOff x="0" y="0"/>
            <a:chExt cx="10194245" cy="1908373"/>
          </a:xfrm>
        </p:grpSpPr>
        <p:grpSp>
          <p:nvGrpSpPr>
            <p:cNvPr id="4" name="Group 4"/>
            <p:cNvGrpSpPr/>
            <p:nvPr/>
          </p:nvGrpSpPr>
          <p:grpSpPr>
            <a:xfrm>
              <a:off x="0" y="0"/>
              <a:ext cx="10194245" cy="1908373"/>
              <a:chOff x="0" y="0"/>
              <a:chExt cx="2375135" cy="444628"/>
            </a:xfrm>
          </p:grpSpPr>
          <p:sp>
            <p:nvSpPr>
              <p:cNvPr id="5" name="Freeform 5"/>
              <p:cNvSpPr/>
              <p:nvPr/>
            </p:nvSpPr>
            <p:spPr>
              <a:xfrm>
                <a:off x="9779" y="6223"/>
                <a:ext cx="2360403" cy="429261"/>
              </a:xfrm>
              <a:custGeom>
                <a:avLst/>
                <a:gdLst/>
                <a:ahLst/>
                <a:cxnLst/>
                <a:rect l="l" t="t" r="r" b="b"/>
                <a:pathLst>
                  <a:path w="2360403" h="429261">
                    <a:moveTo>
                      <a:pt x="2359895" y="288037"/>
                    </a:moveTo>
                    <a:lnTo>
                      <a:pt x="2359895" y="264542"/>
                    </a:lnTo>
                    <a:cubicBezTo>
                      <a:pt x="2359895" y="264161"/>
                      <a:pt x="2359895" y="263780"/>
                      <a:pt x="2359895" y="263399"/>
                    </a:cubicBezTo>
                    <a:cubicBezTo>
                      <a:pt x="2359895" y="263526"/>
                      <a:pt x="2359895" y="263780"/>
                      <a:pt x="2359895" y="263907"/>
                    </a:cubicBezTo>
                    <a:lnTo>
                      <a:pt x="2359641" y="210052"/>
                    </a:lnTo>
                    <a:lnTo>
                      <a:pt x="2359641" y="209977"/>
                    </a:lnTo>
                    <a:cubicBezTo>
                      <a:pt x="2359641" y="209917"/>
                      <a:pt x="2359641" y="209857"/>
                      <a:pt x="2359641" y="209812"/>
                    </a:cubicBezTo>
                    <a:lnTo>
                      <a:pt x="2359641" y="163195"/>
                    </a:lnTo>
                    <a:cubicBezTo>
                      <a:pt x="2359768" y="164084"/>
                      <a:pt x="2359895" y="165608"/>
                      <a:pt x="2360022" y="167259"/>
                    </a:cubicBezTo>
                    <a:cubicBezTo>
                      <a:pt x="2359387" y="151384"/>
                      <a:pt x="2360149" y="134112"/>
                      <a:pt x="2359641" y="125349"/>
                    </a:cubicBezTo>
                    <a:lnTo>
                      <a:pt x="2359260" y="126238"/>
                    </a:lnTo>
                    <a:cubicBezTo>
                      <a:pt x="2359133" y="120777"/>
                      <a:pt x="2359006" y="115824"/>
                      <a:pt x="2359133" y="110998"/>
                    </a:cubicBezTo>
                    <a:cubicBezTo>
                      <a:pt x="2359006" y="105283"/>
                      <a:pt x="2359133" y="98552"/>
                      <a:pt x="2358244" y="92456"/>
                    </a:cubicBezTo>
                    <a:cubicBezTo>
                      <a:pt x="2356593" y="80010"/>
                      <a:pt x="2353291" y="66929"/>
                      <a:pt x="2344147" y="52451"/>
                    </a:cubicBezTo>
                    <a:lnTo>
                      <a:pt x="2344147" y="52705"/>
                    </a:lnTo>
                    <a:cubicBezTo>
                      <a:pt x="2336654" y="40894"/>
                      <a:pt x="2326494" y="28448"/>
                      <a:pt x="2316842" y="20828"/>
                    </a:cubicBezTo>
                    <a:cubicBezTo>
                      <a:pt x="2302745" y="11176"/>
                      <a:pt x="2315191" y="20828"/>
                      <a:pt x="2303126" y="13589"/>
                    </a:cubicBezTo>
                    <a:cubicBezTo>
                      <a:pt x="2302237" y="12827"/>
                      <a:pt x="2300586" y="12446"/>
                      <a:pt x="2298681" y="12319"/>
                    </a:cubicBezTo>
                    <a:cubicBezTo>
                      <a:pt x="2292077" y="9017"/>
                      <a:pt x="2291061" y="8890"/>
                      <a:pt x="2289918" y="8636"/>
                    </a:cubicBezTo>
                    <a:cubicBezTo>
                      <a:pt x="2288775" y="8509"/>
                      <a:pt x="2287759" y="8001"/>
                      <a:pt x="2280393" y="5588"/>
                    </a:cubicBezTo>
                    <a:cubicBezTo>
                      <a:pt x="2279631" y="5334"/>
                      <a:pt x="2278742" y="5080"/>
                      <a:pt x="2277853" y="4699"/>
                    </a:cubicBezTo>
                    <a:lnTo>
                      <a:pt x="2276456" y="3429"/>
                    </a:lnTo>
                    <a:cubicBezTo>
                      <a:pt x="2273916" y="2667"/>
                      <a:pt x="2269471" y="2921"/>
                      <a:pt x="2265026" y="3302"/>
                    </a:cubicBezTo>
                    <a:cubicBezTo>
                      <a:pt x="2263248" y="3048"/>
                      <a:pt x="2261597" y="2540"/>
                      <a:pt x="2259692" y="2413"/>
                    </a:cubicBezTo>
                    <a:cubicBezTo>
                      <a:pt x="2255374" y="2159"/>
                      <a:pt x="2250040" y="1778"/>
                      <a:pt x="2246230" y="1778"/>
                    </a:cubicBezTo>
                    <a:cubicBezTo>
                      <a:pt x="2242293" y="1778"/>
                      <a:pt x="2238356" y="1778"/>
                      <a:pt x="2234419" y="1778"/>
                    </a:cubicBezTo>
                    <a:cubicBezTo>
                      <a:pt x="2226418" y="1778"/>
                      <a:pt x="2218163" y="1778"/>
                      <a:pt x="2209654" y="1778"/>
                    </a:cubicBezTo>
                    <a:cubicBezTo>
                      <a:pt x="2192509" y="1778"/>
                      <a:pt x="2174475" y="1905"/>
                      <a:pt x="2108077" y="1905"/>
                    </a:cubicBezTo>
                    <a:lnTo>
                      <a:pt x="2111529" y="1651"/>
                    </a:lnTo>
                    <a:lnTo>
                      <a:pt x="1889461" y="1905"/>
                    </a:lnTo>
                    <a:cubicBezTo>
                      <a:pt x="1798563" y="1905"/>
                      <a:pt x="1706514" y="1905"/>
                      <a:pt x="1614466" y="2032"/>
                    </a:cubicBezTo>
                    <a:cubicBezTo>
                      <a:pt x="1561538" y="2032"/>
                      <a:pt x="1505158" y="2286"/>
                      <a:pt x="1447628" y="2540"/>
                    </a:cubicBezTo>
                    <a:lnTo>
                      <a:pt x="995438" y="3048"/>
                    </a:lnTo>
                    <a:cubicBezTo>
                      <a:pt x="863118" y="2032"/>
                      <a:pt x="730798" y="2540"/>
                      <a:pt x="600780" y="4572"/>
                    </a:cubicBezTo>
                    <a:lnTo>
                      <a:pt x="562810" y="5334"/>
                    </a:lnTo>
                    <a:cubicBezTo>
                      <a:pt x="347646" y="5080"/>
                      <a:pt x="219928"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11404"/>
                      <a:pt x="1016" y="214302"/>
                      <a:pt x="0" y="216765"/>
                    </a:cubicBezTo>
                    <a:cubicBezTo>
                      <a:pt x="0" y="217831"/>
                      <a:pt x="127" y="219528"/>
                      <a:pt x="254" y="221615"/>
                    </a:cubicBezTo>
                    <a:cubicBezTo>
                      <a:pt x="127" y="223702"/>
                      <a:pt x="0" y="225399"/>
                      <a:pt x="0" y="226465"/>
                    </a:cubicBezTo>
                    <a:cubicBezTo>
                      <a:pt x="1016" y="228898"/>
                      <a:pt x="762" y="231751"/>
                      <a:pt x="889" y="234379"/>
                    </a:cubicBezTo>
                    <a:lnTo>
                      <a:pt x="889" y="247397"/>
                    </a:lnTo>
                    <a:lnTo>
                      <a:pt x="889" y="247016"/>
                    </a:lnTo>
                    <a:cubicBezTo>
                      <a:pt x="889" y="250826"/>
                      <a:pt x="889" y="257176"/>
                      <a:pt x="889" y="265177"/>
                    </a:cubicBezTo>
                    <a:lnTo>
                      <a:pt x="889" y="322200"/>
                    </a:lnTo>
                    <a:cubicBezTo>
                      <a:pt x="889" y="335916"/>
                      <a:pt x="3683" y="350521"/>
                      <a:pt x="9525" y="363856"/>
                    </a:cubicBezTo>
                    <a:cubicBezTo>
                      <a:pt x="20828" y="390907"/>
                      <a:pt x="44450" y="411481"/>
                      <a:pt x="67183" y="420498"/>
                    </a:cubicBezTo>
                    <a:cubicBezTo>
                      <a:pt x="78486" y="425324"/>
                      <a:pt x="89662" y="427102"/>
                      <a:pt x="98806" y="427991"/>
                    </a:cubicBezTo>
                    <a:cubicBezTo>
                      <a:pt x="104267" y="428372"/>
                      <a:pt x="108331" y="428372"/>
                      <a:pt x="111633" y="428372"/>
                    </a:cubicBezTo>
                    <a:cubicBezTo>
                      <a:pt x="110871" y="428499"/>
                      <a:pt x="109982" y="428626"/>
                      <a:pt x="108966" y="428626"/>
                    </a:cubicBezTo>
                    <a:cubicBezTo>
                      <a:pt x="111252" y="428499"/>
                      <a:pt x="112776" y="428372"/>
                      <a:pt x="113538" y="428245"/>
                    </a:cubicBezTo>
                    <a:cubicBezTo>
                      <a:pt x="115316" y="428245"/>
                      <a:pt x="116840" y="428245"/>
                      <a:pt x="118237" y="428245"/>
                    </a:cubicBezTo>
                    <a:lnTo>
                      <a:pt x="114300" y="428118"/>
                    </a:lnTo>
                    <a:cubicBezTo>
                      <a:pt x="142748" y="427356"/>
                      <a:pt x="139065" y="428753"/>
                      <a:pt x="161925" y="429261"/>
                    </a:cubicBezTo>
                    <a:cubicBezTo>
                      <a:pt x="161544" y="429007"/>
                      <a:pt x="161798" y="428880"/>
                      <a:pt x="162433" y="428626"/>
                    </a:cubicBezTo>
                    <a:lnTo>
                      <a:pt x="161925" y="429261"/>
                    </a:lnTo>
                    <a:lnTo>
                      <a:pt x="2227180" y="429261"/>
                    </a:lnTo>
                    <a:cubicBezTo>
                      <a:pt x="2229593" y="429261"/>
                      <a:pt x="2232006" y="429261"/>
                      <a:pt x="2234419" y="429261"/>
                    </a:cubicBezTo>
                    <a:cubicBezTo>
                      <a:pt x="2238483" y="429261"/>
                      <a:pt x="2242420" y="429261"/>
                      <a:pt x="2246230" y="429261"/>
                    </a:cubicBezTo>
                    <a:cubicBezTo>
                      <a:pt x="2250040" y="429261"/>
                      <a:pt x="2255374" y="429007"/>
                      <a:pt x="2259692" y="428626"/>
                    </a:cubicBezTo>
                    <a:cubicBezTo>
                      <a:pt x="2261470" y="428372"/>
                      <a:pt x="2263248" y="427991"/>
                      <a:pt x="2265026" y="427737"/>
                    </a:cubicBezTo>
                    <a:cubicBezTo>
                      <a:pt x="2269471" y="428118"/>
                      <a:pt x="2273916" y="428372"/>
                      <a:pt x="2276329" y="427610"/>
                    </a:cubicBezTo>
                    <a:lnTo>
                      <a:pt x="2277472" y="426086"/>
                    </a:lnTo>
                    <a:cubicBezTo>
                      <a:pt x="2277472" y="426086"/>
                      <a:pt x="2294617" y="423546"/>
                      <a:pt x="2309349" y="414656"/>
                    </a:cubicBezTo>
                    <a:cubicBezTo>
                      <a:pt x="2309984" y="414402"/>
                      <a:pt x="2311508" y="413513"/>
                      <a:pt x="2316588" y="410084"/>
                    </a:cubicBezTo>
                    <a:cubicBezTo>
                      <a:pt x="2326240" y="402464"/>
                      <a:pt x="2336400" y="390018"/>
                      <a:pt x="2343893" y="378207"/>
                    </a:cubicBezTo>
                    <a:lnTo>
                      <a:pt x="2343893" y="378461"/>
                    </a:lnTo>
                    <a:cubicBezTo>
                      <a:pt x="2350878" y="367412"/>
                      <a:pt x="2354307" y="357252"/>
                      <a:pt x="2356339" y="347473"/>
                    </a:cubicBezTo>
                    <a:cubicBezTo>
                      <a:pt x="2356339" y="347473"/>
                      <a:pt x="2356339" y="347473"/>
                      <a:pt x="2356466" y="347346"/>
                    </a:cubicBezTo>
                    <a:cubicBezTo>
                      <a:pt x="2357101" y="345695"/>
                      <a:pt x="2358117" y="337821"/>
                      <a:pt x="2358117" y="337821"/>
                    </a:cubicBezTo>
                    <a:cubicBezTo>
                      <a:pt x="2358752" y="332614"/>
                      <a:pt x="2360403" y="317628"/>
                      <a:pt x="2359895" y="288037"/>
                    </a:cubicBezTo>
                    <a:close/>
                  </a:path>
                </a:pathLst>
              </a:custGeom>
              <a:solidFill>
                <a:srgbClr val="F4B71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
            <p:cNvSpPr txBox="1"/>
            <p:nvPr/>
          </p:nvSpPr>
          <p:spPr>
            <a:xfrm>
              <a:off x="697042" y="123372"/>
              <a:ext cx="9279376" cy="141576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Hãy chọn cách giao tiếp mà em thấy phù hợp nhất trong các tình huống dưới đây.</a:t>
              </a:r>
              <a:endParaRPr kumimoji="0" lang="en-US" sz="4000" b="1" i="0" u="none" strike="noStrike" kern="1200" cap="none" spc="0" normalizeH="0" baseline="0" noProof="0" dirty="0">
                <a:ln>
                  <a:noFill/>
                </a:ln>
                <a:solidFill>
                  <a:srgbClr val="2E2C2B"/>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26" name="Picture 25"/>
          <p:cNvPicPr>
            <a:picLocks noChangeAspect="1"/>
          </p:cNvPicPr>
          <p:nvPr/>
        </p:nvPicPr>
        <p:blipFill>
          <a:blip r:embed="rId2"/>
          <a:stretch>
            <a:fillRect/>
          </a:stretch>
        </p:blipFill>
        <p:spPr>
          <a:xfrm>
            <a:off x="685800" y="342900"/>
            <a:ext cx="847725" cy="981075"/>
          </a:xfrm>
          <a:prstGeom prst="rect">
            <a:avLst/>
          </a:prstGeom>
        </p:spPr>
      </p:pic>
      <p:sp>
        <p:nvSpPr>
          <p:cNvPr id="7" name="TextBox 6"/>
          <p:cNvSpPr txBox="1"/>
          <p:nvPr/>
        </p:nvSpPr>
        <p:spPr>
          <a:xfrm>
            <a:off x="304800" y="2324100"/>
            <a:ext cx="13335000" cy="707886"/>
          </a:xfrm>
          <a:prstGeom prst="rect">
            <a:avLst/>
          </a:prstGeom>
          <a:noFill/>
        </p:spPr>
        <p:txBody>
          <a:bodyPr wrap="square" rtlCol="0">
            <a:spAutoFit/>
          </a:bodyPr>
          <a:lstStyle/>
          <a:p>
            <a:pPr lvl="0"/>
            <a:r>
              <a:rPr lang="en-US" sz="4000" b="1" dirty="0">
                <a:solidFill>
                  <a:srgbClr val="002060"/>
                </a:solidFill>
                <a:latin typeface="Cambria" panose="02040503050406030204" pitchFamily="18" charset="0"/>
                <a:ea typeface="Cambria" panose="02040503050406030204" pitchFamily="18" charset="0"/>
              </a:rPr>
              <a:t>2.    Khi </a:t>
            </a:r>
            <a:r>
              <a:rPr lang="en-US" sz="4000" b="1" dirty="0" err="1">
                <a:solidFill>
                  <a:srgbClr val="002060"/>
                </a:solidFill>
                <a:latin typeface="Cambria" panose="02040503050406030204" pitchFamily="18" charset="0"/>
                <a:ea typeface="Cambria" panose="02040503050406030204" pitchFamily="18" charset="0"/>
              </a:rPr>
              <a:t>trả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lời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thoại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 name="Picture 9"/>
          <p:cNvPicPr>
            <a:picLocks noChangeAspect="1"/>
          </p:cNvPicPr>
          <p:nvPr/>
        </p:nvPicPr>
        <p:blipFill>
          <a:blip r:embed="rId3"/>
          <a:stretch>
            <a:fillRect/>
          </a:stretch>
        </p:blipFill>
        <p:spPr>
          <a:xfrm>
            <a:off x="4419600" y="3000730"/>
            <a:ext cx="10439400" cy="7318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green tick mark on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87400" y="5067300"/>
            <a:ext cx="2286000" cy="1935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3a95fc935c5ef9ac1a8ef77e9f8926b2469ee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Custom</PresentationFormat>
  <Paragraphs>49</Paragraphs>
  <Slides>19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Asap Bold</vt:lpstr>
      <vt:lpstr>Calibri</vt:lpstr>
      <vt:lpstr>Calibri Light</vt:lpstr>
      <vt:lpstr>Cambria</vt:lpstr>
      <vt:lpstr>Times New Roman</vt:lpstr>
      <vt:lpstr>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50</cp:revision>
  <dcterms:created xsi:type="dcterms:W3CDTF">2006-08-16T00:00:00Z</dcterms:created>
  <dcterms:modified xsi:type="dcterms:W3CDTF">2025-11-27T05:44:37Z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ABDE30D60F274C599623593566EC1E84_12</vt:lpwstr>
  </property>
  <property fmtid="{D5CDD505-2E9C-101B-9397-08002B2CF9AE}" pid="3" name="KSOProductBuildVer">
    <vt:lpwstr>1033-12.2.0.18911</vt:lpwstr>
  </property>
</Properties>
</file>