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467" r:id="rId4"/>
    <p:sldId id="466" r:id="rId5"/>
    <p:sldId id="468" r:id="rId6"/>
    <p:sldId id="301" r:id="rId7"/>
    <p:sldId id="471" r:id="rId8"/>
    <p:sldId id="472" r:id="rId9"/>
    <p:sldId id="473" r:id="rId10"/>
    <p:sldId id="462" r:id="rId11"/>
    <p:sldId id="459" r:id="rId12"/>
    <p:sldId id="464" r:id="rId13"/>
    <p:sldId id="465" r:id="rId14"/>
    <p:sldId id="474" r:id="rId15"/>
    <p:sldId id="304" r:id="rId16"/>
    <p:sldId id="4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89"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DE556-D5C7-48A4-AC23-3049029BCE2B}"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B92A1-7059-4C1C-A53E-42BE8EFB572B}" type="slidenum">
              <a:rPr lang="en-US" smtClean="0"/>
              <a:t>‹#›</a:t>
            </a:fld>
            <a:endParaRPr lang="en-US"/>
          </a:p>
        </p:txBody>
      </p:sp>
    </p:spTree>
    <p:extLst>
      <p:ext uri="{BB962C8B-B14F-4D97-AF65-F5344CB8AC3E}">
        <p14:creationId xmlns:p14="http://schemas.microsoft.com/office/powerpoint/2010/main" val="287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240"/>
              </a:spcBef>
              <a:spcAft>
                <a:spcPts val="240"/>
              </a:spcAft>
            </a:pPr>
            <a:endParaRPr lang="en-US" dirty="0"/>
          </a:p>
        </p:txBody>
      </p:sp>
      <p:sp>
        <p:nvSpPr>
          <p:cNvPr id="4" name="Slide Number Placeholder 3"/>
          <p:cNvSpPr>
            <a:spLocks noGrp="1"/>
          </p:cNvSpPr>
          <p:nvPr>
            <p:ph type="sldNum" sz="quarter" idx="5"/>
          </p:nvPr>
        </p:nvSpPr>
        <p:spPr/>
        <p:txBody>
          <a:bodyPr/>
          <a:lstStyle/>
          <a:p>
            <a:fld id="{477B92A1-7059-4C1C-A53E-42BE8EFB572B}" type="slidenum">
              <a:rPr lang="en-US" smtClean="0"/>
              <a:t>1</a:t>
            </a:fld>
            <a:endParaRPr lang="en-US"/>
          </a:p>
        </p:txBody>
      </p:sp>
    </p:spTree>
    <p:extLst>
      <p:ext uri="{BB962C8B-B14F-4D97-AF65-F5344CB8AC3E}">
        <p14:creationId xmlns:p14="http://schemas.microsoft.com/office/powerpoint/2010/main" val="17674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4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30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58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810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678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7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98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03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B92A1-7059-4C1C-A53E-42BE8EFB57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9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55E8-30B2-D981-EB3A-139DCCF3E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FABCA-540A-49D1-A4CE-CA574C5824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71496-03FC-F04F-DB1D-01C01187778C}"/>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294E3A53-53D5-9743-B1BC-8A2D229C6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9E383-0AE7-4489-E716-099C1A891C02}"/>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72162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0C75-CA10-C421-8874-388D9A3EA8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DBF109-C757-6DA2-73F8-D99DAC904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8A0C-8ABF-4098-E20D-A4ADB16BA46C}"/>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0F7E66D6-9DE2-13FA-E43D-F73D2A682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39556-FA87-63A1-3EFF-EF27D38177A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67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59467-D562-AE40-86C3-6E5DC2E5A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00DB5-8978-499A-D1E8-1603AF622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37D72-5DAE-C228-1276-C7CCFADACB7F}"/>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2759566C-D8B3-EB4E-F610-2F25F19C0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69A1E-BD7D-AD95-2340-CCA8EFAB002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09931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907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862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6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6550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633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1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403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692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711A-BE11-DF61-A4DC-661881D33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0F3C5-DE54-EF8F-AF11-AA96E509E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56AA6-C728-5284-3420-FE5137459637}"/>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0DF73103-8F8A-62EF-8314-D4C942C1C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D843E-D039-6063-CF50-961B7EEE6DED}"/>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416136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6468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32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5053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E1D7-3E7B-2175-386C-7EE136D01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AFAF5-1FA7-0203-9390-4DC48E8F35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0915D7-0083-C960-07F2-BB7222303405}"/>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3C604243-AE92-8AD6-C034-E15849183E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3C256-242A-90D9-A4C9-01280A82AF76}"/>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27198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A164-36A3-596F-FC86-DC4AB3E2E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08F4E-CB91-D9FE-8188-5A34CF184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F7B76-D969-3CF9-8EE7-69C3D3412C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14392-CF6C-3986-3E3C-3C50B3E9A92D}"/>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3A3DBF45-14DB-B0E3-4EBD-9891B1780B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B6626-8724-421C-100E-772FF69F6CAC}"/>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47421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679F-3A22-704C-2A03-2D7498E8F4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665604-C334-FCF2-D8E6-8282CF65A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96ECD-782A-153C-A7EE-93908D70C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95E93-6CED-0673-3F2A-672B41C43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6BCB2-A8D1-5584-9596-530B09F44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D7622-0487-A85C-C95C-4A4867DE4EC6}"/>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8" name="Footer Placeholder 7">
            <a:extLst>
              <a:ext uri="{FF2B5EF4-FFF2-40B4-BE49-F238E27FC236}">
                <a16:creationId xmlns:a16="http://schemas.microsoft.com/office/drawing/2014/main" id="{6C71BA15-DEFB-6343-5C39-31D4C6BDB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2555D-9210-7B64-9CE1-B3E6DF6B1D47}"/>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78373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0B9C-9519-F86A-7545-465C4D4F16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7C16E-2CFB-1A29-FA43-FBF39E67679B}"/>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4" name="Footer Placeholder 3">
            <a:extLst>
              <a:ext uri="{FF2B5EF4-FFF2-40B4-BE49-F238E27FC236}">
                <a16:creationId xmlns:a16="http://schemas.microsoft.com/office/drawing/2014/main" id="{019C8E7B-E00F-51B4-6139-D19EDC26A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5D7657-5F10-7874-54CC-D551B2723393}"/>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71653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8DFC-1CA0-0C87-F8A6-CC0E2BBA59F3}"/>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3" name="Footer Placeholder 2">
            <a:extLst>
              <a:ext uri="{FF2B5EF4-FFF2-40B4-BE49-F238E27FC236}">
                <a16:creationId xmlns:a16="http://schemas.microsoft.com/office/drawing/2014/main" id="{CB4D7D63-62E6-8086-E92D-B9C9039D42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D51055-F8C9-CB52-4C6C-1AE38933D66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315569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BDE-AB1C-1977-69D5-51AED9530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00B29-832B-23E6-6937-C2C2545D3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D9ABD6-A0D7-D1D6-B1B2-63EFA146E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8DCF1-2F4A-838B-75C0-FBD1A9D743F4}"/>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A3E736F4-D87F-10EB-7E4A-85388A3A1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0ADC7-11E5-45B7-1623-FA736E4AD18B}"/>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294458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5C9C7-27CB-6941-CDB9-69990D1469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894826-E00B-D0F7-25F7-66B6C24FE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7964C-0032-BD89-6255-FE82AD8A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8E66-BCB3-8CAF-49ED-55FB0A382046}"/>
              </a:ext>
            </a:extLst>
          </p:cNvPr>
          <p:cNvSpPr>
            <a:spLocks noGrp="1"/>
          </p:cNvSpPr>
          <p:nvPr>
            <p:ph type="dt" sz="half" idx="10"/>
          </p:nvPr>
        </p:nvSpPr>
        <p:spPr/>
        <p:txBody>
          <a:bodyPr/>
          <a:lstStyle/>
          <a:p>
            <a:fld id="{BCE0B36E-18E8-402E-A3EB-7BFBCC91DD66}" type="datetimeFigureOut">
              <a:rPr lang="en-US" smtClean="0"/>
              <a:t>11/26/2025</a:t>
            </a:fld>
            <a:endParaRPr lang="en-US"/>
          </a:p>
        </p:txBody>
      </p:sp>
      <p:sp>
        <p:nvSpPr>
          <p:cNvPr id="6" name="Footer Placeholder 5">
            <a:extLst>
              <a:ext uri="{FF2B5EF4-FFF2-40B4-BE49-F238E27FC236}">
                <a16:creationId xmlns:a16="http://schemas.microsoft.com/office/drawing/2014/main" id="{11A4EC7E-8C04-76C1-21D8-71D408453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685D6-E0B5-759E-B48A-FAB012388018}"/>
              </a:ext>
            </a:extLst>
          </p:cNvPr>
          <p:cNvSpPr>
            <a:spLocks noGrp="1"/>
          </p:cNvSpPr>
          <p:nvPr>
            <p:ph type="sldNum" sz="quarter" idx="12"/>
          </p:nvPr>
        </p:nvSpPr>
        <p:spPr/>
        <p:txBody>
          <a:bodyPr/>
          <a:lstStyle/>
          <a:p>
            <a:fld id="{91ABEB7F-1860-490C-8393-23233693F6E5}" type="slidenum">
              <a:rPr lang="en-US" smtClean="0"/>
              <a:t>‹#›</a:t>
            </a:fld>
            <a:endParaRPr lang="en-US"/>
          </a:p>
        </p:txBody>
      </p:sp>
    </p:spTree>
    <p:extLst>
      <p:ext uri="{BB962C8B-B14F-4D97-AF65-F5344CB8AC3E}">
        <p14:creationId xmlns:p14="http://schemas.microsoft.com/office/powerpoint/2010/main" val="10606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F3431-0F49-91E3-0A05-249B3DDE8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3C118-117B-07A1-8422-168EACF4D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4AC58-BFBB-CCD7-4043-B546C724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0B36E-18E8-402E-A3EB-7BFBCC91DD66}" type="datetimeFigureOut">
              <a:rPr lang="en-US" smtClean="0"/>
              <a:t>11/26/2025</a:t>
            </a:fld>
            <a:endParaRPr lang="en-US"/>
          </a:p>
        </p:txBody>
      </p:sp>
      <p:sp>
        <p:nvSpPr>
          <p:cNvPr id="5" name="Footer Placeholder 4">
            <a:extLst>
              <a:ext uri="{FF2B5EF4-FFF2-40B4-BE49-F238E27FC236}">
                <a16:creationId xmlns:a16="http://schemas.microsoft.com/office/drawing/2014/main" id="{2886164F-C430-036B-D357-87A903318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046370-434D-A7D7-EA73-3D2A0D8BE1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BEB7F-1860-490C-8393-23233693F6E5}" type="slidenum">
              <a:rPr lang="en-US" smtClean="0"/>
              <a:t>‹#›</a:t>
            </a:fld>
            <a:endParaRPr lang="en-US"/>
          </a:p>
        </p:txBody>
      </p:sp>
    </p:spTree>
    <p:extLst>
      <p:ext uri="{BB962C8B-B14F-4D97-AF65-F5344CB8AC3E}">
        <p14:creationId xmlns:p14="http://schemas.microsoft.com/office/powerpoint/2010/main" val="136723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20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A358CD66-D5B7-B53D-7B36-4D9E7467DDD0}"/>
              </a:ext>
            </a:extLst>
          </p:cNvPr>
          <p:cNvPicPr>
            <a:picLocks noChangeAspect="1"/>
          </p:cNvPicPr>
          <p:nvPr/>
        </p:nvPicPr>
        <p:blipFill>
          <a:blip r:embed="rId3"/>
          <a:stretch>
            <a:fillRect/>
          </a:stretch>
        </p:blipFill>
        <p:spPr>
          <a:xfrm>
            <a:off x="486849" y="316573"/>
            <a:ext cx="1579001" cy="871804"/>
          </a:xfrm>
          <a:prstGeom prst="rect">
            <a:avLst/>
          </a:prstGeom>
        </p:spPr>
      </p:pic>
      <p:pic>
        <p:nvPicPr>
          <p:cNvPr id="3" name="Picture 2" descr="A white and pink text on a black background&#10;&#10;Description automatically generated">
            <a:extLst>
              <a:ext uri="{FF2B5EF4-FFF2-40B4-BE49-F238E27FC236}">
                <a16:creationId xmlns:a16="http://schemas.microsoft.com/office/drawing/2014/main" id="{6A0C65E0-6B07-5449-B979-2EA2A1E41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5" y="947737"/>
            <a:ext cx="9753600" cy="3038475"/>
          </a:xfrm>
          <a:prstGeom prst="rect">
            <a:avLst/>
          </a:prstGeom>
        </p:spPr>
      </p:pic>
      <p:pic>
        <p:nvPicPr>
          <p:cNvPr id="4" name="Picture 3">
            <a:extLst>
              <a:ext uri="{FF2B5EF4-FFF2-40B4-BE49-F238E27FC236}">
                <a16:creationId xmlns:a16="http://schemas.microsoft.com/office/drawing/2014/main" id="{7711409D-2DD8-6F77-AF58-7EF9C24AC448}"/>
              </a:ext>
            </a:extLst>
          </p:cNvPr>
          <p:cNvPicPr>
            <a:picLocks noChangeAspect="1"/>
          </p:cNvPicPr>
          <p:nvPr/>
        </p:nvPicPr>
        <p:blipFill>
          <a:blip r:embed="rId5"/>
          <a:stretch>
            <a:fillRect/>
          </a:stretch>
        </p:blipFill>
        <p:spPr>
          <a:xfrm>
            <a:off x="4990531" y="3424133"/>
            <a:ext cx="2487384" cy="1072989"/>
          </a:xfrm>
          <a:prstGeom prst="rect">
            <a:avLst/>
          </a:prstGeom>
        </p:spPr>
      </p:pic>
    </p:spTree>
    <p:extLst>
      <p:ext uri="{BB962C8B-B14F-4D97-AF65-F5344CB8AC3E}">
        <p14:creationId xmlns:p14="http://schemas.microsoft.com/office/powerpoint/2010/main" val="51670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T</a:t>
            </a:r>
            <a:r>
              <a:rPr lang="vi-VN" sz="3600" b="1" dirty="0">
                <a:solidFill>
                  <a:srgbClr val="FF0000"/>
                </a:solidFill>
                <a:latin typeface="Cambria" panose="02040503050406030204" pitchFamily="18" charset="0"/>
                <a:ea typeface="Cambria" panose="02040503050406030204" pitchFamily="18" charset="0"/>
              </a:rPr>
              <a:t>rồng lúa nước</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26" name="Picture 2" descr="Ngành kinh tế chủ yếu của cư dân văn lang Âu Lạc là">
            <a:extLst>
              <a:ext uri="{FF2B5EF4-FFF2-40B4-BE49-F238E27FC236}">
                <a16:creationId xmlns:a16="http://schemas.microsoft.com/office/drawing/2014/main" id="{213E7607-987D-3958-599D-AF521C9E0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280" y="439478"/>
            <a:ext cx="6607249" cy="44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6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mbria" panose="02040503050406030204" pitchFamily="18" charset="0"/>
                <a:ea typeface="Cambria" panose="02040503050406030204" pitchFamily="18" charset="0"/>
              </a:rPr>
              <a:t>Đúc</a:t>
            </a:r>
            <a:r>
              <a:rPr lang="en-US" sz="3600" b="1" dirty="0">
                <a:solidFill>
                  <a:srgbClr val="FF0000"/>
                </a:solidFill>
                <a:latin typeface="Cambria" panose="02040503050406030204" pitchFamily="18" charset="0"/>
                <a:ea typeface="Cambria" panose="02040503050406030204" pitchFamily="18" charset="0"/>
              </a:rPr>
              <a:t> </a:t>
            </a:r>
            <a:r>
              <a:rPr lang="en-US" sz="3600" b="1">
                <a:solidFill>
                  <a:srgbClr val="FF0000"/>
                </a:solidFill>
                <a:latin typeface="Cambria" panose="02040503050406030204" pitchFamily="18" charset="0"/>
                <a:ea typeface="Cambria" panose="02040503050406030204" pitchFamily="18" charset="0"/>
              </a:rPr>
              <a:t>đồng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342. Nghề luyện kim đúc đồng trong văn hóa Đông Sơn – Lược Sử Tộc Việt">
            <a:extLst>
              <a:ext uri="{FF2B5EF4-FFF2-40B4-BE49-F238E27FC236}">
                <a16:creationId xmlns:a16="http://schemas.microsoft.com/office/drawing/2014/main" id="{FF78FF1E-E3C4-02CD-7D37-E5863478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698" y="604800"/>
            <a:ext cx="8280698" cy="438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EC57FB93-4934-E6C3-9517-8F1E532E3897}"/>
              </a:ext>
            </a:extLst>
          </p:cNvPr>
          <p:cNvSpPr txBox="1"/>
          <p:nvPr/>
        </p:nvSpPr>
        <p:spPr>
          <a:xfrm>
            <a:off x="3636335" y="5156791"/>
            <a:ext cx="4678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gốm</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Ý nghĩa của nghề gốm trong đời sống xã hội người việt - Gốm Sứ Bát Tràng">
            <a:extLst>
              <a:ext uri="{FF2B5EF4-FFF2-40B4-BE49-F238E27FC236}">
                <a16:creationId xmlns:a16="http://schemas.microsoft.com/office/drawing/2014/main" id="{C5765078-F231-2346-8D4B-B8D6BB4CD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467" y="325843"/>
            <a:ext cx="70485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5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232639" y="1584252"/>
            <a:ext cx="9822116" cy="2324071"/>
            <a:chOff x="1370860" y="1144355"/>
            <a:chExt cx="4167675" cy="965890"/>
          </a:xfrm>
        </p:grpSpPr>
        <p:sp>
          <p:nvSpPr>
            <p:cNvPr id="14" name="Plaque 13">
              <a:extLst>
                <a:ext uri="{FF2B5EF4-FFF2-40B4-BE49-F238E27FC236}">
                  <a16:creationId xmlns:a16="http://schemas.microsoft.com/office/drawing/2014/main" id="{934F6B5A-D21A-2A34-05F0-A3B3978CE04F}"/>
                </a:ext>
              </a:extLst>
            </p:cNvPr>
            <p:cNvSpPr/>
            <p:nvPr/>
          </p:nvSpPr>
          <p:spPr>
            <a:xfrm>
              <a:off x="1370860" y="1144355"/>
              <a:ext cx="4163165" cy="96589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5370" y="1228505"/>
              <a:ext cx="4163165" cy="805850"/>
            </a:xfrm>
            <a:prstGeom prst="rect">
              <a:avLst/>
            </a:prstGeom>
            <a:noFill/>
          </p:spPr>
          <p:txBody>
            <a:bodyPr wrap="square">
              <a:spAutoFit/>
            </a:bodyPr>
            <a:lstStyle/>
            <a:p>
              <a:pPr lvl="0" algn="just">
                <a:defRPr/>
              </a:pPr>
              <a:r>
                <a:rPr lang="vi-VN" sz="4000" b="1">
                  <a:solidFill>
                    <a:srgbClr val="002060"/>
                  </a:solidFill>
                  <a:latin typeface="Calibri" panose="020F0502020204030204" pitchFamily="34" charset="0"/>
                  <a:cs typeface="Calibri" panose="020F0502020204030204" pitchFamily="34" charset="0"/>
                </a:rPr>
                <a:t>Là một học sinh, em thể hiện sự tự hào và lòng yêu nước của em như thế nào đối với đất nước?</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00856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4D2D8BF-443C-C2BB-1559-AE274229618A}"/>
              </a:ext>
            </a:extLst>
          </p:cNvPr>
          <p:cNvPicPr>
            <a:picLocks noChangeAspect="1"/>
          </p:cNvPicPr>
          <p:nvPr/>
        </p:nvPicPr>
        <p:blipFill>
          <a:blip r:embed="rId2">
            <a:extLst>
              <a:ext uri="{28A0092B-C50C-407E-A947-70E740481C1C}">
                <a14:useLocalDpi xmlns:a14="http://schemas.microsoft.com/office/drawing/2010/main" val="0"/>
              </a:ext>
            </a:extLst>
          </a:blip>
          <a:srcRect t="16545" b="8718"/>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BBE72DCE-1B55-C9B5-FDD5-4FB9761E8B99}"/>
              </a:ext>
            </a:extLst>
          </p:cNvPr>
          <p:cNvPicPr>
            <a:picLocks noChangeAspect="1"/>
          </p:cNvPicPr>
          <p:nvPr/>
        </p:nvPicPr>
        <p:blipFill>
          <a:blip r:embed="rId3"/>
          <a:stretch>
            <a:fillRect/>
          </a:stretch>
        </p:blipFill>
        <p:spPr>
          <a:xfrm>
            <a:off x="200025" y="1085850"/>
            <a:ext cx="11290351" cy="3886200"/>
          </a:xfrm>
          <a:prstGeom prst="rect">
            <a:avLst/>
          </a:prstGeom>
        </p:spPr>
      </p:pic>
    </p:spTree>
    <p:extLst>
      <p:ext uri="{BB962C8B-B14F-4D97-AF65-F5344CB8AC3E}">
        <p14:creationId xmlns:p14="http://schemas.microsoft.com/office/powerpoint/2010/main" val="39070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D503DB5-30ED-E76C-2BD7-37196FA2EE24}"/>
              </a:ext>
            </a:extLst>
          </p:cNvPr>
          <p:cNvGraphicFramePr>
            <a:graphicFrameLocks noGrp="1"/>
          </p:cNvGraphicFramePr>
          <p:nvPr>
            <p:extLst>
              <p:ext uri="{D42A27DB-BD31-4B8C-83A1-F6EECF244321}">
                <p14:modId xmlns:p14="http://schemas.microsoft.com/office/powerpoint/2010/main" val="1941066020"/>
              </p:ext>
            </p:extLst>
          </p:nvPr>
        </p:nvGraphicFramePr>
        <p:xfrm>
          <a:off x="741680" y="1837266"/>
          <a:ext cx="10657839" cy="4116496"/>
        </p:xfrm>
        <a:graphic>
          <a:graphicData uri="http://schemas.openxmlformats.org/drawingml/2006/table">
            <a:tbl>
              <a:tblPr firstRow="1" bandRow="1">
                <a:tableStyleId>{F5AB1C69-6EDB-4FF4-983F-18BD219EF322}</a:tableStyleId>
              </a:tblPr>
              <a:tblGrid>
                <a:gridCol w="3251200">
                  <a:extLst>
                    <a:ext uri="{9D8B030D-6E8A-4147-A177-3AD203B41FA5}">
                      <a16:colId xmlns:a16="http://schemas.microsoft.com/office/drawing/2014/main" val="1030707720"/>
                    </a:ext>
                  </a:extLst>
                </a:gridCol>
                <a:gridCol w="3854026">
                  <a:extLst>
                    <a:ext uri="{9D8B030D-6E8A-4147-A177-3AD203B41FA5}">
                      <a16:colId xmlns:a16="http://schemas.microsoft.com/office/drawing/2014/main" val="4259315772"/>
                    </a:ext>
                  </a:extLst>
                </a:gridCol>
                <a:gridCol w="3552613">
                  <a:extLst>
                    <a:ext uri="{9D8B030D-6E8A-4147-A177-3AD203B41FA5}">
                      <a16:colId xmlns:a16="http://schemas.microsoft.com/office/drawing/2014/main" val="3467518616"/>
                    </a:ext>
                  </a:extLst>
                </a:gridCol>
              </a:tblGrid>
              <a:tr h="1029124">
                <a:tc>
                  <a:txBody>
                    <a:bodyPr/>
                    <a:lstStyle/>
                    <a:p>
                      <a:pPr algn="ctr"/>
                      <a:r>
                        <a:rPr lang="en-US" sz="3200" dirty="0" err="1">
                          <a:solidFill>
                            <a:schemeClr val="tx1"/>
                          </a:solidFill>
                          <a:latin typeface="Cambria" panose="02040503050406030204" pitchFamily="18" charset="0"/>
                          <a:ea typeface="Cambria" panose="02040503050406030204" pitchFamily="18" charset="0"/>
                        </a:rPr>
                        <a:t>Nội</a:t>
                      </a:r>
                      <a:r>
                        <a:rPr lang="en-US" sz="3200" dirty="0">
                          <a:solidFill>
                            <a:schemeClr val="tx1"/>
                          </a:solidFill>
                          <a:latin typeface="Cambria" panose="02040503050406030204" pitchFamily="18" charset="0"/>
                          <a:ea typeface="Cambria" panose="02040503050406030204" pitchFamily="18"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err="1">
                          <a:solidFill>
                            <a:schemeClr val="tx1"/>
                          </a:solidFill>
                          <a:latin typeface="Cambria" panose="02040503050406030204" pitchFamily="18" charset="0"/>
                          <a:ea typeface="Cambria" panose="02040503050406030204" pitchFamily="18" charset="0"/>
                        </a:rPr>
                        <a:t>Nhà</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Văn Lang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err="1">
                          <a:solidFill>
                            <a:schemeClr val="tx1"/>
                          </a:solidFill>
                          <a:latin typeface="Cambria" panose="02040503050406030204" pitchFamily="18" charset="0"/>
                          <a:ea typeface="Cambria" panose="02040503050406030204" pitchFamily="18" charset="0"/>
                        </a:rPr>
                        <a:t>Nhà</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Âu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Lạc</a:t>
                      </a:r>
                      <a:endParaRPr lang="en-US" sz="32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256986"/>
                  </a:ext>
                </a:extLst>
              </a:tr>
              <a:tr h="1029124">
                <a:tc>
                  <a:txBody>
                    <a:bodyPr/>
                    <a:lstStyle/>
                    <a:p>
                      <a:pPr algn="just"/>
                      <a:r>
                        <a:rPr lang="en-US" sz="2400" b="1" dirty="0" err="1">
                          <a:latin typeface="Cambria" panose="02040503050406030204" pitchFamily="18" charset="0"/>
                          <a:ea typeface="Cambria" panose="02040503050406030204" pitchFamily="18" charset="0"/>
                        </a:rPr>
                        <a:t>Thời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đời</a:t>
                      </a: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681776"/>
                  </a:ext>
                </a:extLst>
              </a:tr>
              <a:tr h="10291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Người đứng đầu nhà nước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244165"/>
                  </a:ext>
                </a:extLst>
              </a:tr>
              <a:tr h="10291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Kinh đô</a:t>
                      </a:r>
                    </a:p>
                    <a:p>
                      <a:pPr algn="just"/>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5579181"/>
                  </a:ext>
                </a:extLst>
              </a:tr>
            </a:tbl>
          </a:graphicData>
        </a:graphic>
      </p:graphicFrame>
      <p:sp>
        <p:nvSpPr>
          <p:cNvPr id="5" name="TextBox 4">
            <a:extLst>
              <a:ext uri="{FF2B5EF4-FFF2-40B4-BE49-F238E27FC236}">
                <a16:creationId xmlns:a16="http://schemas.microsoft.com/office/drawing/2014/main" id="{C69A78EB-DB33-DE38-24DA-82E3B2315760}"/>
              </a:ext>
            </a:extLst>
          </p:cNvPr>
          <p:cNvSpPr txBox="1"/>
          <p:nvPr/>
        </p:nvSpPr>
        <p:spPr>
          <a:xfrm>
            <a:off x="3799512" y="3037563"/>
            <a:ext cx="4287848" cy="584775"/>
          </a:xfrm>
          <a:prstGeom prst="rect">
            <a:avLst/>
          </a:prstGeom>
          <a:noFill/>
        </p:spPr>
        <p:txBody>
          <a:bodyPr wrap="square" rtlCol="0">
            <a:spAutoFit/>
          </a:bodyPr>
          <a:lstStyle/>
          <a:p>
            <a:pPr algn="ctr"/>
            <a:r>
              <a:rPr lang="en-US" sz="3200">
                <a:solidFill>
                  <a:srgbClr val="FF0000"/>
                </a:solidFill>
                <a:latin typeface="Cambria" panose="02040503050406030204" pitchFamily="18" charset="0"/>
                <a:ea typeface="Cambria" panose="02040503050406030204" pitchFamily="18" charset="0"/>
              </a:rPr>
              <a:t>Khoảng thế </a:t>
            </a:r>
            <a:r>
              <a:rPr lang="en-US" sz="3200" dirty="0" err="1">
                <a:solidFill>
                  <a:srgbClr val="FF0000"/>
                </a:solidFill>
                <a:latin typeface="Cambria" panose="02040503050406030204" pitchFamily="18" charset="0"/>
                <a:ea typeface="Cambria" panose="02040503050406030204" pitchFamily="18" charset="0"/>
              </a:rPr>
              <a:t>kỉ</a:t>
            </a:r>
            <a:r>
              <a:rPr lang="en-US" sz="3200" dirty="0">
                <a:solidFill>
                  <a:srgbClr val="FF0000"/>
                </a:solidFill>
                <a:latin typeface="Cambria" panose="02040503050406030204" pitchFamily="18" charset="0"/>
                <a:ea typeface="Cambria" panose="02040503050406030204" pitchFamily="18" charset="0"/>
              </a:rPr>
              <a:t> VII TCN</a:t>
            </a:r>
          </a:p>
        </p:txBody>
      </p:sp>
      <p:sp>
        <p:nvSpPr>
          <p:cNvPr id="6" name="TextBox 5">
            <a:extLst>
              <a:ext uri="{FF2B5EF4-FFF2-40B4-BE49-F238E27FC236}">
                <a16:creationId xmlns:a16="http://schemas.microsoft.com/office/drawing/2014/main" id="{662E66FA-37F7-DDE0-B932-04C5F4E5E367}"/>
              </a:ext>
            </a:extLst>
          </p:cNvPr>
          <p:cNvSpPr txBox="1"/>
          <p:nvPr/>
        </p:nvSpPr>
        <p:spPr>
          <a:xfrm>
            <a:off x="8087360" y="301752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208 TCN</a:t>
            </a:r>
          </a:p>
        </p:txBody>
      </p:sp>
      <p:sp>
        <p:nvSpPr>
          <p:cNvPr id="7" name="TextBox 6">
            <a:extLst>
              <a:ext uri="{FF2B5EF4-FFF2-40B4-BE49-F238E27FC236}">
                <a16:creationId xmlns:a16="http://schemas.microsoft.com/office/drawing/2014/main" id="{AC1FA15E-4DBF-D3E2-84E3-EAC57B508FAD}"/>
              </a:ext>
            </a:extLst>
          </p:cNvPr>
          <p:cNvSpPr txBox="1"/>
          <p:nvPr/>
        </p:nvSpPr>
        <p:spPr>
          <a:xfrm>
            <a:off x="4094480" y="4084320"/>
            <a:ext cx="3474720" cy="646331"/>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Hùng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Vương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9BCE752-FC56-8815-6306-A4B5B8C306AA}"/>
              </a:ext>
            </a:extLst>
          </p:cNvPr>
          <p:cNvSpPr txBox="1"/>
          <p:nvPr/>
        </p:nvSpPr>
        <p:spPr>
          <a:xfrm>
            <a:off x="7995920" y="4074160"/>
            <a:ext cx="347472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An </a:t>
            </a:r>
            <a:r>
              <a:rPr lang="en-US" sz="3200" dirty="0" err="1">
                <a:solidFill>
                  <a:srgbClr val="FF0000"/>
                </a:solidFill>
                <a:latin typeface="Cambria" panose="02040503050406030204" pitchFamily="18" charset="0"/>
                <a:ea typeface="Cambria" panose="02040503050406030204" pitchFamily="18" charset="0"/>
              </a:rPr>
              <a:t>Dương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Vương</a:t>
            </a:r>
            <a:endParaRPr lang="en-US" sz="32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3764D19-4ED1-9CF2-F38E-402F50667026}"/>
              </a:ext>
            </a:extLst>
          </p:cNvPr>
          <p:cNvSpPr txBox="1"/>
          <p:nvPr/>
        </p:nvSpPr>
        <p:spPr>
          <a:xfrm>
            <a:off x="4135120" y="506984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Phong Châu</a:t>
            </a:r>
          </a:p>
        </p:txBody>
      </p:sp>
      <p:sp>
        <p:nvSpPr>
          <p:cNvPr id="10" name="TextBox 9">
            <a:extLst>
              <a:ext uri="{FF2B5EF4-FFF2-40B4-BE49-F238E27FC236}">
                <a16:creationId xmlns:a16="http://schemas.microsoft.com/office/drawing/2014/main" id="{A920F2D7-855D-9A14-504B-58B222ADFC7F}"/>
              </a:ext>
            </a:extLst>
          </p:cNvPr>
          <p:cNvSpPr txBox="1"/>
          <p:nvPr/>
        </p:nvSpPr>
        <p:spPr>
          <a:xfrm>
            <a:off x="8036560" y="5059680"/>
            <a:ext cx="34747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Cổ</a:t>
            </a:r>
            <a:r>
              <a:rPr lang="en-US" sz="3200" dirty="0">
                <a:solidFill>
                  <a:srgbClr val="FF0000"/>
                </a:solidFill>
                <a:latin typeface="Cambria" panose="02040503050406030204" pitchFamily="18" charset="0"/>
                <a:ea typeface="Cambria" panose="02040503050406030204" pitchFamily="18" charset="0"/>
              </a:rPr>
              <a:t> Loa</a:t>
            </a:r>
          </a:p>
        </p:txBody>
      </p:sp>
      <p:sp>
        <p:nvSpPr>
          <p:cNvPr id="11" name="TextBox 10">
            <a:extLst>
              <a:ext uri="{FF2B5EF4-FFF2-40B4-BE49-F238E27FC236}">
                <a16:creationId xmlns:a16="http://schemas.microsoft.com/office/drawing/2014/main" id="{BEAAFE78-712D-91C7-F853-CBA9D36C395A}"/>
              </a:ext>
            </a:extLst>
          </p:cNvPr>
          <p:cNvSpPr txBox="1"/>
          <p:nvPr/>
        </p:nvSpPr>
        <p:spPr>
          <a:xfrm>
            <a:off x="1574863" y="913302"/>
            <a:ext cx="11487291" cy="584775"/>
          </a:xfrm>
          <a:prstGeom prst="rect">
            <a:avLst/>
          </a:prstGeom>
          <a:noFill/>
        </p:spPr>
        <p:txBody>
          <a:bodyPr wrap="square">
            <a:spAutoFit/>
          </a:bodyPr>
          <a:lstStyle/>
          <a:p>
            <a:pPr lvl="0" algn="just">
              <a:defRPr/>
            </a:pPr>
            <a:r>
              <a:rPr lang="en-US" sz="3200" b="1">
                <a:solidFill>
                  <a:srgbClr val="002060"/>
                </a:solidFill>
                <a:latin typeface="Calibri" panose="020F0502020204030204" pitchFamily="34" charset="0"/>
                <a:cs typeface="Calibri" panose="020F0502020204030204" pitchFamily="34" charset="0"/>
              </a:rPr>
              <a:t>Bài 5. Nhà nước Văn Lang, Nhà nước Âu Lạc (Tiết 3)</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424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9A78EB-DB33-DE38-24DA-82E3B2315760}"/>
              </a:ext>
            </a:extLst>
          </p:cNvPr>
          <p:cNvSpPr txBox="1"/>
          <p:nvPr/>
        </p:nvSpPr>
        <p:spPr>
          <a:xfrm>
            <a:off x="5648631" y="1017639"/>
            <a:ext cx="6046838" cy="4339650"/>
          </a:xfrm>
          <a:prstGeom prst="rect">
            <a:avLst/>
          </a:prstGeom>
          <a:solidFill>
            <a:schemeClr val="bg1"/>
          </a:solidFill>
          <a:ln>
            <a:solidFill>
              <a:schemeClr val="tx1"/>
            </a:solidFill>
            <a:prstDash val="dashDot"/>
          </a:ln>
          <a:effectLst>
            <a:outerShdw blurRad="50800" dist="38100" dir="8100000" algn="tr" rotWithShape="0">
              <a:prstClr val="black">
                <a:alpha val="40000"/>
              </a:prstClr>
            </a:outerShdw>
            <a:softEdge rad="12700"/>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3800">
                <a:solidFill>
                  <a:srgbClr val="FF0000"/>
                </a:solidFill>
                <a:latin typeface="Cambria" panose="02040503050406030204" pitchFamily="18" charset="0"/>
                <a:ea typeface="Cambria" panose="02040503050406030204" pitchFamily="18" charset="0"/>
              </a:rPr>
              <a:t>LUYỆN TẬP</a:t>
            </a:r>
            <a:endParaRPr lang="en-US" sz="13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776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6">
            <a:extLst>
              <a:ext uri="{FF2B5EF4-FFF2-40B4-BE49-F238E27FC236}">
                <a16:creationId xmlns:a16="http://schemas.microsoft.com/office/drawing/2014/main" id="{C4D0C997-2EDD-A02E-E91E-6C9C43A909D5}"/>
              </a:ext>
            </a:extLst>
          </p:cNvPr>
          <p:cNvGrpSpPr/>
          <p:nvPr/>
        </p:nvGrpSpPr>
        <p:grpSpPr>
          <a:xfrm>
            <a:off x="612492" y="394759"/>
            <a:ext cx="10938438" cy="1315859"/>
            <a:chOff x="0" y="0"/>
            <a:chExt cx="21876876" cy="3597486"/>
          </a:xfrm>
        </p:grpSpPr>
        <p:grpSp>
          <p:nvGrpSpPr>
            <p:cNvPr id="3" name="Group 7">
              <a:extLst>
                <a:ext uri="{FF2B5EF4-FFF2-40B4-BE49-F238E27FC236}">
                  <a16:creationId xmlns:a16="http://schemas.microsoft.com/office/drawing/2014/main" id="{ED4DC97D-4AD0-5C73-E7BE-81DD32AC27AE}"/>
                </a:ext>
              </a:extLst>
            </p:cNvPr>
            <p:cNvGrpSpPr/>
            <p:nvPr/>
          </p:nvGrpSpPr>
          <p:grpSpPr>
            <a:xfrm>
              <a:off x="0" y="0"/>
              <a:ext cx="21876876" cy="3597486"/>
              <a:chOff x="0" y="0"/>
              <a:chExt cx="4321358" cy="710614"/>
            </a:xfrm>
          </p:grpSpPr>
          <p:sp>
            <p:nvSpPr>
              <p:cNvPr id="6" name="Freeform 8">
                <a:extLst>
                  <a:ext uri="{FF2B5EF4-FFF2-40B4-BE49-F238E27FC236}">
                    <a16:creationId xmlns:a16="http://schemas.microsoft.com/office/drawing/2014/main" id="{61B1A53A-6426-6888-3D3B-387F56F7D611}"/>
                  </a:ext>
                </a:extLst>
              </p:cNvPr>
              <p:cNvSpPr/>
              <p:nvPr/>
            </p:nvSpPr>
            <p:spPr>
              <a:xfrm>
                <a:off x="0" y="0"/>
                <a:ext cx="4321358" cy="710614"/>
              </a:xfrm>
              <a:custGeom>
                <a:avLst/>
                <a:gdLst/>
                <a:ahLst/>
                <a:cxnLst/>
                <a:rect l="l" t="t" r="r" b="b"/>
                <a:pathLst>
                  <a:path w="4321358" h="710614">
                    <a:moveTo>
                      <a:pt x="24064" y="0"/>
                    </a:moveTo>
                    <a:lnTo>
                      <a:pt x="4297294" y="0"/>
                    </a:lnTo>
                    <a:cubicBezTo>
                      <a:pt x="4310585" y="0"/>
                      <a:pt x="4321358" y="10774"/>
                      <a:pt x="4321358" y="24064"/>
                    </a:cubicBezTo>
                    <a:lnTo>
                      <a:pt x="4321358" y="686550"/>
                    </a:lnTo>
                    <a:cubicBezTo>
                      <a:pt x="4321358" y="692932"/>
                      <a:pt x="4318823" y="699053"/>
                      <a:pt x="4314310" y="703566"/>
                    </a:cubicBezTo>
                    <a:cubicBezTo>
                      <a:pt x="4309797" y="708079"/>
                      <a:pt x="4303676" y="710614"/>
                      <a:pt x="4297294" y="710614"/>
                    </a:cubicBezTo>
                    <a:lnTo>
                      <a:pt x="24064" y="710614"/>
                    </a:lnTo>
                    <a:cubicBezTo>
                      <a:pt x="17682" y="710614"/>
                      <a:pt x="11561" y="708079"/>
                      <a:pt x="7048" y="703566"/>
                    </a:cubicBezTo>
                    <a:cubicBezTo>
                      <a:pt x="2535" y="699053"/>
                      <a:pt x="0" y="692932"/>
                      <a:pt x="0" y="686550"/>
                    </a:cubicBezTo>
                    <a:lnTo>
                      <a:pt x="0" y="24064"/>
                    </a:lnTo>
                    <a:cubicBezTo>
                      <a:pt x="0" y="17682"/>
                      <a:pt x="2535" y="11561"/>
                      <a:pt x="7048" y="7048"/>
                    </a:cubicBezTo>
                    <a:cubicBezTo>
                      <a:pt x="11561" y="2535"/>
                      <a:pt x="17682" y="0"/>
                      <a:pt x="24064"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9">
                <a:extLst>
                  <a:ext uri="{FF2B5EF4-FFF2-40B4-BE49-F238E27FC236}">
                    <a16:creationId xmlns:a16="http://schemas.microsoft.com/office/drawing/2014/main" id="{A395E2E2-B8A6-B253-93EB-43A45FE515ED}"/>
                  </a:ext>
                </a:extLst>
              </p:cNvPr>
              <p:cNvSpPr txBox="1"/>
              <p:nvPr/>
            </p:nvSpPr>
            <p:spPr>
              <a:xfrm>
                <a:off x="0" y="-47625"/>
                <a:ext cx="4321358" cy="758239"/>
              </a:xfrm>
              <a:prstGeom prst="rect">
                <a:avLst/>
              </a:prstGeom>
            </p:spPr>
            <p:txBody>
              <a:bodyPr lIns="33867" tIns="33867" rIns="33867" bIns="33867"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10">
              <a:extLst>
                <a:ext uri="{FF2B5EF4-FFF2-40B4-BE49-F238E27FC236}">
                  <a16:creationId xmlns:a16="http://schemas.microsoft.com/office/drawing/2014/main" id="{FBAF9208-6084-C27F-C01E-01499DDE7945}"/>
                </a:ext>
              </a:extLst>
            </p:cNvPr>
            <p:cNvSpPr txBox="1"/>
            <p:nvPr/>
          </p:nvSpPr>
          <p:spPr>
            <a:xfrm>
              <a:off x="897734" y="458401"/>
              <a:ext cx="20203332" cy="2692621"/>
            </a:xfrm>
            <a:prstGeom prst="rect">
              <a:avLst/>
            </a:prstGeom>
          </p:spPr>
          <p:txBody>
            <a:bodyPr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Hoàn thành bảng (theo gợi ý dưới đây vào vở) về Nhà nước Văn Lang và Nhà nước Âu Lạc.</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aphicFrame>
        <p:nvGraphicFramePr>
          <p:cNvPr id="5" name="Table 4">
            <a:extLst>
              <a:ext uri="{FF2B5EF4-FFF2-40B4-BE49-F238E27FC236}">
                <a16:creationId xmlns:a16="http://schemas.microsoft.com/office/drawing/2014/main" id="{6D503DB5-30ED-E76C-2BD7-37196FA2EE24}"/>
              </a:ext>
            </a:extLst>
          </p:cNvPr>
          <p:cNvGraphicFramePr>
            <a:graphicFrameLocks noGrp="1"/>
          </p:cNvGraphicFramePr>
          <p:nvPr>
            <p:extLst>
              <p:ext uri="{D42A27DB-BD31-4B8C-83A1-F6EECF244321}">
                <p14:modId xmlns:p14="http://schemas.microsoft.com/office/powerpoint/2010/main" val="2479421445"/>
              </p:ext>
            </p:extLst>
          </p:nvPr>
        </p:nvGraphicFramePr>
        <p:xfrm>
          <a:off x="741680" y="1837266"/>
          <a:ext cx="10657839" cy="4116496"/>
        </p:xfrm>
        <a:graphic>
          <a:graphicData uri="http://schemas.openxmlformats.org/drawingml/2006/table">
            <a:tbl>
              <a:tblPr firstRow="1" bandRow="1">
                <a:tableStyleId>{F5AB1C69-6EDB-4FF4-983F-18BD219EF322}</a:tableStyleId>
              </a:tblPr>
              <a:tblGrid>
                <a:gridCol w="3251200">
                  <a:extLst>
                    <a:ext uri="{9D8B030D-6E8A-4147-A177-3AD203B41FA5}">
                      <a16:colId xmlns:a16="http://schemas.microsoft.com/office/drawing/2014/main" val="1030707720"/>
                    </a:ext>
                  </a:extLst>
                </a:gridCol>
                <a:gridCol w="3854026">
                  <a:extLst>
                    <a:ext uri="{9D8B030D-6E8A-4147-A177-3AD203B41FA5}">
                      <a16:colId xmlns:a16="http://schemas.microsoft.com/office/drawing/2014/main" val="4259315772"/>
                    </a:ext>
                  </a:extLst>
                </a:gridCol>
                <a:gridCol w="3552613">
                  <a:extLst>
                    <a:ext uri="{9D8B030D-6E8A-4147-A177-3AD203B41FA5}">
                      <a16:colId xmlns:a16="http://schemas.microsoft.com/office/drawing/2014/main" val="3467518616"/>
                    </a:ext>
                  </a:extLst>
                </a:gridCol>
              </a:tblGrid>
              <a:tr h="1029124">
                <a:tc>
                  <a:txBody>
                    <a:bodyPr/>
                    <a:lstStyle/>
                    <a:p>
                      <a:pPr algn="ct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nước</a:t>
                      </a:r>
                      <a:r>
                        <a:rPr lang="en-US" sz="3200" dirty="0">
                          <a:latin typeface="Cambria" panose="02040503050406030204" pitchFamily="18" charset="0"/>
                          <a:ea typeface="Cambria" panose="02040503050406030204" pitchFamily="18" charset="0"/>
                        </a:rPr>
                        <a:t> Văn Lang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Nhà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nước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Lạc</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256986"/>
                  </a:ext>
                </a:extLst>
              </a:tr>
              <a:tr h="1029124">
                <a:tc>
                  <a:txBody>
                    <a:bodyPr/>
                    <a:lstStyle/>
                    <a:p>
                      <a:pPr algn="just"/>
                      <a:r>
                        <a:rPr lang="en-US" sz="2400" b="1" dirty="0" err="1">
                          <a:latin typeface="Cambria" panose="02040503050406030204" pitchFamily="18" charset="0"/>
                          <a:ea typeface="Cambria" panose="02040503050406030204" pitchFamily="18" charset="0"/>
                        </a:rPr>
                        <a:t>Thời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gian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đời</a:t>
                      </a: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681776"/>
                  </a:ext>
                </a:extLst>
              </a:tr>
              <a:tr h="10291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Người đứng đầu nhà nước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7244165"/>
                  </a:ext>
                </a:extLst>
              </a:tr>
              <a:tr h="102912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Kinh đô</a:t>
                      </a:r>
                    </a:p>
                    <a:p>
                      <a:pPr algn="just"/>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5579181"/>
                  </a:ext>
                </a:extLst>
              </a:tr>
            </a:tbl>
          </a:graphicData>
        </a:graphic>
      </p:graphicFrame>
      <p:sp>
        <p:nvSpPr>
          <p:cNvPr id="14" name="TextBox 13">
            <a:extLst>
              <a:ext uri="{FF2B5EF4-FFF2-40B4-BE49-F238E27FC236}">
                <a16:creationId xmlns:a16="http://schemas.microsoft.com/office/drawing/2014/main" id="{C69A78EB-DB33-DE38-24DA-82E3B2315760}"/>
              </a:ext>
            </a:extLst>
          </p:cNvPr>
          <p:cNvSpPr txBox="1"/>
          <p:nvPr/>
        </p:nvSpPr>
        <p:spPr>
          <a:xfrm>
            <a:off x="3799512" y="3037563"/>
            <a:ext cx="4287848" cy="584775"/>
          </a:xfrm>
          <a:prstGeom prst="rect">
            <a:avLst/>
          </a:prstGeom>
          <a:noFill/>
        </p:spPr>
        <p:txBody>
          <a:bodyPr wrap="square" rtlCol="0">
            <a:spAutoFit/>
          </a:bodyPr>
          <a:lstStyle/>
          <a:p>
            <a:pPr algn="ctr"/>
            <a:r>
              <a:rPr lang="en-US" sz="3200">
                <a:solidFill>
                  <a:srgbClr val="FF0000"/>
                </a:solidFill>
                <a:latin typeface="Cambria" panose="02040503050406030204" pitchFamily="18" charset="0"/>
                <a:ea typeface="Cambria" panose="02040503050406030204" pitchFamily="18" charset="0"/>
              </a:rPr>
              <a:t>Khoảng thế </a:t>
            </a:r>
            <a:r>
              <a:rPr lang="en-US" sz="3200" dirty="0" err="1">
                <a:solidFill>
                  <a:srgbClr val="FF0000"/>
                </a:solidFill>
                <a:latin typeface="Cambria" panose="02040503050406030204" pitchFamily="18" charset="0"/>
                <a:ea typeface="Cambria" panose="02040503050406030204" pitchFamily="18" charset="0"/>
              </a:rPr>
              <a:t>kỉ</a:t>
            </a:r>
            <a:r>
              <a:rPr lang="en-US" sz="3200" dirty="0">
                <a:solidFill>
                  <a:srgbClr val="FF0000"/>
                </a:solidFill>
                <a:latin typeface="Cambria" panose="02040503050406030204" pitchFamily="18" charset="0"/>
                <a:ea typeface="Cambria" panose="02040503050406030204" pitchFamily="18" charset="0"/>
              </a:rPr>
              <a:t> VII TCN</a:t>
            </a:r>
          </a:p>
        </p:txBody>
      </p:sp>
      <p:sp>
        <p:nvSpPr>
          <p:cNvPr id="15" name="TextBox 14">
            <a:extLst>
              <a:ext uri="{FF2B5EF4-FFF2-40B4-BE49-F238E27FC236}">
                <a16:creationId xmlns:a16="http://schemas.microsoft.com/office/drawing/2014/main" id="{662E66FA-37F7-DDE0-B932-04C5F4E5E367}"/>
              </a:ext>
            </a:extLst>
          </p:cNvPr>
          <p:cNvSpPr txBox="1"/>
          <p:nvPr/>
        </p:nvSpPr>
        <p:spPr>
          <a:xfrm>
            <a:off x="8087360" y="301752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208 TCN</a:t>
            </a:r>
          </a:p>
        </p:txBody>
      </p:sp>
      <p:sp>
        <p:nvSpPr>
          <p:cNvPr id="16" name="TextBox 15">
            <a:extLst>
              <a:ext uri="{FF2B5EF4-FFF2-40B4-BE49-F238E27FC236}">
                <a16:creationId xmlns:a16="http://schemas.microsoft.com/office/drawing/2014/main" id="{AC1FA15E-4DBF-D3E2-84E3-EAC57B508FAD}"/>
              </a:ext>
            </a:extLst>
          </p:cNvPr>
          <p:cNvSpPr txBox="1"/>
          <p:nvPr/>
        </p:nvSpPr>
        <p:spPr>
          <a:xfrm>
            <a:off x="4094480" y="4084320"/>
            <a:ext cx="3474720" cy="646331"/>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Hùng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Vương</a:t>
            </a:r>
            <a:endParaRPr lang="en-US" sz="3600"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49BCE752-FC56-8815-6306-A4B5B8C306AA}"/>
              </a:ext>
            </a:extLst>
          </p:cNvPr>
          <p:cNvSpPr txBox="1"/>
          <p:nvPr/>
        </p:nvSpPr>
        <p:spPr>
          <a:xfrm>
            <a:off x="7995920" y="4074160"/>
            <a:ext cx="347472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An </a:t>
            </a:r>
            <a:r>
              <a:rPr lang="en-US" sz="3200" dirty="0" err="1">
                <a:solidFill>
                  <a:srgbClr val="FF0000"/>
                </a:solidFill>
                <a:latin typeface="Cambria" panose="02040503050406030204" pitchFamily="18" charset="0"/>
                <a:ea typeface="Cambria" panose="02040503050406030204" pitchFamily="18" charset="0"/>
              </a:rPr>
              <a:t>Dương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Vương</a:t>
            </a:r>
            <a:endParaRPr lang="en-US" sz="3200"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F3764D19-4ED1-9CF2-F38E-402F50667026}"/>
              </a:ext>
            </a:extLst>
          </p:cNvPr>
          <p:cNvSpPr txBox="1"/>
          <p:nvPr/>
        </p:nvSpPr>
        <p:spPr>
          <a:xfrm>
            <a:off x="4135120" y="5069840"/>
            <a:ext cx="3474720" cy="64633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Phong Châu</a:t>
            </a:r>
          </a:p>
        </p:txBody>
      </p:sp>
      <p:sp>
        <p:nvSpPr>
          <p:cNvPr id="19" name="TextBox 18">
            <a:extLst>
              <a:ext uri="{FF2B5EF4-FFF2-40B4-BE49-F238E27FC236}">
                <a16:creationId xmlns:a16="http://schemas.microsoft.com/office/drawing/2014/main" id="{A920F2D7-855D-9A14-504B-58B222ADFC7F}"/>
              </a:ext>
            </a:extLst>
          </p:cNvPr>
          <p:cNvSpPr txBox="1"/>
          <p:nvPr/>
        </p:nvSpPr>
        <p:spPr>
          <a:xfrm>
            <a:off x="8036560" y="5059680"/>
            <a:ext cx="34747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Cổ</a:t>
            </a:r>
            <a:r>
              <a:rPr lang="en-US" sz="3200" dirty="0">
                <a:solidFill>
                  <a:srgbClr val="FF0000"/>
                </a:solidFill>
                <a:latin typeface="Cambria" panose="02040503050406030204" pitchFamily="18" charset="0"/>
                <a:ea typeface="Cambria" panose="02040503050406030204" pitchFamily="18" charset="0"/>
              </a:rPr>
              <a:t> Loa</a:t>
            </a:r>
          </a:p>
        </p:txBody>
      </p:sp>
    </p:spTree>
    <p:extLst>
      <p:ext uri="{BB962C8B-B14F-4D97-AF65-F5344CB8AC3E}">
        <p14:creationId xmlns:p14="http://schemas.microsoft.com/office/powerpoint/2010/main" val="159226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down)">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down)">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down)">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486FF40D-97B7-E254-2D1D-787F94026320}"/>
              </a:ext>
            </a:extLst>
          </p:cNvPr>
          <p:cNvGrpSpPr/>
          <p:nvPr/>
        </p:nvGrpSpPr>
        <p:grpSpPr>
          <a:xfrm>
            <a:off x="1317695" y="1282109"/>
            <a:ext cx="9811492" cy="1704975"/>
            <a:chOff x="1370858" y="952500"/>
            <a:chExt cx="4163167" cy="828675"/>
          </a:xfrm>
        </p:grpSpPr>
        <p:sp>
          <p:nvSpPr>
            <p:cNvPr id="14" name="Plaque 13">
              <a:extLst>
                <a:ext uri="{FF2B5EF4-FFF2-40B4-BE49-F238E27FC236}">
                  <a16:creationId xmlns:a16="http://schemas.microsoft.com/office/drawing/2014/main" id="{934F6B5A-D21A-2A34-05F0-A3B3978CE04F}"/>
                </a:ext>
              </a:extLst>
            </p:cNvPr>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0858" y="1011978"/>
              <a:ext cx="4163165" cy="643236"/>
            </a:xfrm>
            <a:prstGeom prst="rect">
              <a:avLst/>
            </a:prstGeom>
            <a:noFill/>
          </p:spPr>
          <p:txBody>
            <a:bodyPr wrap="square">
              <a:spAutoFit/>
            </a:bodyPr>
            <a:lstStyle/>
            <a:p>
              <a:pPr lvl="0" algn="ctr"/>
              <a:r>
                <a:rPr lang="vi-VN" sz="4000" b="1" dirty="0">
                  <a:solidFill>
                    <a:srgbClr val="002060"/>
                  </a:solidFill>
                  <a:latin typeface="Calibri" panose="020F0502020204030204" pitchFamily="34" charset="0"/>
                  <a:cs typeface="Calibri" panose="020F0502020204030204" pitchFamily="34" charset="0"/>
                </a:rPr>
                <a:t>Kể một truyền thuyết khác liên quan đến Nhà nước Văn Lang hoặc Nhà nước Âu Lạc.</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14547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Freeform: Shape 1037">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een and red text on a black background&#10;&#10;Description automatically generated">
            <a:extLst>
              <a:ext uri="{FF2B5EF4-FFF2-40B4-BE49-F238E27FC236}">
                <a16:creationId xmlns:a16="http://schemas.microsoft.com/office/drawing/2014/main" id="{686A1596-CD2D-6A9C-A3F4-CA3694AFA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753" y="956059"/>
            <a:ext cx="7193903" cy="5791702"/>
          </a:xfrm>
          <a:prstGeom prst="rect">
            <a:avLst/>
          </a:prstGeom>
        </p:spPr>
      </p:pic>
    </p:spTree>
    <p:extLst>
      <p:ext uri="{BB962C8B-B14F-4D97-AF65-F5344CB8AC3E}">
        <p14:creationId xmlns:p14="http://schemas.microsoft.com/office/powerpoint/2010/main" val="63296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317695" y="1282109"/>
            <a:ext cx="9811492" cy="2279197"/>
            <a:chOff x="1370858" y="952500"/>
            <a:chExt cx="4163167" cy="871556"/>
          </a:xfrm>
        </p:grpSpPr>
        <p:sp>
          <p:nvSpPr>
            <p:cNvPr id="14" name="Plaque 13">
              <a:extLst>
                <a:ext uri="{FF2B5EF4-FFF2-40B4-BE49-F238E27FC236}">
                  <a16:creationId xmlns:a16="http://schemas.microsoft.com/office/drawing/2014/main" id="{934F6B5A-D21A-2A34-05F0-A3B3978CE04F}"/>
                </a:ext>
              </a:extLst>
            </p:cNvPr>
            <p:cNvSpPr/>
            <p:nvPr/>
          </p:nvSpPr>
          <p:spPr>
            <a:xfrm>
              <a:off x="1370860" y="952500"/>
              <a:ext cx="4163165" cy="828675"/>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0858" y="1011978"/>
              <a:ext cx="4163165" cy="8120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Tìm hiểu từ sách, báo, internet, hãy kể tên một số di tích lịch sử liên quan đến thời Văn Lang – Âu Lạc.</a:t>
              </a:r>
              <a:endParaRPr kumimoji="0" lang="en-US"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730225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218" name="Picture 2" descr="Đền Hùng: Tìm về chốn linh nghiêm nguồn cội của dân tộc">
            <a:extLst>
              <a:ext uri="{FF2B5EF4-FFF2-40B4-BE49-F238E27FC236}">
                <a16:creationId xmlns:a16="http://schemas.microsoft.com/office/drawing/2014/main" id="{60348D8D-85BA-6DD9-76F4-D29664334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53" y="1860726"/>
            <a:ext cx="5519804" cy="3264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6C03B03-4983-64E3-00FD-F9F7AEE1C59C}"/>
              </a:ext>
            </a:extLst>
          </p:cNvPr>
          <p:cNvSpPr/>
          <p:nvPr/>
        </p:nvSpPr>
        <p:spPr>
          <a:xfrm>
            <a:off x="6446653" y="1137682"/>
            <a:ext cx="5271135" cy="476220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Font typeface="Arial" panose="020B0604020202020204" pitchFamily="34" charset="0"/>
              <a:buChar char="•"/>
            </a:pPr>
            <a:r>
              <a:rPr lang="vi-VN" sz="2400" b="1" dirty="0">
                <a:latin typeface="Cambria" panose="02040503050406030204" pitchFamily="18" charset="0"/>
                <a:ea typeface="Cambria" panose="02040503050406030204" pitchFamily="18" charset="0"/>
              </a:rPr>
              <a:t> Khu di tích Đền Hùng: </a:t>
            </a:r>
            <a:r>
              <a:rPr lang="vi-VN" sz="2400" dirty="0">
                <a:latin typeface="Cambria" panose="02040503050406030204" pitchFamily="18" charset="0"/>
                <a:ea typeface="Cambria" panose="02040503050406030204" pitchFamily="18" charset="0"/>
              </a:rPr>
              <a:t>Nằm trên địa bàn thành phố Việt Trì, huyện Lâm Thao và huyện Phù Ninh, tỉnh Phú Thọ. Đây được xem là trung tâm tín ngưỡng thờ cúng Hùng Vương, nơi diễn ra nghi lễ Lễ hội Đền Hùng hàng năm. Khu di tích bao gồm nhiều đền, chùa, lăng mộ trên núi Nghĩa Lĩnh, đền Tổ Mẫu Âu Cơ, đền Quốc Tổ Lạc Long Quân,...</a:t>
            </a:r>
          </a:p>
        </p:txBody>
      </p:sp>
    </p:spTree>
    <p:extLst>
      <p:ext uri="{BB962C8B-B14F-4D97-AF65-F5344CB8AC3E}">
        <p14:creationId xmlns:p14="http://schemas.microsoft.com/office/powerpoint/2010/main" val="366570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Rounded Corners 1">
            <a:extLst>
              <a:ext uri="{FF2B5EF4-FFF2-40B4-BE49-F238E27FC236}">
                <a16:creationId xmlns:a16="http://schemas.microsoft.com/office/drawing/2014/main" id="{06C03B03-4983-64E3-00FD-F9F7AEE1C59C}"/>
              </a:ext>
            </a:extLst>
          </p:cNvPr>
          <p:cNvSpPr/>
          <p:nvPr/>
        </p:nvSpPr>
        <p:spPr>
          <a:xfrm>
            <a:off x="6446653" y="1137682"/>
            <a:ext cx="5271135" cy="476220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rPr>
              <a:t>Thành cổ Loa: </a:t>
            </a:r>
            <a:r>
              <a:rPr lang="vi-VN" sz="2800" dirty="0">
                <a:solidFill>
                  <a:prstClr val="black"/>
                </a:solidFill>
                <a:latin typeface="Cambria" panose="02040503050406030204" pitchFamily="18" charset="0"/>
                <a:ea typeface="Cambria" panose="02040503050406030204" pitchFamily="18" charset="0"/>
              </a:rPr>
              <a:t>Nằm tại xã Cổ Loa, huyện Đông Anh, Hà Nội. Đây được xem là kinh đô của nước Âu Lạc dưới thời trị vì của vua An Dương Vương. Thành cổ Loa có cấu trúc độc đáo với ba vòng thành hình xoắn ốc, tượng trưng cho sự uy nghi, vững chắc.</a:t>
            </a:r>
            <a:endParaRPr kumimoji="0" lang="vi-VN"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242" name="Picture 2" descr="Về Thành Cổ Loa khám phá huyền thoại nỏ thần An Dương Vương">
            <a:extLst>
              <a:ext uri="{FF2B5EF4-FFF2-40B4-BE49-F238E27FC236}">
                <a16:creationId xmlns:a16="http://schemas.microsoft.com/office/drawing/2014/main" id="{E230B556-458C-BBD6-FC4F-93B8F55D7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43" y="1913861"/>
            <a:ext cx="5534247" cy="368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304799" y="200026"/>
            <a:ext cx="11553825" cy="6306394"/>
            <a:chOff x="0" y="0"/>
            <a:chExt cx="2333675" cy="2167467"/>
          </a:xfrm>
        </p:grpSpPr>
        <p:sp>
          <p:nvSpPr>
            <p:cNvPr id="11" name="Freeform 4"/>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5"/>
            <p:cNvSpPr txBox="1"/>
            <p:nvPr/>
          </p:nvSpPr>
          <p:spPr>
            <a:xfrm>
              <a:off x="0" y="-47625"/>
              <a:ext cx="2333675" cy="2215092"/>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descr="A cartoon of a person holding a sword&#10;&#10;Description automatically generated with low confidence">
            <a:extLst>
              <a:ext uri="{FF2B5EF4-FFF2-40B4-BE49-F238E27FC236}">
                <a16:creationId xmlns:a16="http://schemas.microsoft.com/office/drawing/2014/main" id="{930EB9F0-D88F-5EEE-EE78-D8FD23F16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grpSp>
        <p:nvGrpSpPr>
          <p:cNvPr id="7" name="Group 6">
            <a:extLst>
              <a:ext uri="{FF2B5EF4-FFF2-40B4-BE49-F238E27FC236}">
                <a16:creationId xmlns:a16="http://schemas.microsoft.com/office/drawing/2014/main" id="{486FF40D-97B7-E254-2D1D-787F94026320}"/>
              </a:ext>
            </a:extLst>
          </p:cNvPr>
          <p:cNvGrpSpPr/>
          <p:nvPr/>
        </p:nvGrpSpPr>
        <p:grpSpPr>
          <a:xfrm>
            <a:off x="1232639" y="1584252"/>
            <a:ext cx="9822116" cy="1532281"/>
            <a:chOff x="1370860" y="1144355"/>
            <a:chExt cx="4167675" cy="636820"/>
          </a:xfrm>
        </p:grpSpPr>
        <p:sp>
          <p:nvSpPr>
            <p:cNvPr id="14" name="Plaque 13">
              <a:extLst>
                <a:ext uri="{FF2B5EF4-FFF2-40B4-BE49-F238E27FC236}">
                  <a16:creationId xmlns:a16="http://schemas.microsoft.com/office/drawing/2014/main" id="{934F6B5A-D21A-2A34-05F0-A3B3978CE04F}"/>
                </a:ext>
              </a:extLst>
            </p:cNvPr>
            <p:cNvSpPr/>
            <p:nvPr/>
          </p:nvSpPr>
          <p:spPr>
            <a:xfrm>
              <a:off x="1370860" y="1144355"/>
              <a:ext cx="4163165" cy="636820"/>
            </a:xfrm>
            <a:prstGeom prst="plaque">
              <a:avLst/>
            </a:prstGeom>
            <a:solidFill>
              <a:srgbClr val="DFFF9F"/>
            </a:solidFill>
            <a:ln w="190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BEAAFE78-712D-91C7-F853-CBA9D36C395A}"/>
                </a:ext>
              </a:extLst>
            </p:cNvPr>
            <p:cNvSpPr txBox="1"/>
            <p:nvPr/>
          </p:nvSpPr>
          <p:spPr>
            <a:xfrm>
              <a:off x="1375370" y="1228505"/>
              <a:ext cx="4163165" cy="5500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Kể tên một số hoạt động kinh tế có từ thời Văn Lang – Âu Lạc còn đến ngày nay.</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62019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372</Words>
  <Application>Microsoft Office PowerPoint</Application>
  <PresentationFormat>Widescreen</PresentationFormat>
  <Paragraphs>46</Paragraphs>
  <Slides>15</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84</cp:revision>
  <dcterms:created xsi:type="dcterms:W3CDTF">2024-08-02T11:27:06Z</dcterms:created>
  <dcterms:modified xsi:type="dcterms:W3CDTF">2025-11-26T02:46:08Z</dcterms:modified>
</cp:coreProperties>
</file>