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7" r:id="rId2"/>
  </p:sldMasterIdLst>
  <p:notesMasterIdLst>
    <p:notesMasterId r:id="rId19"/>
  </p:notesMasterIdLst>
  <p:sldIdLst>
    <p:sldId id="396" r:id="rId3"/>
    <p:sldId id="432" r:id="rId4"/>
    <p:sldId id="257" r:id="rId5"/>
    <p:sldId id="434" r:id="rId6"/>
    <p:sldId id="397" r:id="rId7"/>
    <p:sldId id="330" r:id="rId8"/>
    <p:sldId id="333" r:id="rId9"/>
    <p:sldId id="426" r:id="rId10"/>
    <p:sldId id="427" r:id="rId11"/>
    <p:sldId id="428" r:id="rId12"/>
    <p:sldId id="429" r:id="rId13"/>
    <p:sldId id="326" r:id="rId14"/>
    <p:sldId id="352" r:id="rId15"/>
    <p:sldId id="353" r:id="rId16"/>
    <p:sldId id="328" r:id="rId17"/>
    <p:sldId id="43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218" autoAdjust="0"/>
  </p:normalViewPr>
  <p:slideViewPr>
    <p:cSldViewPr snapToGrid="0">
      <p:cViewPr varScale="1">
        <p:scale>
          <a:sx n="70" d="100"/>
          <a:sy n="70" d="100"/>
        </p:scale>
        <p:origin x="44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207143-3974-4C59-900A-5552DF965C70}" type="datetimeFigureOut">
              <a:rPr lang="en-US" smtClean="0"/>
              <a:t>11/26/2025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22FAFB-E050-48E6-BAE6-2D9599AFB14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so.gov.vn/dan-so/"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22FAFB-E050-48E6-BAE6-2D9599AFB146}" type="slidenum">
              <a:rPr lang="en-US" smtClean="0"/>
              <a:t>7</a:t>
            </a:fld>
            <a:endParaRPr lang="en-US"/>
          </a:p>
        </p:txBody>
      </p:sp>
    </p:spTree>
    <p:extLst>
      <p:ext uri="{BB962C8B-B14F-4D97-AF65-F5344CB8AC3E}">
        <p14:creationId xmlns:p14="http://schemas.microsoft.com/office/powerpoint/2010/main" val="2566063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b="0" i="0" dirty="0">
                <a:solidFill>
                  <a:srgbClr val="333333"/>
                </a:solidFill>
                <a:effectLst/>
                <a:highlight>
                  <a:srgbClr val="FFFFFF"/>
                </a:highlight>
                <a:latin typeface="small arial"/>
              </a:rPr>
              <a:t>Theo số liệu thống kê </a:t>
            </a:r>
            <a:r>
              <a:rPr lang="en-US" b="0" i="0" dirty="0">
                <a:solidFill>
                  <a:srgbClr val="333333"/>
                </a:solidFill>
                <a:effectLst/>
                <a:highlight>
                  <a:srgbClr val="FFFFFF"/>
                </a:highlight>
                <a:latin typeface="small arial"/>
              </a:rPr>
              <a:t>- </a:t>
            </a:r>
            <a:r>
              <a:rPr lang="vi-VN" b="0" i="0" dirty="0">
                <a:solidFill>
                  <a:srgbClr val="333333"/>
                </a:solidFill>
                <a:effectLst/>
                <a:highlight>
                  <a:srgbClr val="FFFFFF"/>
                </a:highlight>
                <a:latin typeface="small arial"/>
              </a:rPr>
              <a:t>dân số </a:t>
            </a:r>
            <a:r>
              <a:rPr lang="en-US" b="0" i="0" dirty="0">
                <a:solidFill>
                  <a:srgbClr val="333333"/>
                </a:solidFill>
                <a:effectLst/>
                <a:highlight>
                  <a:srgbClr val="FFFFFF"/>
                </a:highlight>
                <a:latin typeface="small arial"/>
              </a:rPr>
              <a:t>TP </a:t>
            </a:r>
            <a:r>
              <a:rPr lang="vi-VN" b="0" i="0" dirty="0">
                <a:solidFill>
                  <a:srgbClr val="333333"/>
                </a:solidFill>
                <a:effectLst/>
                <a:highlight>
                  <a:srgbClr val="FFFFFF"/>
                </a:highlight>
                <a:latin typeface="small arial"/>
              </a:rPr>
              <a:t>Hà Nội năm 2024 là</a:t>
            </a:r>
            <a:r>
              <a:rPr lang="vi-VN" b="0" i="0" dirty="0">
                <a:solidFill>
                  <a:srgbClr val="333333"/>
                </a:solidFill>
                <a:effectLst/>
                <a:highlight>
                  <a:srgbClr val="FFFF00"/>
                </a:highlight>
                <a:latin typeface="small arial"/>
              </a:rPr>
              <a:t> </a:t>
            </a:r>
            <a:r>
              <a:rPr lang="vi-VN" b="1" i="0" dirty="0">
                <a:solidFill>
                  <a:srgbClr val="333333"/>
                </a:solidFill>
                <a:effectLst/>
                <a:highlight>
                  <a:srgbClr val="FFFF00"/>
                </a:highlight>
                <a:latin typeface="small arial"/>
              </a:rPr>
              <a:t>khoảng 8,5 triệu người</a:t>
            </a:r>
            <a:r>
              <a:rPr lang="en-US" b="0" i="0" dirty="0">
                <a:solidFill>
                  <a:srgbClr val="333333"/>
                </a:solidFill>
                <a:effectLst/>
                <a:highlight>
                  <a:srgbClr val="FFFF00"/>
                </a:highlight>
                <a:latin typeface="small arial"/>
              </a:rPr>
              <a:t>, </a:t>
            </a:r>
            <a:r>
              <a:rPr lang="vi-VN" b="0" i="0" dirty="0">
                <a:solidFill>
                  <a:srgbClr val="333333"/>
                </a:solidFill>
                <a:effectLst/>
                <a:highlight>
                  <a:srgbClr val="FFFFFF"/>
                </a:highlight>
                <a:latin typeface="small arial"/>
              </a:rPr>
              <a:t>dân số </a:t>
            </a:r>
            <a:r>
              <a:rPr lang="en-US" b="0" i="0" dirty="0">
                <a:solidFill>
                  <a:srgbClr val="333333"/>
                </a:solidFill>
                <a:effectLst/>
                <a:highlight>
                  <a:srgbClr val="FFFFFF"/>
                </a:highlight>
                <a:latin typeface="small arial"/>
              </a:rPr>
              <a:t>TP </a:t>
            </a:r>
            <a:r>
              <a:rPr lang="vi-VN" b="0" i="0" dirty="0">
                <a:solidFill>
                  <a:srgbClr val="333333"/>
                </a:solidFill>
                <a:effectLst/>
                <a:highlight>
                  <a:srgbClr val="FFFFFF"/>
                </a:highlight>
                <a:latin typeface="small arial"/>
              </a:rPr>
              <a:t>Hà Nội là đông thứ hai của cả nước và có mật độ dân số cao thứ hai trong 63 tỉnh, thành phố trực thuộc Trung ương. Với mật độ dân số là 2.398 người/km</a:t>
            </a:r>
            <a:r>
              <a:rPr lang="en-US" b="0" i="0" baseline="30000" dirty="0">
                <a:solidFill>
                  <a:srgbClr val="333333"/>
                </a:solidFill>
                <a:effectLst/>
                <a:highlight>
                  <a:srgbClr val="FFFFFF"/>
                </a:highlight>
                <a:latin typeface="small arial"/>
              </a:rPr>
              <a:t>2</a:t>
            </a:r>
            <a:r>
              <a:rPr lang="vi-VN" b="0" i="0" dirty="0">
                <a:solidFill>
                  <a:srgbClr val="333333"/>
                </a:solidFill>
                <a:effectLst/>
                <a:highlight>
                  <a:srgbClr val="FFFFFF"/>
                </a:highlight>
                <a:latin typeface="small arial"/>
              </a:rPr>
              <a:t>, cao gấp 8,2 lần so với mật độ dân số cả nước.</a:t>
            </a:r>
          </a:p>
          <a:p>
            <a:endParaRPr lang="en-US" dirty="0"/>
          </a:p>
        </p:txBody>
      </p:sp>
      <p:sp>
        <p:nvSpPr>
          <p:cNvPr id="4" name="Slide Number Placeholder 3"/>
          <p:cNvSpPr>
            <a:spLocks noGrp="1"/>
          </p:cNvSpPr>
          <p:nvPr>
            <p:ph type="sldNum" sz="quarter" idx="5"/>
          </p:nvPr>
        </p:nvSpPr>
        <p:spPr/>
        <p:txBody>
          <a:bodyPr/>
          <a:lstStyle/>
          <a:p>
            <a:fld id="{5E22FAFB-E050-48E6-BAE6-2D9599AFB146}" type="slidenum">
              <a:rPr lang="en-US" smtClean="0"/>
              <a:t>8</a:t>
            </a:fld>
            <a:endParaRPr lang="en-US"/>
          </a:p>
        </p:txBody>
      </p:sp>
    </p:spTree>
    <p:extLst>
      <p:ext uri="{BB962C8B-B14F-4D97-AF65-F5344CB8AC3E}">
        <p14:creationId xmlns:p14="http://schemas.microsoft.com/office/powerpoint/2010/main" val="2543627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highlight>
                  <a:srgbClr val="FFFFFF"/>
                </a:highlight>
                <a:latin typeface="Arial" panose="020B0604020202020204" pitchFamily="34" charset="0"/>
              </a:rPr>
              <a:t>T</a:t>
            </a:r>
            <a:r>
              <a:rPr lang="vi-VN" b="0" i="0" dirty="0">
                <a:solidFill>
                  <a:srgbClr val="000000"/>
                </a:solidFill>
                <a:effectLst/>
                <a:highlight>
                  <a:srgbClr val="FFFFFF"/>
                </a:highlight>
                <a:latin typeface="Arial" panose="020B0604020202020204" pitchFamily="34" charset="0"/>
              </a:rPr>
              <a:t>ính đến tháng 1/2023, thì dân số Thành phố Hồ Chí Minh đạt 9,320,866 người.</a:t>
            </a:r>
            <a:r>
              <a:rPr lang="en-US" b="0" i="0" dirty="0">
                <a:solidFill>
                  <a:srgbClr val="000000"/>
                </a:solidFill>
                <a:effectLst/>
                <a:highlight>
                  <a:srgbClr val="FFFFFF"/>
                </a:highlight>
                <a:latin typeface="Arial" panose="020B0604020202020204" pitchFamily="34" charset="0"/>
              </a:rPr>
              <a:t> </a:t>
            </a:r>
            <a:r>
              <a:rPr lang="vi-VN" b="0" i="0" dirty="0">
                <a:solidFill>
                  <a:srgbClr val="444B59"/>
                </a:solidFill>
                <a:effectLst/>
                <a:highlight>
                  <a:srgbClr val="FFFFFF"/>
                </a:highlight>
                <a:latin typeface="Roboto" panose="02000000000000000000" pitchFamily="2" charset="0"/>
              </a:rPr>
              <a:t>TPHCM phân chia thành 19 quận và 5 huyện ngoại thành. Diện tích của TPHCM là 2.061km</a:t>
            </a:r>
            <a:r>
              <a:rPr lang="en-US" b="0" i="0" baseline="30000" dirty="0">
                <a:solidFill>
                  <a:srgbClr val="444B59"/>
                </a:solidFill>
                <a:effectLst/>
                <a:highlight>
                  <a:srgbClr val="FFFFFF"/>
                </a:highlight>
                <a:latin typeface="Roboto" panose="02000000000000000000" pitchFamily="2" charset="0"/>
              </a:rPr>
              <a:t>2</a:t>
            </a:r>
            <a:r>
              <a:rPr lang="vi-VN" b="0" i="0" dirty="0">
                <a:solidFill>
                  <a:srgbClr val="444B59"/>
                </a:solidFill>
                <a:effectLst/>
                <a:highlight>
                  <a:srgbClr val="FFFFFF"/>
                </a:highlight>
                <a:latin typeface="Roboto" panose="02000000000000000000" pitchFamily="2" charset="0"/>
              </a:rPr>
              <a:t>. </a:t>
            </a:r>
            <a:r>
              <a:rPr lang="vi-VN" b="1" i="0" dirty="0">
                <a:solidFill>
                  <a:srgbClr val="444B59"/>
                </a:solidFill>
                <a:effectLst/>
                <a:highlight>
                  <a:srgbClr val="FFFFFF"/>
                </a:highlight>
                <a:latin typeface="Roboto" panose="02000000000000000000" pitchFamily="2" charset="0"/>
              </a:rPr>
              <a:t>Mật độ dân số TPHCM tính đến thời điểm hiện tại là 9.271.351.</a:t>
            </a:r>
            <a:r>
              <a:rPr lang="vi-VN" b="0" i="0" dirty="0">
                <a:solidFill>
                  <a:srgbClr val="444B59"/>
                </a:solidFill>
                <a:effectLst/>
                <a:highlight>
                  <a:srgbClr val="FFFFFF"/>
                </a:highlight>
                <a:latin typeface="Roboto" panose="02000000000000000000" pitchFamily="2" charset="0"/>
              </a:rPr>
              <a:t> Theo thống kê, </a:t>
            </a:r>
            <a:r>
              <a:rPr lang="en-US" b="0" i="0" dirty="0">
                <a:solidFill>
                  <a:srgbClr val="444B59"/>
                </a:solidFill>
                <a:effectLst/>
                <a:highlight>
                  <a:srgbClr val="FFFFFF"/>
                </a:highlight>
                <a:latin typeface="Roboto" panose="02000000000000000000" pitchFamily="2" charset="0"/>
              </a:rPr>
              <a:t>HCM </a:t>
            </a:r>
            <a:r>
              <a:rPr lang="vi-VN" b="0" i="0" dirty="0">
                <a:solidFill>
                  <a:srgbClr val="444B59"/>
                </a:solidFill>
                <a:effectLst/>
                <a:highlight>
                  <a:srgbClr val="FFFFFF"/>
                </a:highlight>
                <a:latin typeface="Roboto" panose="02000000000000000000" pitchFamily="2" charset="0"/>
              </a:rPr>
              <a:t>là một trong những </a:t>
            </a:r>
            <a:r>
              <a:rPr lang="en-US" b="0" i="0" dirty="0">
                <a:solidFill>
                  <a:srgbClr val="444B59"/>
                </a:solidFill>
                <a:effectLst/>
                <a:highlight>
                  <a:srgbClr val="FFFFFF"/>
                </a:highlight>
                <a:latin typeface="Roboto" panose="02000000000000000000" pitchFamily="2" charset="0"/>
              </a:rPr>
              <a:t>TP </a:t>
            </a:r>
            <a:r>
              <a:rPr lang="vi-VN" b="0" i="0" dirty="0">
                <a:solidFill>
                  <a:srgbClr val="444B59"/>
                </a:solidFill>
                <a:effectLst/>
                <a:highlight>
                  <a:srgbClr val="FFFFFF"/>
                </a:highlight>
                <a:latin typeface="Roboto" panose="02000000000000000000" pitchFamily="2" charset="0"/>
              </a:rPr>
              <a:t>có mật độ dân số đông nhất toàn tỉnh, cao hơn cả Hà Nội.</a:t>
            </a:r>
            <a:r>
              <a:rPr lang="en-US" b="0" i="0" dirty="0">
                <a:solidFill>
                  <a:srgbClr val="444B59"/>
                </a:solidFill>
                <a:effectLst/>
                <a:highlight>
                  <a:srgbClr val="FFFFFF"/>
                </a:highlight>
                <a:latin typeface="Roboto" panose="02000000000000000000" pitchFamily="2" charset="0"/>
              </a:rPr>
              <a:t> M</a:t>
            </a:r>
            <a:r>
              <a:rPr lang="vi-VN" b="0" i="0" dirty="0">
                <a:solidFill>
                  <a:srgbClr val="444B59"/>
                </a:solidFill>
                <a:effectLst/>
                <a:highlight>
                  <a:srgbClr val="FFFFFF"/>
                </a:highlight>
                <a:latin typeface="Roboto" panose="02000000000000000000" pitchFamily="2" charset="0"/>
              </a:rPr>
              <a:t>ật độ dân số của </a:t>
            </a:r>
            <a:r>
              <a:rPr lang="en-US" b="0" i="0" dirty="0">
                <a:solidFill>
                  <a:srgbClr val="444B59"/>
                </a:solidFill>
                <a:effectLst/>
                <a:highlight>
                  <a:srgbClr val="FFFFFF"/>
                </a:highlight>
                <a:latin typeface="Roboto" panose="02000000000000000000" pitchFamily="2" charset="0"/>
              </a:rPr>
              <a:t>TP </a:t>
            </a:r>
            <a:r>
              <a:rPr lang="vi-VN" b="0" i="0" dirty="0">
                <a:solidFill>
                  <a:srgbClr val="444B59"/>
                </a:solidFill>
                <a:effectLst/>
                <a:highlight>
                  <a:srgbClr val="FFFFFF"/>
                </a:highlight>
                <a:latin typeface="Roboto" panose="02000000000000000000" pitchFamily="2" charset="0"/>
              </a:rPr>
              <a:t>Hồ Chí Minh là 4.292 người/km²</a:t>
            </a:r>
            <a:endParaRPr lang="en-US" dirty="0"/>
          </a:p>
          <a:p>
            <a:endParaRPr lang="en-US" dirty="0"/>
          </a:p>
        </p:txBody>
      </p:sp>
      <p:sp>
        <p:nvSpPr>
          <p:cNvPr id="4" name="Slide Number Placeholder 3"/>
          <p:cNvSpPr>
            <a:spLocks noGrp="1"/>
          </p:cNvSpPr>
          <p:nvPr>
            <p:ph type="sldNum" sz="quarter" idx="5"/>
          </p:nvPr>
        </p:nvSpPr>
        <p:spPr/>
        <p:txBody>
          <a:bodyPr/>
          <a:lstStyle/>
          <a:p>
            <a:fld id="{5E22FAFB-E050-48E6-BAE6-2D9599AFB146}" type="slidenum">
              <a:rPr lang="en-US" smtClean="0"/>
              <a:t>9</a:t>
            </a:fld>
            <a:endParaRPr lang="en-US"/>
          </a:p>
        </p:txBody>
      </p:sp>
    </p:spTree>
    <p:extLst>
      <p:ext uri="{BB962C8B-B14F-4D97-AF65-F5344CB8AC3E}">
        <p14:creationId xmlns:p14="http://schemas.microsoft.com/office/powerpoint/2010/main" val="1681438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b="1" i="0" dirty="0">
                <a:solidFill>
                  <a:srgbClr val="333333"/>
                </a:solidFill>
                <a:effectLst/>
                <a:highlight>
                  <a:srgbClr val="FFFFFF"/>
                </a:highlight>
                <a:latin typeface="Roboto" panose="02000000000000000000" pitchFamily="2" charset="0"/>
              </a:rPr>
              <a:t>Dân số Hải Phòng là 2.088.020</a:t>
            </a:r>
            <a:r>
              <a:rPr lang="vi-VN" b="0" i="0" dirty="0">
                <a:solidFill>
                  <a:srgbClr val="333333"/>
                </a:solidFill>
                <a:effectLst/>
                <a:highlight>
                  <a:srgbClr val="FFFFFF"/>
                </a:highlight>
                <a:latin typeface="Roboto" panose="02000000000000000000" pitchFamily="2" charset="0"/>
              </a:rPr>
              <a:t> </a:t>
            </a:r>
            <a:r>
              <a:rPr lang="vi-VN" b="1" i="0" dirty="0">
                <a:solidFill>
                  <a:srgbClr val="333333"/>
                </a:solidFill>
                <a:effectLst/>
                <a:highlight>
                  <a:srgbClr val="FFFFFF"/>
                </a:highlight>
                <a:latin typeface="Roboto" panose="02000000000000000000" pitchFamily="2" charset="0"/>
              </a:rPr>
              <a:t>người tính đến năm 2022 theo ước tính trung bình của </a:t>
            </a:r>
            <a:r>
              <a:rPr lang="vi-VN" b="1" i="0" u="sng" dirty="0">
                <a:solidFill>
                  <a:srgbClr val="1E73BE"/>
                </a:solidFill>
                <a:effectLst/>
                <a:highlight>
                  <a:srgbClr val="FFFFFF"/>
                </a:highlight>
                <a:latin typeface="Roboto" panose="02000000000000000000" pitchFamily="2" charset="0"/>
                <a:hlinkClick r:id="rId3"/>
              </a:rPr>
              <a:t>Tổng cục Thống kê Việt Nam</a:t>
            </a:r>
            <a:r>
              <a:rPr lang="vi-VN" b="0" i="0" dirty="0">
                <a:solidFill>
                  <a:srgbClr val="333333"/>
                </a:solidFill>
                <a:effectLst/>
                <a:highlight>
                  <a:srgbClr val="FFFFFF"/>
                </a:highlight>
                <a:latin typeface="Roboto" panose="02000000000000000000" pitchFamily="2" charset="0"/>
              </a:rPr>
              <a:t>,</a:t>
            </a:r>
            <a:r>
              <a:rPr lang="en-US" b="0" i="0" dirty="0">
                <a:solidFill>
                  <a:srgbClr val="333333"/>
                </a:solidFill>
                <a:effectLst/>
                <a:highlight>
                  <a:srgbClr val="FFFFFF"/>
                </a:highlight>
                <a:latin typeface="Roboto" panose="02000000000000000000" pitchFamily="2" charset="0"/>
              </a:rPr>
              <a:t> </a:t>
            </a:r>
            <a:r>
              <a:rPr lang="vi-VN" b="0" i="0" dirty="0">
                <a:solidFill>
                  <a:srgbClr val="333333"/>
                </a:solidFill>
                <a:effectLst/>
                <a:highlight>
                  <a:srgbClr val="FFFFFF"/>
                </a:highlight>
                <a:latin typeface="Roboto" panose="02000000000000000000" pitchFamily="2" charset="0"/>
              </a:rPr>
              <a:t>Mật độ dân số 1368</a:t>
            </a:r>
            <a:r>
              <a:rPr lang="en-US" b="0" i="0" dirty="0">
                <a:solidFill>
                  <a:srgbClr val="333333"/>
                </a:solidFill>
                <a:effectLst/>
                <a:highlight>
                  <a:srgbClr val="FFFFFF"/>
                </a:highlight>
                <a:latin typeface="Roboto" panose="02000000000000000000" pitchFamily="2" charset="0"/>
              </a:rPr>
              <a:t> n</a:t>
            </a:r>
            <a:r>
              <a:rPr lang="vi-VN" b="0" i="0" dirty="0">
                <a:solidFill>
                  <a:srgbClr val="333333"/>
                </a:solidFill>
                <a:effectLst/>
                <a:highlight>
                  <a:srgbClr val="FFFFFF"/>
                </a:highlight>
                <a:latin typeface="Roboto" panose="02000000000000000000" pitchFamily="2" charset="0"/>
              </a:rPr>
              <a:t>gười/</a:t>
            </a:r>
            <a:r>
              <a:rPr lang="en-US" b="0" i="0" dirty="0">
                <a:solidFill>
                  <a:srgbClr val="333333"/>
                </a:solidFill>
                <a:effectLst/>
                <a:highlight>
                  <a:srgbClr val="FFFFFF"/>
                </a:highlight>
                <a:latin typeface="Roboto" panose="02000000000000000000" pitchFamily="2" charset="0"/>
              </a:rPr>
              <a:t>k</a:t>
            </a:r>
            <a:r>
              <a:rPr lang="vi-VN" b="0" i="0" dirty="0">
                <a:solidFill>
                  <a:srgbClr val="333333"/>
                </a:solidFill>
                <a:effectLst/>
                <a:highlight>
                  <a:srgbClr val="FFFFFF"/>
                </a:highlight>
                <a:latin typeface="Roboto" panose="02000000000000000000" pitchFamily="2" charset="0"/>
              </a:rPr>
              <a:t>m</a:t>
            </a:r>
            <a:r>
              <a:rPr lang="en-US" b="0" i="0" baseline="30000" dirty="0">
                <a:solidFill>
                  <a:srgbClr val="333333"/>
                </a:solidFill>
                <a:effectLst/>
                <a:highlight>
                  <a:srgbClr val="FFFFFF"/>
                </a:highlight>
                <a:latin typeface="Roboto" panose="02000000000000000000" pitchFamily="2" charset="0"/>
              </a:rPr>
              <a:t>2</a:t>
            </a:r>
            <a:endParaRPr lang="en-US" dirty="0"/>
          </a:p>
        </p:txBody>
      </p:sp>
      <p:sp>
        <p:nvSpPr>
          <p:cNvPr id="4" name="Slide Number Placeholder 3"/>
          <p:cNvSpPr>
            <a:spLocks noGrp="1"/>
          </p:cNvSpPr>
          <p:nvPr>
            <p:ph type="sldNum" sz="quarter" idx="5"/>
          </p:nvPr>
        </p:nvSpPr>
        <p:spPr/>
        <p:txBody>
          <a:bodyPr/>
          <a:lstStyle/>
          <a:p>
            <a:fld id="{5E22FAFB-E050-48E6-BAE6-2D9599AFB146}" type="slidenum">
              <a:rPr lang="en-US" smtClean="0"/>
              <a:t>10</a:t>
            </a:fld>
            <a:endParaRPr lang="en-US"/>
          </a:p>
        </p:txBody>
      </p:sp>
    </p:spTree>
    <p:extLst>
      <p:ext uri="{BB962C8B-B14F-4D97-AF65-F5344CB8AC3E}">
        <p14:creationId xmlns:p14="http://schemas.microsoft.com/office/powerpoint/2010/main" val="1972612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solidFill>
                  <a:srgbClr val="000000"/>
                </a:solidFill>
                <a:effectLst/>
                <a:highlight>
                  <a:srgbClr val="FFFFFF"/>
                </a:highlight>
                <a:latin typeface="Times New Roman" panose="02020603050405020304" pitchFamily="18" charset="0"/>
              </a:rPr>
              <a:t>Tỉnh </a:t>
            </a:r>
            <a:r>
              <a:rPr lang="vi-VN" b="1" i="0" dirty="0">
                <a:solidFill>
                  <a:srgbClr val="000000"/>
                </a:solidFill>
                <a:effectLst/>
                <a:highlight>
                  <a:srgbClr val="FFFFFF"/>
                </a:highlight>
                <a:latin typeface="Times New Roman" panose="02020603050405020304" pitchFamily="18" charset="0"/>
              </a:rPr>
              <a:t>Lai Châu là địa phương có mật</a:t>
            </a:r>
            <a:r>
              <a:rPr lang="en-US" b="1" i="0" dirty="0">
                <a:solidFill>
                  <a:srgbClr val="000000"/>
                </a:solidFill>
                <a:effectLst/>
                <a:highlight>
                  <a:srgbClr val="FFFFFF"/>
                </a:highlight>
                <a:latin typeface="Times New Roman" panose="02020603050405020304" pitchFamily="18" charset="0"/>
              </a:rPr>
              <a:t> </a:t>
            </a:r>
            <a:r>
              <a:rPr lang="en-US" b="1" i="0" dirty="0" err="1">
                <a:solidFill>
                  <a:srgbClr val="000000"/>
                </a:solidFill>
                <a:effectLst/>
                <a:highlight>
                  <a:srgbClr val="FFFFFF"/>
                </a:highlight>
                <a:latin typeface="Times New Roman" panose="02020603050405020304" pitchFamily="18" charset="0"/>
              </a:rPr>
              <a:t>độ</a:t>
            </a:r>
            <a:r>
              <a:rPr lang="en-US" b="1" i="0" dirty="0">
                <a:solidFill>
                  <a:srgbClr val="000000"/>
                </a:solidFill>
                <a:effectLst/>
                <a:highlight>
                  <a:srgbClr val="FFFFFF"/>
                </a:highlight>
                <a:latin typeface="Times New Roman" panose="02020603050405020304" pitchFamily="18" charset="0"/>
              </a:rPr>
              <a:t> </a:t>
            </a:r>
            <a:r>
              <a:rPr lang="en-US" b="1" i="0" dirty="0" err="1">
                <a:solidFill>
                  <a:srgbClr val="000000"/>
                </a:solidFill>
                <a:effectLst/>
                <a:highlight>
                  <a:srgbClr val="FFFFFF"/>
                </a:highlight>
                <a:latin typeface="Times New Roman" panose="02020603050405020304" pitchFamily="18" charset="0"/>
              </a:rPr>
              <a:t>dân</a:t>
            </a:r>
            <a:r>
              <a:rPr lang="en-US" b="1" i="0" dirty="0">
                <a:solidFill>
                  <a:srgbClr val="000000"/>
                </a:solidFill>
                <a:effectLst/>
                <a:highlight>
                  <a:srgbClr val="FFFFFF"/>
                </a:highlight>
                <a:latin typeface="Times New Roman" panose="02020603050405020304" pitchFamily="18" charset="0"/>
              </a:rPr>
              <a:t> </a:t>
            </a:r>
            <a:r>
              <a:rPr lang="en-US" b="1" i="0" dirty="0" err="1">
                <a:solidFill>
                  <a:srgbClr val="000000"/>
                </a:solidFill>
                <a:effectLst/>
                <a:highlight>
                  <a:srgbClr val="FFFFFF"/>
                </a:highlight>
                <a:latin typeface="Times New Roman" panose="02020603050405020304" pitchFamily="18" charset="0"/>
              </a:rPr>
              <a:t>số</a:t>
            </a:r>
            <a:r>
              <a:rPr lang="en-US" b="1" i="0" dirty="0">
                <a:solidFill>
                  <a:srgbClr val="000000"/>
                </a:solidFill>
                <a:effectLst/>
                <a:highlight>
                  <a:srgbClr val="FFFFFF"/>
                </a:highlight>
                <a:latin typeface="Times New Roman" panose="02020603050405020304" pitchFamily="18" charset="0"/>
              </a:rPr>
              <a:t> </a:t>
            </a:r>
            <a:r>
              <a:rPr lang="vi-VN" b="1" i="0" dirty="0">
                <a:solidFill>
                  <a:srgbClr val="000000"/>
                </a:solidFill>
                <a:effectLst/>
                <a:highlight>
                  <a:srgbClr val="FFFFFF"/>
                </a:highlight>
                <a:latin typeface="Times New Roman" panose="02020603050405020304" pitchFamily="18" charset="0"/>
              </a:rPr>
              <a:t>thấp nhất</a:t>
            </a:r>
            <a:r>
              <a:rPr lang="en-US" b="1" i="0" dirty="0">
                <a:solidFill>
                  <a:srgbClr val="000000"/>
                </a:solidFill>
                <a:effectLst/>
                <a:highlight>
                  <a:srgbClr val="FFFFFF"/>
                </a:highlight>
                <a:latin typeface="Times New Roman" panose="02020603050405020304" pitchFamily="18" charset="0"/>
              </a:rPr>
              <a:t>:</a:t>
            </a:r>
            <a:r>
              <a:rPr lang="vi-VN" b="0" i="0" dirty="0">
                <a:solidFill>
                  <a:srgbClr val="000000"/>
                </a:solidFill>
                <a:effectLst/>
                <a:highlight>
                  <a:srgbClr val="FFFFFF"/>
                </a:highlight>
                <a:latin typeface="Times New Roman" panose="02020603050405020304" pitchFamily="18" charset="0"/>
              </a:rPr>
              <a:t> 53 người/km</a:t>
            </a:r>
            <a:r>
              <a:rPr lang="en-US" b="0" i="0" baseline="30000" dirty="0">
                <a:solidFill>
                  <a:srgbClr val="000000"/>
                </a:solidFill>
                <a:effectLst/>
                <a:highlight>
                  <a:srgbClr val="FFFFFF"/>
                </a:highlight>
                <a:latin typeface="Times New Roman" panose="02020603050405020304" pitchFamily="18" charset="0"/>
              </a:rPr>
              <a:t>2</a:t>
            </a:r>
            <a:r>
              <a:rPr lang="vi-VN" b="0" i="0" dirty="0">
                <a:solidFill>
                  <a:srgbClr val="000000"/>
                </a:solidFill>
                <a:effectLst/>
                <a:highlight>
                  <a:srgbClr val="FFFFFF"/>
                </a:highlight>
                <a:latin typeface="Times New Roman" panose="02020603050405020304" pitchFamily="18" charset="0"/>
              </a:rPr>
              <a:t> (diện tích hơn 9.068 km</a:t>
            </a:r>
            <a:r>
              <a:rPr lang="en-US" b="0" i="0" baseline="30000" dirty="0">
                <a:solidFill>
                  <a:srgbClr val="000000"/>
                </a:solidFill>
                <a:effectLst/>
                <a:highlight>
                  <a:srgbClr val="FFFFFF"/>
                </a:highlight>
                <a:latin typeface="Times New Roman" panose="02020603050405020304" pitchFamily="18" charset="0"/>
              </a:rPr>
              <a:t>2</a:t>
            </a:r>
            <a:r>
              <a:rPr lang="vi-VN" b="0" i="0" dirty="0">
                <a:solidFill>
                  <a:srgbClr val="000000"/>
                </a:solidFill>
                <a:effectLst/>
                <a:highlight>
                  <a:srgbClr val="FFFFFF"/>
                </a:highlight>
                <a:latin typeface="Times New Roman" panose="02020603050405020304" pitchFamily="18" charset="0"/>
              </a:rPr>
              <a:t>; dân số 478,4 nghìn người)</a:t>
            </a:r>
            <a:r>
              <a:rPr lang="en-US" b="0" i="0" dirty="0">
                <a:solidFill>
                  <a:srgbClr val="000000"/>
                </a:solidFill>
                <a:effectLst/>
                <a:highlight>
                  <a:srgbClr val="FFFFFF"/>
                </a:highlight>
                <a:latin typeface="Times New Roman" panose="02020603050405020304" pitchFamily="18" charset="0"/>
              </a:rPr>
              <a:t>. </a:t>
            </a:r>
            <a:r>
              <a:rPr lang="vi-VN" b="0" i="0" dirty="0">
                <a:solidFill>
                  <a:srgbClr val="000000"/>
                </a:solidFill>
                <a:effectLst/>
                <a:highlight>
                  <a:srgbClr val="FFFFFF"/>
                </a:highlight>
                <a:latin typeface="Times New Roman" panose="02020603050405020304" pitchFamily="18" charset="0"/>
              </a:rPr>
              <a:t>Tầm nhìn đến năm 2050, Lai Châu là tỉnh biên giới xanh, văn minh, giàu bản sắc văn hoá, phát triển toàn diện, bền vững; kết cấu hạ tầng nông thôn được hiện đại hóa, đạt đầy đủ các tiêu chí của nông thôn mới, trở thành tỉnh thuộc nhóm phát triển khá của vùng Trung du và miền núi Bắc Bộ.</a:t>
            </a:r>
            <a:r>
              <a:rPr lang="vi-VN" b="1" i="0" dirty="0">
                <a:solidFill>
                  <a:srgbClr val="000000"/>
                </a:solidFill>
                <a:effectLst/>
                <a:highlight>
                  <a:srgbClr val="FFFFFF"/>
                </a:highligh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5E22FAFB-E050-48E6-BAE6-2D9599AFB146}" type="slidenum">
              <a:rPr lang="en-US" smtClean="0"/>
              <a:t>11</a:t>
            </a:fld>
            <a:endParaRPr lang="en-US"/>
          </a:p>
        </p:txBody>
      </p:sp>
    </p:spTree>
    <p:extLst>
      <p:ext uri="{BB962C8B-B14F-4D97-AF65-F5344CB8AC3E}">
        <p14:creationId xmlns:p14="http://schemas.microsoft.com/office/powerpoint/2010/main" val="675782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28" name="Picture 4" descr="Du lịch Tây Nguyên: Cẩm nang du lịch Tây Nguyên từ A -Z"/>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3813"/>
            <a:ext cx="12192000" cy="6810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E5826FC-4EAD-4644-A49B-342AA0396663}" type="datetimeFigureOut">
              <a:rPr lang="en-US" smtClean="0"/>
              <a:t>11/26/2025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049FA5A-906E-4C3E-B880-C68629C39BDE}" type="slidenum">
              <a:rPr lang="en-US" smtClean="0"/>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E5826FC-4EAD-4644-A49B-342AA0396663}" type="datetimeFigureOut">
              <a:rPr lang="en-US" smtClean="0"/>
              <a:t>11/26/2025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049FA5A-906E-4C3E-B880-C68629C39BDE}" type="slidenum">
              <a:rPr lang="en-US" smtClean="0"/>
              <a:t>‹#›</a:t>
            </a:fld>
            <a:endParaRPr lang="en-US"/>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33504" y="304801"/>
            <a:ext cx="11524615" cy="58467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descr="椭圆 1"/>
          <p:cNvPicPr>
            <a:picLocks noChangeAspect="1"/>
          </p:cNvPicPr>
          <p:nvPr userDrawn="1"/>
        </p:nvPicPr>
        <p:blipFill>
          <a:blip r:embed="rId3"/>
          <a:stretch>
            <a:fillRect/>
          </a:stretch>
        </p:blipFill>
        <p:spPr>
          <a:xfrm>
            <a:off x="6514011" y="2070735"/>
            <a:ext cx="5451566" cy="5447030"/>
          </a:xfrm>
          <a:prstGeom prst="rect">
            <a:avLst/>
          </a:prstGeom>
        </p:spPr>
      </p:pic>
      <p:pic>
        <p:nvPicPr>
          <p:cNvPr id="13" name="图片 12" descr="7"/>
          <p:cNvPicPr>
            <a:picLocks noChangeAspect="1"/>
          </p:cNvPicPr>
          <p:nvPr userDrawn="1"/>
        </p:nvPicPr>
        <p:blipFill>
          <a:blip r:embed="rId4"/>
          <a:srcRect t="64676"/>
          <a:stretch>
            <a:fillRect/>
          </a:stretch>
        </p:blipFill>
        <p:spPr>
          <a:xfrm>
            <a:off x="-12441" y="4076700"/>
            <a:ext cx="12204065" cy="2781300"/>
          </a:xfrm>
          <a:prstGeom prst="rect">
            <a:avLst/>
          </a:prstGeom>
        </p:spPr>
      </p:pic>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888" y="-78595"/>
            <a:ext cx="12217400" cy="6911853"/>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53397" y="5179695"/>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397942" y="5453380"/>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069E5B3-FA30-438A-B60F-2CAEF6B816D0}" type="datetimeFigureOut">
              <a:rPr lang="en-US" smtClean="0"/>
              <a:t>11/26/2025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0B0705-DE6A-43FB-843C-81BD7F07A91C}"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069E5B3-FA30-438A-B60F-2CAEF6B816D0}" type="datetimeFigureOut">
              <a:rPr lang="en-US" smtClean="0"/>
              <a:t>11/26/2025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0B0705-DE6A-43FB-843C-81BD7F07A91C}"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069E5B3-FA30-438A-B60F-2CAEF6B816D0}" type="datetimeFigureOut">
              <a:rPr lang="en-US" smtClean="0"/>
              <a:t>11/26/2025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0B0705-DE6A-43FB-843C-81BD7F07A91C}"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069E5B3-FA30-438A-B60F-2CAEF6B816D0}" type="datetimeFigureOut">
              <a:rPr lang="en-US" smtClean="0"/>
              <a:t>11/26/2025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60B0705-DE6A-43FB-843C-81BD7F07A91C}"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069E5B3-FA30-438A-B60F-2CAEF6B816D0}" type="datetimeFigureOut">
              <a:rPr lang="en-US" smtClean="0"/>
              <a:t>11/26/2025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60B0705-DE6A-43FB-843C-81BD7F07A91C}"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069E5B3-FA30-438A-B60F-2CAEF6B816D0}" type="datetimeFigureOut">
              <a:rPr lang="en-US" smtClean="0"/>
              <a:t>11/26/2025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60B0705-DE6A-43FB-843C-81BD7F07A91C}"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2050" name="Picture 2" descr="Biển Hồ – Tơ Nưng vẻ đẹp quyễn rũ ở Gia La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70147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069E5B3-FA30-438A-B60F-2CAEF6B816D0}" type="datetimeFigureOut">
              <a:rPr lang="en-US" smtClean="0"/>
              <a:t>11/26/2025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60B0705-DE6A-43FB-843C-81BD7F07A91C}"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069E5B3-FA30-438A-B60F-2CAEF6B816D0}" type="datetimeFigureOut">
              <a:rPr lang="en-US" smtClean="0"/>
              <a:t>11/26/2025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60B0705-DE6A-43FB-843C-81BD7F07A91C}"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069E5B3-FA30-438A-B60F-2CAEF6B816D0}" type="datetimeFigureOut">
              <a:rPr lang="en-US" smtClean="0"/>
              <a:t>11/26/2025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60B0705-DE6A-43FB-843C-81BD7F07A91C}"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069E5B3-FA30-438A-B60F-2CAEF6B816D0}" type="datetimeFigureOut">
              <a:rPr lang="en-US" smtClean="0"/>
              <a:t>11/26/2025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0B0705-DE6A-43FB-843C-81BD7F07A91C}"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069E5B3-FA30-438A-B60F-2CAEF6B816D0}" type="datetimeFigureOut">
              <a:rPr lang="en-US" smtClean="0"/>
              <a:t>11/26/2025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0B0705-DE6A-43FB-843C-81BD7F07A91C}"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E5826FC-4EAD-4644-A49B-342AA0396663}" type="datetimeFigureOut">
              <a:rPr lang="en-US" smtClean="0"/>
              <a:t>11/26/2025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049FA5A-906E-4C3E-B880-C68629C39BDE}" type="slidenum">
              <a:rPr lang="en-US" smtClean="0"/>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E5826FC-4EAD-4644-A49B-342AA0396663}" type="datetimeFigureOut">
              <a:rPr lang="en-US" smtClean="0"/>
              <a:t>11/26/2025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049FA5A-906E-4C3E-B880-C68629C39BDE}" type="slidenum">
              <a:rPr lang="en-US" smtClean="0"/>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E5826FC-4EAD-4644-A49B-342AA0396663}" type="datetimeFigureOut">
              <a:rPr lang="en-US" smtClean="0"/>
              <a:t>11/26/2025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049FA5A-906E-4C3E-B880-C68629C39BDE}" type="slidenum">
              <a:rPr lang="en-US" smtClean="0"/>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E5826FC-4EAD-4644-A49B-342AA0396663}" type="datetimeFigureOut">
              <a:rPr lang="en-US" smtClean="0"/>
              <a:t>11/26/2025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049FA5A-906E-4C3E-B880-C68629C39BDE}" type="slidenum">
              <a:rPr lang="en-US" smtClean="0"/>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E5826FC-4EAD-4644-A49B-342AA0396663}" type="datetimeFigureOut">
              <a:rPr lang="en-US" smtClean="0"/>
              <a:t>11/26/2025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049FA5A-906E-4C3E-B880-C68629C39BDE}" type="slidenum">
              <a:rPr lang="en-US" smtClean="0"/>
              <a:t>‹#›</a:t>
            </a:fld>
            <a:endParaRPr lang="en-US"/>
          </a:p>
        </p:txBody>
      </p:sp>
      <p:pic>
        <p:nvPicPr>
          <p:cNvPr id="5" name="Picture 4" descr="Du lịch Tây Nguyên: Cẩm nang du lịch Tây Nguyên từ A -Z"/>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3813"/>
            <a:ext cx="12192000" cy="6810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E5826FC-4EAD-4644-A49B-342AA0396663}" type="datetimeFigureOut">
              <a:rPr lang="en-US" smtClean="0"/>
              <a:t>11/26/2025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049FA5A-906E-4C3E-B880-C68629C39BDE}" type="slidenum">
              <a:rPr lang="en-US" smtClean="0"/>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E5826FC-4EAD-4644-A49B-342AA0396663}" type="datetimeFigureOut">
              <a:rPr lang="en-US" smtClean="0"/>
              <a:t>11/26/2025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049FA5A-906E-4C3E-B880-C68629C39BDE}" type="slidenum">
              <a:rPr lang="en-US" smtClean="0"/>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9.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15.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图片 12" descr="7"/>
          <p:cNvPicPr>
            <a:picLocks noChangeAspect="1"/>
          </p:cNvPicPr>
          <p:nvPr/>
        </p:nvPicPr>
        <p:blipFill>
          <a:blip r:embed="rId3"/>
          <a:srcRect t="64676"/>
          <a:stretch>
            <a:fillRect/>
          </a:stretch>
        </p:blipFill>
        <p:spPr>
          <a:xfrm flipH="1">
            <a:off x="6220" y="4120830"/>
            <a:ext cx="12204065" cy="27813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9576" y="1520748"/>
            <a:ext cx="3612424" cy="5770975"/>
          </a:xfrm>
          <a:prstGeom prst="rect">
            <a:avLst/>
          </a:prstGeom>
          <a:effectLst>
            <a:outerShdw blurRad="63500" sx="102000" sy="102000" algn="ctr" rotWithShape="0">
              <a:prstClr val="black">
                <a:alpha val="40000"/>
              </a:prstClr>
            </a:outerShdw>
          </a:effectLst>
        </p:spPr>
      </p:pic>
      <p:pic>
        <p:nvPicPr>
          <p:cNvPr id="5" name="Picture 4" descr="A red and green text on a black background&#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7800" y="83579"/>
            <a:ext cx="7200000" cy="554784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Hải Phòng ngày càng văn minh, hiện đại, là điểm đến của các tập đoàn kinh tế hàng đầu thế giới. Ảnh: Vũ Dũng">
            <a:extLst>
              <a:ext uri="{FF2B5EF4-FFF2-40B4-BE49-F238E27FC236}">
                <a16:creationId xmlns:a16="http://schemas.microsoft.com/office/drawing/2014/main" id="{F67023DE-B266-55A8-4161-4A067DE01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476" y="895582"/>
            <a:ext cx="5715000" cy="4286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7250FA1-CAC5-6ED7-594D-404A0121CDF5}"/>
              </a:ext>
            </a:extLst>
          </p:cNvPr>
          <p:cNvSpPr txBox="1"/>
          <p:nvPr/>
        </p:nvSpPr>
        <p:spPr>
          <a:xfrm>
            <a:off x="7408127" y="895582"/>
            <a:ext cx="2843562" cy="1077218"/>
          </a:xfrm>
          <a:prstGeom prst="rect">
            <a:avLst/>
          </a:prstGeom>
          <a:noFill/>
        </p:spPr>
        <p:txBody>
          <a:bodyPr wrap="square" rtlCol="0">
            <a:spAutoFit/>
          </a:bodyPr>
          <a:lstStyle/>
          <a:p>
            <a:pPr algn="ctr"/>
            <a:r>
              <a:rPr lang="en-US" sz="3200" dirty="0">
                <a:solidFill>
                  <a:srgbClr val="FF0000"/>
                </a:solidFill>
              </a:rPr>
              <a:t>THÀNH PHỐ </a:t>
            </a:r>
          </a:p>
          <a:p>
            <a:pPr algn="ctr"/>
            <a:r>
              <a:rPr lang="en-US" sz="3200" dirty="0">
                <a:solidFill>
                  <a:srgbClr val="FF0000"/>
                </a:solidFill>
              </a:rPr>
              <a:t>HẢI PHÒNG</a:t>
            </a:r>
          </a:p>
        </p:txBody>
      </p:sp>
      <p:pic>
        <p:nvPicPr>
          <p:cNvPr id="3076" name="Picture 4" descr="Chủ đề năm 2021 của thành phố Hải Phòng: “Đẩy mạnh chỉnh trang, hiện đại  hóa đô thị - Xây dựng nông thôn mới kiểu mẫu”">
            <a:extLst>
              <a:ext uri="{FF2B5EF4-FFF2-40B4-BE49-F238E27FC236}">
                <a16:creationId xmlns:a16="http://schemas.microsoft.com/office/drawing/2014/main" id="{DE762BAB-7AF6-F87C-BE26-53266C0235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476" y="2593821"/>
            <a:ext cx="5073188" cy="336859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5494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6" name="Picture 6" descr="Lai Châu qua các thời kỳ lịch sử">
            <a:extLst>
              <a:ext uri="{FF2B5EF4-FFF2-40B4-BE49-F238E27FC236}">
                <a16:creationId xmlns:a16="http://schemas.microsoft.com/office/drawing/2014/main" id="{A0CD34A2-616D-C007-409D-5F8EBBE258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3834" y="635620"/>
            <a:ext cx="8102445" cy="48661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403DC60-8D2B-E26E-61DB-E12CE59AF1AF}"/>
              </a:ext>
            </a:extLst>
          </p:cNvPr>
          <p:cNvSpPr txBox="1"/>
          <p:nvPr/>
        </p:nvSpPr>
        <p:spPr>
          <a:xfrm>
            <a:off x="4512526" y="5574966"/>
            <a:ext cx="2843562" cy="584775"/>
          </a:xfrm>
          <a:prstGeom prst="rect">
            <a:avLst/>
          </a:prstGeom>
          <a:noFill/>
        </p:spPr>
        <p:txBody>
          <a:bodyPr wrap="square" rtlCol="0">
            <a:spAutoFit/>
          </a:bodyPr>
          <a:lstStyle/>
          <a:p>
            <a:pPr algn="ctr"/>
            <a:r>
              <a:rPr lang="en-US" sz="3200" dirty="0">
                <a:solidFill>
                  <a:srgbClr val="FF0000"/>
                </a:solidFill>
              </a:rPr>
              <a:t>TỈNH LAI CHÂU</a:t>
            </a:r>
          </a:p>
        </p:txBody>
      </p:sp>
    </p:spTree>
    <p:extLst>
      <p:ext uri="{BB962C8B-B14F-4D97-AF65-F5344CB8AC3E}">
        <p14:creationId xmlns:p14="http://schemas.microsoft.com/office/powerpoint/2010/main" val="5447956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ackgroundRemoval t="28430" b="100000" l="0" r="28042"/>
                    </a14:imgEffect>
                  </a14:imgLayer>
                </a14:imgProps>
              </a:ext>
              <a:ext uri="{28A0092B-C50C-407E-A947-70E740481C1C}">
                <a14:useLocalDpi xmlns:a14="http://schemas.microsoft.com/office/drawing/2010/main" val="0"/>
              </a:ext>
            </a:extLst>
          </a:blip>
          <a:srcRect t="28125" r="71769"/>
          <a:stretch>
            <a:fillRect/>
          </a:stretch>
        </p:blipFill>
        <p:spPr>
          <a:xfrm>
            <a:off x="0" y="227092"/>
            <a:ext cx="3587932" cy="584808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5086" y="304206"/>
            <a:ext cx="3612424" cy="5770975"/>
          </a:xfrm>
          <a:prstGeom prst="rect">
            <a:avLst/>
          </a:prstGeom>
          <a:effectLst>
            <a:outerShdw blurRad="63500" sx="102000" sy="102000" algn="ctr" rotWithShape="0">
              <a:prstClr val="black">
                <a:alpha val="40000"/>
              </a:prstClr>
            </a:outerShdw>
          </a:effectLst>
        </p:spPr>
      </p:pic>
      <p:pic>
        <p:nvPicPr>
          <p:cNvPr id="24" name="图片 12" descr="7"/>
          <p:cNvPicPr>
            <a:picLocks noChangeAspect="1"/>
          </p:cNvPicPr>
          <p:nvPr/>
        </p:nvPicPr>
        <p:blipFill>
          <a:blip r:embed="rId6"/>
          <a:srcRect t="64676"/>
          <a:stretch>
            <a:fillRect/>
          </a:stretch>
        </p:blipFill>
        <p:spPr>
          <a:xfrm flipH="1">
            <a:off x="0" y="4076700"/>
            <a:ext cx="12204065" cy="2781300"/>
          </a:xfrm>
          <a:prstGeom prst="rect">
            <a:avLst/>
          </a:prstGeom>
        </p:spPr>
      </p:pic>
      <p:pic>
        <p:nvPicPr>
          <p:cNvPr id="3" name="Picture 2"/>
          <p:cNvPicPr>
            <a:picLocks noChangeAspect="1"/>
          </p:cNvPicPr>
          <p:nvPr/>
        </p:nvPicPr>
        <p:blipFill>
          <a:blip r:embed="rId7"/>
          <a:stretch>
            <a:fillRect/>
          </a:stretch>
        </p:blipFill>
        <p:spPr>
          <a:xfrm>
            <a:off x="4641925" y="131724"/>
            <a:ext cx="7395089" cy="604166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868" y="1657721"/>
            <a:ext cx="7959852" cy="4560937"/>
          </a:xfrm>
          <a:prstGeom prst="rect">
            <a:avLst/>
          </a:prstGeom>
        </p:spPr>
      </p:pic>
      <p:sp>
        <p:nvSpPr>
          <p:cNvPr id="5" name="TextBox 4"/>
          <p:cNvSpPr txBox="1"/>
          <p:nvPr/>
        </p:nvSpPr>
        <p:spPr>
          <a:xfrm>
            <a:off x="1137684" y="749322"/>
            <a:ext cx="9781953"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Tìm hiểu và viết đoạn văn ngắn (5 – 7 câu) về một dân tộc ở nước ta (tên, nơi sinh sống, trang phục, lễ hội,...) và chia sẻ với các bạn.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p:cNvSpPr/>
          <p:nvPr/>
        </p:nvSpPr>
        <p:spPr>
          <a:xfrm>
            <a:off x="180755" y="276448"/>
            <a:ext cx="6645347" cy="6209412"/>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Dân tộc Tày đã có mặt ở Việt Nam từ rất sớm, họ cư trú chủ yếu ở thung lũng các tỉnh Ðông Bắc. Nhà ở truyền thống của người Tày gồm ba dạng cơ bản: nhà sàn, nhà nửa sàn nửa đất và nhà phòng thủ. Trang phục của họ chủ yếu được làm bằng vải chàm đen, ít trang trí hoa văn. Lương thực chính người Tày sử dụng để nấu ăn hằng ngày là gạo tẻ. Ngoài ra, họ còn sử dụng gạo tẻ và gạo nếp để nấu cháo, cơm lam, bún, cốm và rất nhiều món ăn đặc sắc khác.</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028" name="Picture 4" descr="Dân tộc Tày - | Báo ảnh Dân tộc và Miền nú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3654" y="1637415"/>
            <a:ext cx="4198830" cy="39287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0802" y="659219"/>
            <a:ext cx="10245037"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66427" y="798557"/>
            <a:ext cx="11267268" cy="3416320"/>
          </a:xfrm>
          <a:prstGeom prst="rect">
            <a:avLst/>
          </a:prstGeom>
        </p:spPr>
        <p:txBody>
          <a:bodyPr wrap="square">
            <a:spAutoFit/>
          </a:bodyPr>
          <a:lstStyle/>
          <a:p>
            <a:pPr algn="ctr"/>
            <a:r>
              <a:rPr lang="vi-VN" sz="3600" b="1">
                <a:solidFill>
                  <a:srgbClr val="0070C0"/>
                </a:solidFill>
                <a:latin typeface="+mj-lt"/>
              </a:rPr>
              <a:t>Bài 4: Dân cư và dân tộc ở Việt Nam (Tiết 4) </a:t>
            </a:r>
            <a:endParaRPr lang="en-US" sz="3600" b="1">
              <a:solidFill>
                <a:srgbClr val="0070C0"/>
              </a:solidFill>
              <a:latin typeface="+mj-lt"/>
            </a:endParaRPr>
          </a:p>
          <a:p>
            <a:r>
              <a:rPr lang="vi-VN" sz="3600">
                <a:solidFill>
                  <a:srgbClr val="0070C0"/>
                </a:solidFill>
                <a:latin typeface="+mj-lt"/>
              </a:rPr>
              <a:t>Luyện tập: </a:t>
            </a:r>
            <a:endParaRPr lang="en-US" sz="3600">
              <a:solidFill>
                <a:srgbClr val="0070C0"/>
              </a:solidFill>
              <a:latin typeface="+mj-lt"/>
            </a:endParaRPr>
          </a:p>
          <a:p>
            <a:pPr marL="571500" indent="-571500" algn="just">
              <a:buFontTx/>
              <a:buChar char="-"/>
            </a:pPr>
            <a:r>
              <a:rPr lang="vi-VN" sz="3600">
                <a:solidFill>
                  <a:srgbClr val="0070C0"/>
                </a:solidFill>
                <a:latin typeface="+mj-lt"/>
              </a:rPr>
              <a:t>3 tỉnh/thành phố có mật độ dân cư cao nhất: Hà Nội, Thành phố Hồ Chí Minh, Hải Phòng. </a:t>
            </a:r>
            <a:endParaRPr lang="en-US" sz="3600">
              <a:solidFill>
                <a:srgbClr val="0070C0"/>
              </a:solidFill>
              <a:latin typeface="+mj-lt"/>
            </a:endParaRPr>
          </a:p>
          <a:p>
            <a:pPr marL="571500" indent="-571500" algn="just">
              <a:buFontTx/>
              <a:buChar char="-"/>
            </a:pPr>
            <a:r>
              <a:rPr lang="vi-VN" sz="3600">
                <a:solidFill>
                  <a:srgbClr val="0070C0"/>
                </a:solidFill>
                <a:latin typeface="+mj-lt"/>
              </a:rPr>
              <a:t>3 tỉnh/ thành phố có mật độ dân cư thấp nhất: Lai Châu, Điện Biên, Sơn La.</a:t>
            </a:r>
            <a:endParaRPr lang="en-US" sz="3600">
              <a:solidFill>
                <a:srgbClr val="0070C0"/>
              </a:solidFill>
              <a:latin typeface="+mj-lt"/>
            </a:endParaRPr>
          </a:p>
        </p:txBody>
      </p:sp>
    </p:spTree>
    <p:extLst>
      <p:ext uri="{BB962C8B-B14F-4D97-AF65-F5344CB8AC3E}">
        <p14:creationId xmlns:p14="http://schemas.microsoft.com/office/powerpoint/2010/main" val="654834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图片 12" descr="7"/>
          <p:cNvPicPr>
            <a:picLocks noChangeAspect="1"/>
          </p:cNvPicPr>
          <p:nvPr/>
        </p:nvPicPr>
        <p:blipFill>
          <a:blip r:embed="rId3"/>
          <a:srcRect t="64676"/>
          <a:stretch>
            <a:fillRect/>
          </a:stretch>
        </p:blipFill>
        <p:spPr>
          <a:xfrm flipH="1">
            <a:off x="6220" y="4120830"/>
            <a:ext cx="12204065" cy="27813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9576" y="1520748"/>
            <a:ext cx="3612424" cy="5770975"/>
          </a:xfrm>
          <a:prstGeom prst="rect">
            <a:avLst/>
          </a:prstGeom>
          <a:effectLst>
            <a:outerShdw blurRad="63500" sx="102000" sy="102000" algn="ctr" rotWithShape="0">
              <a:prstClr val="black">
                <a:alpha val="40000"/>
              </a:prstClr>
            </a:outerShdw>
          </a:effectLst>
        </p:spPr>
      </p:pic>
      <p:sp>
        <p:nvSpPr>
          <p:cNvPr id="2" name="Rectangle 1"/>
          <p:cNvSpPr/>
          <p:nvPr/>
        </p:nvSpPr>
        <p:spPr>
          <a:xfrm>
            <a:off x="1537357" y="1257277"/>
            <a:ext cx="6366778" cy="2123658"/>
          </a:xfrm>
          <a:prstGeom prst="rect">
            <a:avLst/>
          </a:prstGeom>
        </p:spPr>
        <p:txBody>
          <a:bodyPr wrap="square">
            <a:spAutoFit/>
          </a:bodyPr>
          <a:lstStyle/>
          <a:p>
            <a:pPr algn="just"/>
            <a:r>
              <a:rPr lang="vi-VN" sz="4400">
                <a:latin typeface="Times New Roman" panose="02020603050405020304" pitchFamily="18" charset="0"/>
                <a:ea typeface="Times New Roman" panose="02020603050405020304" pitchFamily="18" charset="0"/>
              </a:rPr>
              <a:t>Em hãy nêu tên các dân tộc sinh sống ở Việt Nam mà em biết.</a:t>
            </a:r>
            <a:endParaRPr lang="en-US" sz="4400"/>
          </a:p>
        </p:txBody>
      </p:sp>
    </p:spTree>
    <p:custDataLst>
      <p:tags r:id="rId1"/>
    </p:custDataLst>
    <p:extLst>
      <p:ext uri="{BB962C8B-B14F-4D97-AF65-F5344CB8AC3E}">
        <p14:creationId xmlns:p14="http://schemas.microsoft.com/office/powerpoint/2010/main" val="2497698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图片 12" descr="7"/>
          <p:cNvPicPr>
            <a:picLocks noChangeAspect="1"/>
          </p:cNvPicPr>
          <p:nvPr/>
        </p:nvPicPr>
        <p:blipFill>
          <a:blip r:embed="rId3"/>
          <a:srcRect t="64676"/>
          <a:stretch>
            <a:fillRect/>
          </a:stretch>
        </p:blipFill>
        <p:spPr>
          <a:xfrm flipH="1">
            <a:off x="6220" y="4120830"/>
            <a:ext cx="12204065" cy="2781300"/>
          </a:xfrm>
          <a:prstGeom prst="rect">
            <a:avLst/>
          </a:prstGeom>
        </p:spPr>
      </p:pic>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backgroundRemoval t="28430" b="100000" l="0" r="28042"/>
                    </a14:imgEffect>
                  </a14:imgLayer>
                </a14:imgProps>
              </a:ext>
              <a:ext uri="{28A0092B-C50C-407E-A947-70E740481C1C}">
                <a14:useLocalDpi xmlns:a14="http://schemas.microsoft.com/office/drawing/2010/main" val="0"/>
              </a:ext>
            </a:extLst>
          </a:blip>
          <a:srcRect t="28125" r="71769"/>
          <a:stretch>
            <a:fillRect/>
          </a:stretch>
        </p:blipFill>
        <p:spPr>
          <a:xfrm>
            <a:off x="5905500" y="1541542"/>
            <a:ext cx="3587932" cy="5848089"/>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0586" y="1618656"/>
            <a:ext cx="3612424" cy="5770975"/>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7"/>
          <a:stretch>
            <a:fillRect/>
          </a:stretch>
        </p:blipFill>
        <p:spPr>
          <a:xfrm>
            <a:off x="930970" y="1339857"/>
            <a:ext cx="5292340" cy="3260717"/>
          </a:xfrm>
          <a:prstGeom prst="rect">
            <a:avLst/>
          </a:prstGeom>
        </p:spPr>
      </p:pic>
      <p:pic>
        <p:nvPicPr>
          <p:cNvPr id="10" name="Picture 9"/>
          <p:cNvPicPr>
            <a:picLocks noChangeAspect="1"/>
          </p:cNvPicPr>
          <p:nvPr/>
        </p:nvPicPr>
        <p:blipFill>
          <a:blip r:embed="rId8"/>
          <a:stretch>
            <a:fillRect/>
          </a:stretch>
        </p:blipFill>
        <p:spPr>
          <a:xfrm>
            <a:off x="1925812" y="627850"/>
            <a:ext cx="3292125" cy="8779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88FA799-8847-AF3D-2902-1CD4A00519B2}"/>
              </a:ext>
            </a:extLst>
          </p:cNvPr>
          <p:cNvPicPr>
            <a:picLocks noChangeAspect="1"/>
          </p:cNvPicPr>
          <p:nvPr/>
        </p:nvPicPr>
        <p:blipFill>
          <a:blip r:embed="rId2"/>
          <a:stretch>
            <a:fillRect/>
          </a:stretch>
        </p:blipFill>
        <p:spPr>
          <a:xfrm>
            <a:off x="1356101" y="694144"/>
            <a:ext cx="5974598" cy="859611"/>
          </a:xfrm>
          <a:prstGeom prst="rect">
            <a:avLst/>
          </a:prstGeom>
        </p:spPr>
      </p:pic>
      <p:sp>
        <p:nvSpPr>
          <p:cNvPr id="21" name="TextBox 16"/>
          <p:cNvSpPr txBox="1"/>
          <p:nvPr/>
        </p:nvSpPr>
        <p:spPr>
          <a:xfrm>
            <a:off x="559519" y="1729203"/>
            <a:ext cx="10641881" cy="2308324"/>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90510" indent="-190510" algn="just" defTabSz="609630">
              <a:buFont typeface="Wingdings" panose="05000000000000000000" pitchFamily="2" charset="2"/>
              <a:buChar char="v"/>
            </a:pPr>
            <a:r>
              <a:rPr lang="en-US" sz="3600" dirty="0">
                <a:solidFill>
                  <a:prstClr val="white"/>
                </a:solidFill>
                <a:latin typeface="Cambria" panose="02040503050406030204" pitchFamily="18" charset="0"/>
                <a:ea typeface="Cambria" panose="02040503050406030204" pitchFamily="18" charset="0"/>
              </a:rPr>
              <a:t> So </a:t>
            </a:r>
            <a:r>
              <a:rPr lang="en-US" sz="3600" dirty="0" err="1">
                <a:solidFill>
                  <a:prstClr val="white"/>
                </a:solidFill>
                <a:latin typeface="Cambria" panose="02040503050406030204" pitchFamily="18" charset="0"/>
                <a:ea typeface="Cambria" panose="02040503050406030204" pitchFamily="18" charset="0"/>
              </a:rPr>
              <a:t>sánh</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sự</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phân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bố</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dân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cư</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giữa</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các</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tỉnh</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thành</a:t>
            </a:r>
            <a:r>
              <a:rPr lang="en-US" sz="3600" dirty="0">
                <a:solidFill>
                  <a:prstClr val="white"/>
                </a:solidFill>
                <a:latin typeface="Cambria" panose="02040503050406030204" pitchFamily="18" charset="0"/>
                <a:ea typeface="Cambria" panose="02040503050406030204" pitchFamily="18" charset="0"/>
              </a:rPr>
              <a:t>.</a:t>
            </a:r>
          </a:p>
          <a:p>
            <a:pPr marL="190510" indent="-190510" algn="just" defTabSz="609630">
              <a:buFont typeface="Wingdings" panose="05000000000000000000" pitchFamily="2" charset="2"/>
              <a:buChar char="v"/>
            </a:pP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Tìm</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hiểu</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hiểu</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về</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trang</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phục</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phong</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tục</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tập</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quán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của</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các</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dân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tộc</a:t>
            </a:r>
            <a:r>
              <a:rPr lang="en-US" sz="3600" dirty="0">
                <a:solidFill>
                  <a:prstClr val="white"/>
                </a:solidFill>
                <a:latin typeface="Cambria" panose="02040503050406030204" pitchFamily="18" charset="0"/>
                <a:ea typeface="Cambria" panose="02040503050406030204" pitchFamily="18" charset="0"/>
              </a:rPr>
              <a:t>.</a:t>
            </a:r>
          </a:p>
          <a:p>
            <a:pPr marL="190510" indent="-190510" algn="just" defTabSz="609630">
              <a:buFont typeface="Wingdings" panose="05000000000000000000" pitchFamily="2" charset="2"/>
              <a:buChar char="v"/>
            </a:pP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Vận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dụng</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kiến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thức</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bài</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học</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vào</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thực</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tiễn</a:t>
            </a:r>
            <a:r>
              <a:rPr lang="en-US" sz="3600" dirty="0">
                <a:solidFill>
                  <a:prstClr val="white"/>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227670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图片 12" descr="7"/>
          <p:cNvPicPr>
            <a:picLocks noChangeAspect="1"/>
          </p:cNvPicPr>
          <p:nvPr/>
        </p:nvPicPr>
        <p:blipFill>
          <a:blip r:embed="rId3"/>
          <a:srcRect t="64676"/>
          <a:stretch>
            <a:fillRect/>
          </a:stretch>
        </p:blipFill>
        <p:spPr>
          <a:xfrm flipH="1">
            <a:off x="6220" y="4120830"/>
            <a:ext cx="12204065" cy="27813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9576" y="1520748"/>
            <a:ext cx="3612424" cy="5770975"/>
          </a:xfrm>
          <a:prstGeom prst="rect">
            <a:avLst/>
          </a:prstGeom>
          <a:effectLst>
            <a:outerShdw blurRad="63500" sx="102000" sy="102000" algn="ctr" rotWithShape="0">
              <a:prstClr val="black">
                <a:alpha val="40000"/>
              </a:prstClr>
            </a:outerShdw>
          </a:effectLst>
        </p:spPr>
      </p:pic>
      <p:pic>
        <p:nvPicPr>
          <p:cNvPr id="4" name="Picture 3" descr="A logo with a black background&#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7414" y="432259"/>
            <a:ext cx="8315665" cy="642574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69763" y="2133641"/>
            <a:ext cx="6719865" cy="1815882"/>
          </a:xfrm>
          <a:prstGeom prst="rect">
            <a:avLst/>
          </a:prstGeom>
          <a:solidFill>
            <a:schemeClr val="accent6">
              <a:lumMod val="20000"/>
              <a:lumOff val="80000"/>
            </a:schemeClr>
          </a:solidFill>
          <a:ln>
            <a:solidFill>
              <a:schemeClr val="tx1"/>
            </a:solidFill>
            <a:prstDash val="dashDot"/>
          </a:ln>
        </p:spPr>
        <p:txBody>
          <a:bodyPr wrap="square">
            <a:spAutoFit/>
          </a:bodyPr>
          <a:lstStyle/>
          <a:p>
            <a:pPr lvl="0" algn="ctr">
              <a:spcBef>
                <a:spcPct val="50000"/>
              </a:spcBef>
              <a:defRPr/>
            </a:pPr>
            <a:r>
              <a:rPr lang="vi-VN" altLang="en-US" sz="2800" b="1" dirty="0">
                <a:solidFill>
                  <a:srgbClr val="002060"/>
                </a:solidFill>
                <a:latin typeface="Cambria" panose="02040503050406030204" pitchFamily="18" charset="0"/>
                <a:cs typeface="Times New Roman" panose="02020603050405020304" pitchFamily="18" charset="0"/>
              </a:rPr>
              <a:t>Đọc lược đồ phân bố dân cư Việt Nam năm 2021, hãy kể tên 3 tỉnh, thành phố có mật độ dân số cao nhất và 3 tỉnh, thành phố có mật độ dân số thấp nhất.</a:t>
            </a:r>
            <a:endPar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7602754" y="590550"/>
            <a:ext cx="3752850" cy="56769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999461" y="666347"/>
            <a:ext cx="9983972" cy="646331"/>
          </a:xfrm>
          <a:prstGeom prst="rect">
            <a:avLst/>
          </a:prstGeom>
          <a:solidFill>
            <a:schemeClr val="bg1"/>
          </a:solidFill>
          <a:ln w="57150">
            <a:solidFill>
              <a:schemeClr val="tx1"/>
            </a:solidFill>
            <a:prstDash val="dashDot"/>
          </a:ln>
        </p:spPr>
        <p:txBody>
          <a:bodyPr wrap="square">
            <a:spAutoFit/>
          </a:bodyPr>
          <a:lstStyle/>
          <a:p>
            <a:pPr lvl="0" algn="ctr">
              <a:spcBef>
                <a:spcPct val="50000"/>
              </a:spcBef>
              <a:defRPr/>
            </a:pPr>
            <a:r>
              <a:rPr lang="vi-VN" altLang="en-US" sz="3600" b="1" dirty="0">
                <a:solidFill>
                  <a:srgbClr val="002060"/>
                </a:solidFill>
                <a:latin typeface="Cambria" panose="02040503050406030204" pitchFamily="18" charset="0"/>
                <a:cs typeface="Times New Roman" panose="02020603050405020304" pitchFamily="18" charset="0"/>
              </a:rPr>
              <a:t>3 tỉnh/thành phố có mật độ dân cư cao nhất</a:t>
            </a:r>
            <a:endParaRPr kumimoji="0" lang="en-US" altLang="en-US" sz="3600" b="1" i="0" u="none" strike="noStrike" kern="1200" cap="none" spc="0" normalizeH="0" baseline="0" noProof="0" dirty="0">
              <a:ln>
                <a:noFill/>
              </a:ln>
              <a:solidFill>
                <a:srgbClr val="002060"/>
              </a:solidFill>
              <a:effectLst/>
              <a:uLnTx/>
              <a:uFillTx/>
              <a:latin typeface="Cambria" panose="02040503050406030204" pitchFamily="18" charset="0"/>
              <a:cs typeface="Times New Roman" panose="02020603050405020304" pitchFamily="18" charset="0"/>
            </a:endParaRPr>
          </a:p>
        </p:txBody>
      </p:sp>
      <p:sp>
        <p:nvSpPr>
          <p:cNvPr id="7" name="Rectangle: Rounded Corners 6"/>
          <p:cNvSpPr/>
          <p:nvPr/>
        </p:nvSpPr>
        <p:spPr>
          <a:xfrm>
            <a:off x="882502" y="1796902"/>
            <a:ext cx="1860698" cy="723014"/>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Hà </a:t>
            </a:r>
            <a:r>
              <a:rPr lang="en-US" sz="3200" b="1" dirty="0" err="1">
                <a:solidFill>
                  <a:srgbClr val="FF0000"/>
                </a:solidFill>
                <a:latin typeface="Cambria" panose="02040503050406030204" pitchFamily="18" charset="0"/>
                <a:ea typeface="Cambria" panose="02040503050406030204" pitchFamily="18" charset="0"/>
              </a:rPr>
              <a:t>Nội</a:t>
            </a:r>
            <a:endParaRPr lang="en-US" sz="3200" b="1" dirty="0">
              <a:solidFill>
                <a:srgbClr val="FF0000"/>
              </a:solidFill>
              <a:latin typeface="Cambria" panose="02040503050406030204" pitchFamily="18" charset="0"/>
              <a:ea typeface="Cambria" panose="02040503050406030204" pitchFamily="18" charset="0"/>
            </a:endParaRPr>
          </a:p>
        </p:txBody>
      </p:sp>
      <p:sp>
        <p:nvSpPr>
          <p:cNvPr id="8" name="Rectangle: Rounded Corners 7"/>
          <p:cNvSpPr/>
          <p:nvPr/>
        </p:nvSpPr>
        <p:spPr>
          <a:xfrm>
            <a:off x="4051004" y="1765004"/>
            <a:ext cx="3104708" cy="999461"/>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Thành </a:t>
            </a:r>
            <a:r>
              <a:rPr lang="en-US" sz="3200" b="1" dirty="0" err="1">
                <a:solidFill>
                  <a:srgbClr val="FF0000"/>
                </a:solidFill>
                <a:latin typeface="Cambria" panose="02040503050406030204" pitchFamily="18" charset="0"/>
                <a:ea typeface="Cambria" panose="02040503050406030204" pitchFamily="18" charset="0"/>
              </a:rPr>
              <a:t>phố</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Hồ</a:t>
            </a:r>
            <a:r>
              <a:rPr lang="en-US" sz="3200" b="1" dirty="0">
                <a:solidFill>
                  <a:srgbClr val="FF0000"/>
                </a:solidFill>
                <a:latin typeface="Cambria" panose="02040503050406030204" pitchFamily="18" charset="0"/>
                <a:ea typeface="Cambria" panose="02040503050406030204" pitchFamily="18" charset="0"/>
              </a:rPr>
              <a:t> Chí Minh</a:t>
            </a:r>
          </a:p>
        </p:txBody>
      </p:sp>
      <p:sp>
        <p:nvSpPr>
          <p:cNvPr id="9" name="Rectangle: Rounded Corners 8"/>
          <p:cNvSpPr/>
          <p:nvPr/>
        </p:nvSpPr>
        <p:spPr>
          <a:xfrm>
            <a:off x="8378456" y="1850064"/>
            <a:ext cx="2200939" cy="723014"/>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Hải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Phòng</a:t>
            </a:r>
            <a:endParaRPr lang="en-US" sz="3200" b="1" dirty="0">
              <a:solidFill>
                <a:srgbClr val="FF0000"/>
              </a:solidFill>
              <a:latin typeface="Cambria" panose="02040503050406030204" pitchFamily="18" charset="0"/>
              <a:ea typeface="Cambria" panose="02040503050406030204" pitchFamily="18" charset="0"/>
            </a:endParaRPr>
          </a:p>
        </p:txBody>
      </p:sp>
      <p:sp>
        <p:nvSpPr>
          <p:cNvPr id="10" name="TextBox 9"/>
          <p:cNvSpPr txBox="1"/>
          <p:nvPr/>
        </p:nvSpPr>
        <p:spPr>
          <a:xfrm>
            <a:off x="1073889" y="3164998"/>
            <a:ext cx="9983972" cy="646331"/>
          </a:xfrm>
          <a:prstGeom prst="rect">
            <a:avLst/>
          </a:prstGeom>
          <a:solidFill>
            <a:schemeClr val="bg1"/>
          </a:solidFill>
          <a:ln w="57150">
            <a:solidFill>
              <a:schemeClr val="tx1"/>
            </a:solidFill>
            <a:prstDash val="dashDot"/>
          </a:ln>
        </p:spPr>
        <p:txBody>
          <a:bodyPr wrap="square">
            <a:spAutoFit/>
          </a:bodyPr>
          <a:lstStyle/>
          <a:p>
            <a:pPr lvl="0" algn="ctr">
              <a:spcBef>
                <a:spcPct val="50000"/>
              </a:spcBef>
              <a:defRPr/>
            </a:pPr>
            <a:r>
              <a:rPr lang="vi-VN" altLang="en-US" sz="3600" b="1" dirty="0">
                <a:solidFill>
                  <a:srgbClr val="002060"/>
                </a:solidFill>
                <a:latin typeface="Cambria" panose="02040503050406030204" pitchFamily="18" charset="0"/>
                <a:cs typeface="Times New Roman" panose="02020603050405020304" pitchFamily="18" charset="0"/>
              </a:rPr>
              <a:t> </a:t>
            </a:r>
            <a:r>
              <a:rPr lang="en-US" altLang="en-US" sz="3600" b="1" dirty="0">
                <a:solidFill>
                  <a:srgbClr val="002060"/>
                </a:solidFill>
                <a:latin typeface="Cambria" panose="02040503050406030204" pitchFamily="18" charset="0"/>
                <a:cs typeface="Times New Roman" panose="02020603050405020304" pitchFamily="18" charset="0"/>
              </a:rPr>
              <a:t>3 </a:t>
            </a:r>
            <a:r>
              <a:rPr lang="vi-VN" altLang="en-US" sz="3600" b="1" dirty="0">
                <a:solidFill>
                  <a:srgbClr val="002060"/>
                </a:solidFill>
                <a:latin typeface="Cambria" panose="02040503050406030204" pitchFamily="18" charset="0"/>
                <a:cs typeface="Times New Roman" panose="02020603050405020304" pitchFamily="18" charset="0"/>
              </a:rPr>
              <a:t>tỉnh/ thành phố có mật độ dân cư thấp nhất</a:t>
            </a:r>
            <a:endParaRPr kumimoji="0" lang="en-US" altLang="en-US" sz="3600" b="1" i="0" u="none" strike="noStrike" kern="1200" cap="none" spc="0" normalizeH="0" baseline="0" noProof="0" dirty="0">
              <a:ln>
                <a:noFill/>
              </a:ln>
              <a:solidFill>
                <a:srgbClr val="002060"/>
              </a:solidFill>
              <a:effectLst/>
              <a:uLnTx/>
              <a:uFillTx/>
              <a:latin typeface="Cambria" panose="02040503050406030204" pitchFamily="18" charset="0"/>
              <a:cs typeface="Times New Roman" panose="02020603050405020304" pitchFamily="18" charset="0"/>
            </a:endParaRPr>
          </a:p>
        </p:txBody>
      </p:sp>
      <p:sp>
        <p:nvSpPr>
          <p:cNvPr id="11" name="Rectangle: Rounded Corners 10"/>
          <p:cNvSpPr/>
          <p:nvPr/>
        </p:nvSpPr>
        <p:spPr>
          <a:xfrm>
            <a:off x="797441" y="4316818"/>
            <a:ext cx="1860698" cy="723014"/>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Lai Châu</a:t>
            </a:r>
          </a:p>
        </p:txBody>
      </p:sp>
      <p:sp>
        <p:nvSpPr>
          <p:cNvPr id="12" name="Rectangle: Rounded Corners 11"/>
          <p:cNvSpPr/>
          <p:nvPr/>
        </p:nvSpPr>
        <p:spPr>
          <a:xfrm>
            <a:off x="4678325" y="4284920"/>
            <a:ext cx="2222205" cy="765545"/>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Điện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Biên</a:t>
            </a:r>
            <a:endParaRPr lang="en-US" sz="3200" b="1" dirty="0">
              <a:solidFill>
                <a:srgbClr val="FF0000"/>
              </a:solidFill>
              <a:latin typeface="Cambria" panose="02040503050406030204" pitchFamily="18" charset="0"/>
              <a:ea typeface="Cambria" panose="02040503050406030204" pitchFamily="18" charset="0"/>
            </a:endParaRPr>
          </a:p>
        </p:txBody>
      </p:sp>
      <p:sp>
        <p:nvSpPr>
          <p:cNvPr id="13" name="Rectangle: Rounded Corners 12"/>
          <p:cNvSpPr/>
          <p:nvPr/>
        </p:nvSpPr>
        <p:spPr>
          <a:xfrm>
            <a:off x="8644269" y="4338082"/>
            <a:ext cx="1839432" cy="723014"/>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Sơn</a:t>
            </a:r>
            <a:r>
              <a:rPr lang="en-US" sz="3200" b="1" dirty="0">
                <a:solidFill>
                  <a:srgbClr val="FF0000"/>
                </a:solidFill>
                <a:latin typeface="Cambria" panose="02040503050406030204" pitchFamily="18" charset="0"/>
                <a:ea typeface="Cambria" panose="02040503050406030204" pitchFamily="18" charset="0"/>
              </a:rPr>
              <a:t> La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Phát triển nhà ở thành phố Hà Nội giai đoạn 2021-2030: Đảm bảo nâng cao chất lượng sống cho người dân">
            <a:extLst>
              <a:ext uri="{FF2B5EF4-FFF2-40B4-BE49-F238E27FC236}">
                <a16:creationId xmlns:a16="http://schemas.microsoft.com/office/drawing/2014/main" id="{869E206A-518B-A607-D00B-9C5639515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52" y="691377"/>
            <a:ext cx="6448657" cy="36241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28C4F4A-1694-CAE9-3217-FD19CF33C884}"/>
              </a:ext>
            </a:extLst>
          </p:cNvPr>
          <p:cNvSpPr txBox="1"/>
          <p:nvPr/>
        </p:nvSpPr>
        <p:spPr>
          <a:xfrm>
            <a:off x="1091426" y="4935079"/>
            <a:ext cx="5787483" cy="584775"/>
          </a:xfrm>
          <a:prstGeom prst="rect">
            <a:avLst/>
          </a:prstGeom>
          <a:noFill/>
        </p:spPr>
        <p:txBody>
          <a:bodyPr wrap="square" rtlCol="0">
            <a:spAutoFit/>
          </a:bodyPr>
          <a:lstStyle/>
          <a:p>
            <a:pPr algn="ctr"/>
            <a:r>
              <a:rPr lang="en-US" sz="3200" dirty="0">
                <a:solidFill>
                  <a:srgbClr val="FF0000"/>
                </a:solidFill>
              </a:rPr>
              <a:t>THÀNH PHỐ HÀ NỘI</a:t>
            </a:r>
          </a:p>
        </p:txBody>
      </p:sp>
      <p:pic>
        <p:nvPicPr>
          <p:cNvPr id="1030" name="Picture 6">
            <a:extLst>
              <a:ext uri="{FF2B5EF4-FFF2-40B4-BE49-F238E27FC236}">
                <a16:creationId xmlns:a16="http://schemas.microsoft.com/office/drawing/2014/main" id="{09CDF2B9-0194-51E9-94A9-3DCCCA0750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3854" y="1766870"/>
            <a:ext cx="4572000" cy="3048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877857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2A014F-A92B-D2E8-526C-386EE72B6F96}"/>
              </a:ext>
            </a:extLst>
          </p:cNvPr>
          <p:cNvSpPr txBox="1"/>
          <p:nvPr/>
        </p:nvSpPr>
        <p:spPr>
          <a:xfrm>
            <a:off x="8367132" y="963960"/>
            <a:ext cx="2843562" cy="1077218"/>
          </a:xfrm>
          <a:prstGeom prst="rect">
            <a:avLst/>
          </a:prstGeom>
          <a:noFill/>
        </p:spPr>
        <p:txBody>
          <a:bodyPr wrap="square" rtlCol="0">
            <a:spAutoFit/>
          </a:bodyPr>
          <a:lstStyle/>
          <a:p>
            <a:pPr algn="ctr"/>
            <a:r>
              <a:rPr lang="en-US" sz="3200" dirty="0">
                <a:solidFill>
                  <a:srgbClr val="FF0000"/>
                </a:solidFill>
              </a:rPr>
              <a:t>THÀNH PHỐ </a:t>
            </a:r>
          </a:p>
          <a:p>
            <a:pPr algn="ctr"/>
            <a:r>
              <a:rPr lang="en-US" sz="3200" dirty="0">
                <a:solidFill>
                  <a:srgbClr val="FF0000"/>
                </a:solidFill>
              </a:rPr>
              <a:t>HỒ CHÍ MINH</a:t>
            </a:r>
          </a:p>
        </p:txBody>
      </p:sp>
      <p:pic>
        <p:nvPicPr>
          <p:cNvPr id="2052" name="Picture 4" descr="top tòa nhà cao nhất TP.HCM">
            <a:extLst>
              <a:ext uri="{FF2B5EF4-FFF2-40B4-BE49-F238E27FC236}">
                <a16:creationId xmlns:a16="http://schemas.microsoft.com/office/drawing/2014/main" id="{A1B81B64-15B0-833C-B299-2DC0B0698E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67" y="472533"/>
            <a:ext cx="7883912" cy="591293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Ảnh minh họa từ internet">
            <a:extLst>
              <a:ext uri="{FF2B5EF4-FFF2-40B4-BE49-F238E27FC236}">
                <a16:creationId xmlns:a16="http://schemas.microsoft.com/office/drawing/2014/main" id="{AAD03B0D-ABC0-2C57-9E87-988C6AA1B2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6662" y="2532605"/>
            <a:ext cx="4762500" cy="301942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7846334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692</Words>
  <Application>Microsoft Office PowerPoint</Application>
  <PresentationFormat>Widescreen</PresentationFormat>
  <Paragraphs>34</Paragraphs>
  <Slides>16</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Cambria</vt:lpstr>
      <vt:lpstr>Roboto</vt:lpstr>
      <vt:lpstr>small arial</vt:lpstr>
      <vt:lpstr>Times New Roman</vt:lpstr>
      <vt:lpstr>Wingdings</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34</cp:revision>
  <dcterms:created xsi:type="dcterms:W3CDTF">2024-07-21T09:19:00Z</dcterms:created>
  <dcterms:modified xsi:type="dcterms:W3CDTF">2025-11-26T02:29:54Z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4B448A9021AB4C79BA4D4ECA6223536A_12</vt:lpwstr>
  </property>
  <property fmtid="{D5CDD505-2E9C-101B-9397-08002B2CF9AE}" pid="3" name="KSOProductBuildVer">
    <vt:lpwstr>1033-12.2.0.17562</vt:lpwstr>
  </property>
</Properties>
</file>