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388" r:id="rId5"/>
    <p:sldId id="267" r:id="rId6"/>
    <p:sldId id="268" r:id="rId7"/>
    <p:sldId id="269" r:id="rId8"/>
    <p:sldId id="270" r:id="rId9"/>
    <p:sldId id="389" r:id="rId10"/>
    <p:sldId id="353" r:id="rId11"/>
    <p:sldId id="354" r:id="rId12"/>
    <p:sldId id="355" r:id="rId13"/>
    <p:sldId id="390" r:id="rId14"/>
    <p:sldId id="271" r:id="rId15"/>
    <p:sldId id="382" r:id="rId16"/>
    <p:sldId id="383" r:id="rId17"/>
    <p:sldId id="384" r:id="rId18"/>
    <p:sldId id="385" r:id="rId19"/>
    <p:sldId id="280" r:id="rId20"/>
    <p:sldId id="386" r:id="rId21"/>
    <p:sldId id="3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11/26/2025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11/26/2025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2"/>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3"/>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4"/>
          <a:stretch>
            <a:fillRect/>
          </a:stretch>
        </p:blipFill>
        <p:spPr>
          <a:xfrm>
            <a:off x="4776109" y="2999176"/>
            <a:ext cx="2456901" cy="1286367"/>
          </a:xfrm>
          <a:prstGeom prst="rect">
            <a:avLst/>
          </a:prstGeom>
        </p:spPr>
      </p:pic>
    </p:spTree>
    <p:extLst>
      <p:ext uri="{BB962C8B-B14F-4D97-AF65-F5344CB8AC3E}">
        <p14:creationId xmlns:p14="http://schemas.microsoft.com/office/powerpoint/2010/main" val="139580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2"/>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3"/>
            <a:stretch>
              <a:fillRect/>
            </a:stretch>
          </p:blipFill>
          <p:spPr>
            <a:xfrm>
              <a:off x="3161982" y="2620645"/>
              <a:ext cx="6010275" cy="3486150"/>
            </a:xfrm>
            <a:prstGeom prst="rect">
              <a:avLst/>
            </a:prstGeom>
          </p:spPr>
        </p:pic>
      </p:grpSp>
    </p:spTree>
    <p:extLst>
      <p:ext uri="{BB962C8B-B14F-4D97-AF65-F5344CB8AC3E}">
        <p14:creationId xmlns:p14="http://schemas.microsoft.com/office/powerpoint/2010/main" val="333367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2"/>
          <a:stretch>
            <a:fillRect/>
          </a:stretch>
        </p:blipFill>
        <p:spPr>
          <a:xfrm>
            <a:off x="1803400" y="1109662"/>
            <a:ext cx="3195320" cy="4965410"/>
          </a:xfrm>
          <a:prstGeom prst="rect">
            <a:avLst/>
          </a:prstGeom>
        </p:spPr>
      </p:pic>
    </p:spTree>
    <p:extLst>
      <p:ext uri="{BB962C8B-B14F-4D97-AF65-F5344CB8AC3E}">
        <p14:creationId xmlns:p14="http://schemas.microsoft.com/office/powerpoint/2010/main" val="401175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37254" y="1665605"/>
            <a:ext cx="631507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cho biết câu chuyện nhắc đến nhân vật lịch sử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nêu những việc làm của nhân vật lịch sử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Bày tỏ cảm nghĩ của em về nhân vật lịch sử đó.</a:t>
            </a: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extLst>
      <p:ext uri="{BB962C8B-B14F-4D97-AF65-F5344CB8AC3E}">
        <p14:creationId xmlns:p14="http://schemas.microsoft.com/office/powerpoint/2010/main" val="1781807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1686560" y="1615440"/>
            <a:ext cx="4846320" cy="194056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Em </a:t>
            </a:r>
            <a:r>
              <a:rPr lang="en-US" sz="3200" b="1" dirty="0" err="1"/>
              <a:t>hãy</a:t>
            </a:r>
            <a:r>
              <a:rPr lang="en-US" sz="3200" b="1" dirty="0"/>
              <a:t> </a:t>
            </a:r>
            <a:r>
              <a:rPr lang="en-US" sz="3200" b="1" dirty="0" err="1"/>
              <a:t>cho</a:t>
            </a:r>
            <a:r>
              <a:rPr lang="en-US" sz="3200" b="1" dirty="0"/>
              <a:t> </a:t>
            </a:r>
            <a:r>
              <a:rPr lang="en-US" sz="3200" b="1" dirty="0" err="1"/>
              <a:t>biết</a:t>
            </a:r>
            <a:r>
              <a:rPr lang="en-US" sz="3200" b="1" dirty="0"/>
              <a:t> </a:t>
            </a:r>
            <a:r>
              <a:rPr lang="en-US" sz="3200" b="1" dirty="0" err="1"/>
              <a:t>các</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vừa</a:t>
            </a:r>
            <a:r>
              <a:rPr lang="en-US" sz="3200" b="1" dirty="0"/>
              <a:t> </a:t>
            </a:r>
            <a:r>
              <a:rPr lang="en-US" sz="3200" b="1" dirty="0" err="1"/>
              <a:t>đọc</a:t>
            </a:r>
            <a:r>
              <a:rPr lang="en-US" sz="3200" b="1" dirty="0"/>
              <a:t> </a:t>
            </a:r>
            <a:r>
              <a:rPr lang="en-US" sz="3200" b="1" dirty="0" err="1"/>
              <a:t>nhắc</a:t>
            </a:r>
            <a:r>
              <a:rPr lang="en-US" sz="3200" b="1" dirty="0"/>
              <a:t> </a:t>
            </a:r>
            <a:r>
              <a:rPr lang="en-US" sz="3200" b="1" dirty="0" err="1"/>
              <a:t>đến</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lịch</a:t>
            </a:r>
            <a:r>
              <a:rPr lang="en-US" sz="3200" b="1" dirty="0"/>
              <a:t> </a:t>
            </a:r>
            <a:r>
              <a:rPr lang="en-US" sz="3200" b="1" dirty="0" err="1"/>
              <a:t>sử</a:t>
            </a:r>
            <a:r>
              <a:rPr lang="en-US" sz="3200" b="1" dirty="0"/>
              <a:t> </a:t>
            </a:r>
            <a:r>
              <a:rPr lang="en-US" sz="3200" b="1" dirty="0" err="1"/>
              <a:t>nào</a:t>
            </a:r>
            <a:r>
              <a:rPr lang="en-US" sz="3200" b="1" dirty="0"/>
              <a:t>?</a:t>
            </a: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299075" y="3896994"/>
            <a:ext cx="4393565" cy="182308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Hai Bà Trưng</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Lý Bí</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Ngô Quyền</a:t>
            </a:r>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46A5B7-72F6-9CD9-6A60-C231260EF0AE}"/>
              </a:ext>
            </a:extLst>
          </p:cNvPr>
          <p:cNvGrpSpPr/>
          <p:nvPr/>
        </p:nvGrpSpPr>
        <p:grpSpPr>
          <a:xfrm>
            <a:off x="525324" y="222872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73760" y="568960"/>
            <a:ext cx="5273040" cy="132080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rPr>
              <a:t>Em </a:t>
            </a:r>
            <a:r>
              <a:rPr lang="en-US" sz="3200" b="1" dirty="0" err="1">
                <a:solidFill>
                  <a:prstClr val="black"/>
                </a:solidFill>
              </a:rPr>
              <a:t>hãy</a:t>
            </a:r>
            <a:r>
              <a:rPr lang="en-US" sz="3200" b="1" dirty="0">
                <a:solidFill>
                  <a:prstClr val="black"/>
                </a:solidFill>
              </a:rPr>
              <a:t> </a:t>
            </a:r>
            <a:r>
              <a:rPr lang="en-US" sz="3200" b="1" dirty="0" err="1">
                <a:solidFill>
                  <a:prstClr val="black"/>
                </a:solidFill>
              </a:rPr>
              <a:t>nêu</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làm</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lịch</a:t>
            </a:r>
            <a:r>
              <a:rPr lang="en-US" sz="3200" b="1" dirty="0">
                <a:solidFill>
                  <a:prstClr val="black"/>
                </a:solidFill>
              </a:rPr>
              <a:t> </a:t>
            </a:r>
            <a:r>
              <a:rPr lang="en-US" sz="3200" b="1" dirty="0" err="1">
                <a:solidFill>
                  <a:prstClr val="black"/>
                </a:solidFill>
              </a:rPr>
              <a:t>sử</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049520" y="2123440"/>
            <a:ext cx="6837679" cy="443992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Hai Bà Trưng đã chứng tỏ tinh thần đấu tranh bất khuất của nhân dân ta, tạo tiền đề cho việc khôi phục nền độc lập, tự chủ của nước nhà.</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Lý Bí thể hiện lòng yêu nước, khẳng định sự trưởng thành về ý thức đấu tranh giành độc lập của nhân dân ta.</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Chiến thắng Bạch Đằng cua Ngô Quyền đã chấm dứt hoàn toàn ách đô hộ của phong kiến phương Bắc, mở ra thời kì độc lập, tự chủ lâu dài cho dân tộc.</a:t>
            </a:r>
          </a:p>
        </p:txBody>
      </p:sp>
    </p:spTree>
    <p:extLst>
      <p:ext uri="{BB962C8B-B14F-4D97-AF65-F5344CB8AC3E}">
        <p14:creationId xmlns:p14="http://schemas.microsoft.com/office/powerpoint/2010/main" val="1629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797685"/>
            <a:ext cx="6315075" cy="2862322"/>
          </a:xfrm>
          <a:prstGeom prst="rect">
            <a:avLst/>
          </a:prstGeom>
          <a:noFill/>
        </p:spPr>
        <p:txBody>
          <a:bodyPr wrap="square" rtlCol="0">
            <a:spAutoFit/>
          </a:bodyPr>
          <a:lstStyle/>
          <a:p>
            <a:pPr lvl="0" algn="ctr"/>
            <a:r>
              <a:rPr lang="en-US" sz="6000" b="1" dirty="0">
                <a:solidFill>
                  <a:prstClr val="white"/>
                </a:solidFill>
                <a:latin typeface="Calibri"/>
              </a:rPr>
              <a:t>N</a:t>
            </a:r>
            <a:r>
              <a:rPr lang="vi-VN" sz="6000" b="1" dirty="0">
                <a:solidFill>
                  <a:prstClr val="white"/>
                </a:solidFill>
                <a:latin typeface="Calibri"/>
              </a:rPr>
              <a:t>êu cảm xúc về các câu chuyện </a:t>
            </a:r>
            <a:r>
              <a:rPr lang="en-US" sz="6000" b="1" dirty="0">
                <a:solidFill>
                  <a:prstClr val="white"/>
                </a:solidFill>
                <a:latin typeface="Calibri"/>
              </a:rPr>
              <a:t>l</a:t>
            </a:r>
            <a:r>
              <a:rPr lang="vi-VN" sz="6000" b="1" dirty="0">
                <a:solidFill>
                  <a:prstClr val="white"/>
                </a:solidFill>
                <a:latin typeface="Calibri"/>
              </a:rPr>
              <a:t>ịch sử đã học.</a:t>
            </a:r>
            <a:endParaRPr kumimoji="0" lang="vi-VN" sz="6000" b="1"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3F0A14-6EB4-1BB4-05AA-57FD7D8F60B8}"/>
              </a:ext>
            </a:extLst>
          </p:cNvPr>
          <p:cNvSpPr txBox="1"/>
          <p:nvPr/>
        </p:nvSpPr>
        <p:spPr>
          <a:xfrm>
            <a:off x="1095375" y="1131284"/>
            <a:ext cx="10001250" cy="4435830"/>
          </a:xfrm>
          <a:prstGeom prst="rect">
            <a:avLst/>
          </a:prstGeom>
          <a:solidFill>
            <a:schemeClr val="bg1"/>
          </a:solidFill>
        </p:spPr>
        <p:txBody>
          <a:bodyPr wrap="square">
            <a:spAutoFit/>
          </a:bodyPr>
          <a:lstStyle/>
          <a:p>
            <a:pPr algn="just">
              <a:lnSpc>
                <a:spcPct val="150000"/>
              </a:lnSpc>
            </a:pPr>
            <a:r>
              <a:rPr lang="vi-VN" sz="3200" b="1" dirty="0">
                <a:solidFill>
                  <a:srgbClr val="002060"/>
                </a:solidFill>
                <a:latin typeface="+mj-lt"/>
              </a:rPr>
              <a:t>Bài 8: Đấu tranh giành độc lập thời kì Bắc thuộc </a:t>
            </a:r>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tiết</a:t>
            </a:r>
            <a:r>
              <a:rPr lang="en-US" sz="3200" b="1" dirty="0">
                <a:solidFill>
                  <a:srgbClr val="002060"/>
                </a:solidFill>
                <a:latin typeface="Times New Roman" panose="02020603050405020304" pitchFamily="18" charset="0"/>
                <a:cs typeface="Times New Roman" panose="02020603050405020304" pitchFamily="18" charset="0"/>
              </a:rPr>
              <a:t> 2)</a:t>
            </a:r>
          </a:p>
          <a:p>
            <a:pPr algn="just">
              <a:lnSpc>
                <a:spcPct val="150000"/>
              </a:lnSpc>
            </a:pPr>
            <a:r>
              <a:rPr lang="vi-VN" sz="3200" b="1" dirty="0">
                <a:solidFill>
                  <a:srgbClr val="002060"/>
                </a:solidFill>
                <a:latin typeface="+mj-lt"/>
              </a:rPr>
              <a:t>2. Kể chuyện về một số nhân vật lịch sử tiêu biểu trong cuộc đấu tranh chống Bắc thuộc:</a:t>
            </a:r>
          </a:p>
          <a:p>
            <a:pPr algn="just">
              <a:lnSpc>
                <a:spcPct val="150000"/>
              </a:lnSpc>
            </a:pPr>
            <a:r>
              <a:rPr lang="vi-VN" sz="3200" dirty="0">
                <a:solidFill>
                  <a:srgbClr val="002060"/>
                </a:solidFill>
                <a:latin typeface="+mj-lt"/>
              </a:rPr>
              <a:t>   </a:t>
            </a:r>
            <a:r>
              <a:rPr lang="en-US" sz="3200" dirty="0">
                <a:solidFill>
                  <a:srgbClr val="002060"/>
                </a:solidFill>
                <a:latin typeface="+mj-lt"/>
              </a:rPr>
              <a:t>    </a:t>
            </a:r>
            <a:r>
              <a:rPr lang="vi-VN" sz="3200" dirty="0">
                <a:solidFill>
                  <a:srgbClr val="002060"/>
                </a:solidFill>
                <a:latin typeface="+mj-lt"/>
              </a:rPr>
              <a:t>Trong cuộc đấu tranh chống Bắc thuộc của nhân dân ta xuất hiện nhiều tấm gương anh dũng, tiêu biểu như : Hai Bà Trưng, Bà Triệu, Lí Bí , Phùng Hưng, Ngô Quyền…..</a:t>
            </a:r>
          </a:p>
        </p:txBody>
      </p:sp>
    </p:spTree>
    <p:extLst>
      <p:ext uri="{BB962C8B-B14F-4D97-AF65-F5344CB8AC3E}">
        <p14:creationId xmlns:p14="http://schemas.microsoft.com/office/powerpoint/2010/main" val="3481330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001372" y="1219315"/>
            <a:ext cx="10304540" cy="4029629"/>
          </a:xfrm>
          <a:prstGeom prst="rect">
            <a:avLst/>
          </a:prstGeom>
          <a:solidFill>
            <a:srgbClr val="FFFFFF">
              <a:alpha val="65882"/>
            </a:srgbClr>
          </a:solidFill>
        </p:spPr>
        <p:txBody>
          <a:bodyPr wrap="square" rtlCol="0">
            <a:spAutoFit/>
          </a:bodyPr>
          <a:lstStyle/>
          <a:p>
            <a:pPr algn="ctr"/>
            <a:r>
              <a:rPr lang="nl-NL" sz="28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YÊU CẦU CẦN ĐẠT</a:t>
            </a:r>
          </a:p>
          <a:p>
            <a:pPr marL="742950" indent="-3175">
              <a:buFontTx/>
              <a:buAutoNum type="arabicPeriod"/>
            </a:pPr>
            <a:r>
              <a:rPr lang="nl-NL"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Kể tên được một số nhân vật tiêu biểu trong cuộc đấu tranh chống Bắc thuộc.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lịch</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thông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qua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việc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kể</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tên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cuộc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khởi</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nghĩa</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tiêu</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kì</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Bắc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kể</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câu</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Hai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Bà</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Trưng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Bà</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Triệu</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Lý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Bí</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Phùng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Hưng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Ngô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endParaRPr lang="nl-NL"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pPr marL="563563">
              <a:lnSpc>
                <a:spcPct val="107000"/>
              </a:lnSpc>
              <a:spcAft>
                <a:spcPts val="800"/>
              </a:spcAft>
            </a:pP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Vận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kiến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kĩ</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năng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đã</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học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thông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qua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việc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vẽ</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trục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gian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cuộc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khởi</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nghĩa</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tiêu</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biểu</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kì</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Bắc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28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3590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F45BB891-6C78-4BB8-D622-6D0A54087779}"/>
              </a:ext>
            </a:extLst>
          </p:cNvPr>
          <p:cNvPicPr>
            <a:picLocks noChangeAspect="1"/>
          </p:cNvPicPr>
          <p:nvPr/>
        </p:nvPicPr>
        <p:blipFill>
          <a:blip r:embed="rId2"/>
          <a:stretch>
            <a:fillRect/>
          </a:stretch>
        </p:blipFill>
        <p:spPr>
          <a:xfrm>
            <a:off x="3318827" y="334644"/>
            <a:ext cx="6444933" cy="5895365"/>
          </a:xfrm>
          <a:prstGeom prst="rect">
            <a:avLst/>
          </a:prstGeom>
        </p:spPr>
      </p:pic>
    </p:spTree>
    <p:extLst>
      <p:ext uri="{BB962C8B-B14F-4D97-AF65-F5344CB8AC3E}">
        <p14:creationId xmlns:p14="http://schemas.microsoft.com/office/powerpoint/2010/main" val="3130009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2"/>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374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2"/>
          <a:stretch>
            <a:fillRect/>
          </a:stretch>
        </p:blipFill>
        <p:spPr>
          <a:xfrm>
            <a:off x="3769360" y="285224"/>
            <a:ext cx="5388610" cy="5946348"/>
          </a:xfrm>
          <a:prstGeom prst="rect">
            <a:avLst/>
          </a:prstGeom>
        </p:spPr>
      </p:pic>
    </p:spTree>
    <p:extLst>
      <p:ext uri="{BB962C8B-B14F-4D97-AF65-F5344CB8AC3E}">
        <p14:creationId xmlns:p14="http://schemas.microsoft.com/office/powerpoint/2010/main" val="347187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6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2"/>
          <a:stretch>
            <a:fillRect/>
          </a:stretch>
        </p:blipFill>
        <p:spPr>
          <a:xfrm>
            <a:off x="781685" y="1834515"/>
            <a:ext cx="4857750" cy="3067050"/>
          </a:xfrm>
          <a:prstGeom prst="rect">
            <a:avLst/>
          </a:prstGeom>
        </p:spPr>
      </p:pic>
    </p:spTree>
    <p:extLst>
      <p:ext uri="{BB962C8B-B14F-4D97-AF65-F5344CB8AC3E}">
        <p14:creationId xmlns:p14="http://schemas.microsoft.com/office/powerpoint/2010/main" val="2594911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739</Words>
  <Application>Microsoft Office PowerPoint</Application>
  <PresentationFormat>Widescreen</PresentationFormat>
  <Paragraphs>26</Paragraphs>
  <Slides>19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微软雅黑</vt:lpstr>
      <vt:lpstr>Arial</vt:lpstr>
      <vt:lpstr>Calibri</vt:lpstr>
      <vt:lpstr>Calibri Light</vt:lpstr>
      <vt:lpstr>Cambria</vt:lpstr>
      <vt:lpstr>Times New Roman</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2024-09-13T02:51:48Z</dcterms:created>
  <dcterms:modified xsi:type="dcterms:W3CDTF">2025-11-26T10:06:42Z</dcterms:modified>
</cp:coreProperties>
</file>