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0"/>
  </p:notesMasterIdLst>
  <p:sldIdLst>
    <p:sldId id="260" r:id="rId3"/>
    <p:sldId id="257" r:id="rId4"/>
    <p:sldId id="271" r:id="rId5"/>
    <p:sldId id="256" r:id="rId6"/>
    <p:sldId id="277" r:id="rId7"/>
    <p:sldId id="259" r:id="rId8"/>
    <p:sldId id="258" r:id="rId9"/>
    <p:sldId id="261" r:id="rId10"/>
    <p:sldId id="272" r:id="rId11"/>
    <p:sldId id="291" r:id="rId12"/>
    <p:sldId id="264" r:id="rId13"/>
    <p:sldId id="262" r:id="rId14"/>
    <p:sldId id="265" r:id="rId15"/>
    <p:sldId id="273" r:id="rId16"/>
    <p:sldId id="274" r:id="rId17"/>
    <p:sldId id="275" r:id="rId18"/>
    <p:sldId id="290"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53" d="100"/>
          <a:sy n="53" d="100"/>
        </p:scale>
        <p:origin x="802"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FF6129-CB8F-48EB-A506-D0A9950F9C08}" type="datetimeFigureOut">
              <a:rPr lang="en-US" smtClean="0"/>
              <a:t>11/26/2025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4DAFD4-F43E-4E3A-8A91-E0DB713147F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Năng lượng các em đã kể được lấy từ đâu? Chúng ta sẽ tìm hiểu ở</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b="1" i="1" dirty="0">
                <a:effectLst/>
                <a:latin typeface="Times New Roman" panose="02020603050405020304" pitchFamily="18" charset="0"/>
                <a:ea typeface="Calibri" panose="020F0502020204030204" pitchFamily="34" charset="0"/>
                <a:cs typeface="Times New Roman" panose="02020603050405020304" pitchFamily="18" charset="0"/>
              </a:rPr>
              <a:t>Bài 7 – Vai trò của năng lượng  – Tiết 1.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C4DAFD4-F43E-4E3A-8A91-E0DB713147F0}" type="slidenum">
              <a:rPr lang="en-US" smtClean="0"/>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11/26/2025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11/26/2025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6.jpeg"/><Relationship Id="rId7" Type="http://schemas.openxmlformats.org/officeDocument/2006/relationships/image" Target="../media/image14.sv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12.pn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2.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svg"/><Relationship Id="rId7" Type="http://schemas.openxmlformats.org/officeDocument/2006/relationships/image" Target="../media/image14.svg"/><Relationship Id="rId12" Type="http://schemas.openxmlformats.org/officeDocument/2006/relationships/image" Target="../media/image27.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6.png"/><Relationship Id="rId5" Type="http://schemas.openxmlformats.org/officeDocument/2006/relationships/image" Target="../media/image32.png"/><Relationship Id="rId10" Type="http://schemas.openxmlformats.org/officeDocument/2006/relationships/image" Target="../media/image20.svg"/><Relationship Id="rId4" Type="http://schemas.openxmlformats.org/officeDocument/2006/relationships/image" Target="../media/image31.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svg"/><Relationship Id="rId7" Type="http://schemas.openxmlformats.org/officeDocument/2006/relationships/image" Target="../media/image14.svg"/><Relationship Id="rId12" Type="http://schemas.openxmlformats.org/officeDocument/2006/relationships/image" Target="../media/image1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9.png"/><Relationship Id="rId5" Type="http://schemas.openxmlformats.org/officeDocument/2006/relationships/image" Target="../media/image32.png"/><Relationship Id="rId10" Type="http://schemas.openxmlformats.org/officeDocument/2006/relationships/image" Target="../media/image20.svg"/><Relationship Id="rId4" Type="http://schemas.openxmlformats.org/officeDocument/2006/relationships/image" Target="../media/image31.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1388038">
            <a:off x="14173390" y="434465"/>
            <a:ext cx="1342255" cy="1924380"/>
          </a:xfrm>
          <a:custGeom>
            <a:avLst/>
            <a:gdLst/>
            <a:ahLst/>
            <a:cxnLst/>
            <a:rect l="l" t="t" r="r" b="b"/>
            <a:pathLst>
              <a:path w="1342255" h="1924380">
                <a:moveTo>
                  <a:pt x="0" y="0"/>
                </a:moveTo>
                <a:lnTo>
                  <a:pt x="1342255" y="0"/>
                </a:lnTo>
                <a:lnTo>
                  <a:pt x="1342255" y="1924380"/>
                </a:lnTo>
                <a:lnTo>
                  <a:pt x="0" y="19243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4173535" flipH="1" flipV="1">
            <a:off x="14814494" y="519638"/>
            <a:ext cx="4200691" cy="4451599"/>
          </a:xfrm>
          <a:custGeom>
            <a:avLst/>
            <a:gdLst/>
            <a:ahLst/>
            <a:cxnLst/>
            <a:rect l="l" t="t" r="r" b="b"/>
            <a:pathLst>
              <a:path w="4200691" h="4451599">
                <a:moveTo>
                  <a:pt x="4200691" y="4451599"/>
                </a:moveTo>
                <a:lnTo>
                  <a:pt x="0" y="4451599"/>
                </a:lnTo>
                <a:lnTo>
                  <a:pt x="0" y="0"/>
                </a:lnTo>
                <a:lnTo>
                  <a:pt x="4200691" y="0"/>
                </a:lnTo>
                <a:lnTo>
                  <a:pt x="4200691" y="4451599"/>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9" name="Picture 8"/>
          <p:cNvPicPr>
            <a:picLocks noChangeAspect="1"/>
          </p:cNvPicPr>
          <p:nvPr/>
        </p:nvPicPr>
        <p:blipFill>
          <a:blip r:embed="rId6"/>
          <a:stretch>
            <a:fillRect/>
          </a:stretch>
        </p:blipFill>
        <p:spPr>
          <a:xfrm>
            <a:off x="3124200" y="595538"/>
            <a:ext cx="11291724"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621155" y="2933700"/>
            <a:ext cx="12735560" cy="2819400"/>
          </a:xfrm>
          <a:custGeom>
            <a:avLst/>
            <a:gdLst/>
            <a:ahLst/>
            <a:cxnLst/>
            <a:rect l="l" t="t" r="r" b="b"/>
            <a:pathLst>
              <a:path w="9994348" h="1369052">
                <a:moveTo>
                  <a:pt x="0" y="0"/>
                </a:moveTo>
                <a:lnTo>
                  <a:pt x="9994348" y="0"/>
                </a:lnTo>
                <a:lnTo>
                  <a:pt x="9994348" y="1369052"/>
                </a:lnTo>
                <a:lnTo>
                  <a:pt x="0" y="1369052"/>
                </a:lnTo>
                <a:lnTo>
                  <a:pt x="0" y="0"/>
                </a:lnTo>
                <a:close/>
              </a:path>
            </a:pathLst>
          </a:custGeom>
          <a:blipFill>
            <a:blip r:embed="rId2"/>
            <a:stretch>
              <a:fillRect l="-1510" t="-94059" r="-1510" b="-125570"/>
            </a:stretch>
          </a:blipFill>
        </p:spPr>
      </p:sp>
      <p:sp>
        <p:nvSpPr>
          <p:cNvPr id="5" name="TextBox 5"/>
          <p:cNvSpPr txBox="1"/>
          <p:nvPr/>
        </p:nvSpPr>
        <p:spPr>
          <a:xfrm>
            <a:off x="892810" y="3086100"/>
            <a:ext cx="13364845" cy="2388870"/>
          </a:xfrm>
          <a:prstGeom prst="rect">
            <a:avLst/>
          </a:prstGeom>
        </p:spPr>
        <p:txBody>
          <a:bodyPr wrap="square" lIns="0" tIns="0" rIns="0" bIns="0" rtlCol="0" anchor="t">
            <a:spAutoFit/>
          </a:bodyPr>
          <a:lstStyle/>
          <a:p>
            <a:pPr algn="ctr">
              <a:lnSpc>
                <a:spcPts val="9315"/>
              </a:lnSpc>
            </a:pPr>
            <a:r>
              <a:rPr lang="vi-VN" sz="7200" b="1" spc="-427" dirty="0">
                <a:solidFill>
                  <a:srgbClr val="000000"/>
                </a:solidFill>
                <a:latin typeface="Cambria" panose="02040503050406030204" pitchFamily="18" charset="0"/>
                <a:ea typeface="Cambria" panose="02040503050406030204" pitchFamily="18" charset="0"/>
                <a:cs typeface="Gaegu Bold"/>
                <a:sym typeface="Gaegu Bold"/>
              </a:rPr>
              <a:t>2. Tìm hiểu một số nguồn năng lượng khác trong thực tế</a:t>
            </a:r>
          </a:p>
        </p:txBody>
      </p:sp>
      <p:grpSp>
        <p:nvGrpSpPr>
          <p:cNvPr id="9" name="Group 9"/>
          <p:cNvGrpSpPr>
            <a:grpSpLocks noChangeAspect="1"/>
          </p:cNvGrpSpPr>
          <p:nvPr/>
        </p:nvGrpSpPr>
        <p:grpSpPr>
          <a:xfrm>
            <a:off x="13716000" y="266700"/>
            <a:ext cx="4229515" cy="4229515"/>
            <a:chOff x="0" y="0"/>
            <a:chExt cx="19050000" cy="19050000"/>
          </a:xfrm>
        </p:grpSpPr>
        <p:sp>
          <p:nvSpPr>
            <p:cNvPr id="10" name="Freeform 10"/>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3"/>
              <a:stretch>
                <a:fillRect t="-12500" b="-12500"/>
              </a:stretch>
            </a:blipFill>
          </p:spPr>
        </p:sp>
        <p:sp>
          <p:nvSpPr>
            <p:cNvPr id="11" name="Freeform 11"/>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a:stretch>
            </a:blipFill>
          </p:spPr>
        </p:sp>
      </p:grpSp>
      <p:sp>
        <p:nvSpPr>
          <p:cNvPr id="14" name="Freeform 14"/>
          <p:cNvSpPr/>
          <p:nvPr/>
        </p:nvSpPr>
        <p:spPr>
          <a:xfrm rot="-1051246">
            <a:off x="-1743496" y="-163843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stretch>
              <a:fillRect/>
            </a:stretch>
          </a:blipFill>
        </p:spPr>
      </p:sp>
      <p:sp>
        <p:nvSpPr>
          <p:cNvPr id="16" name="Freeform 16"/>
          <p:cNvSpPr/>
          <p:nvPr/>
        </p:nvSpPr>
        <p:spPr>
          <a:xfrm rot="-3179418">
            <a:off x="-1043216" y="-890426"/>
            <a:ext cx="3312989" cy="3312989"/>
          </a:xfrm>
          <a:custGeom>
            <a:avLst/>
            <a:gdLst/>
            <a:ahLst/>
            <a:cxnLst/>
            <a:rect l="l" t="t" r="r" b="b"/>
            <a:pathLst>
              <a:path w="3312989" h="3312989">
                <a:moveTo>
                  <a:pt x="0" y="0"/>
                </a:moveTo>
                <a:lnTo>
                  <a:pt x="3312990" y="0"/>
                </a:lnTo>
                <a:lnTo>
                  <a:pt x="3312990" y="3312990"/>
                </a:lnTo>
                <a:lnTo>
                  <a:pt x="0" y="3312990"/>
                </a:lnTo>
                <a:lnTo>
                  <a:pt x="0" y="0"/>
                </a:lnTo>
                <a:close/>
              </a:path>
            </a:pathLst>
          </a:custGeom>
          <a:blipFill>
            <a:blip r:embed="rId6"/>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587592">
            <a:off x="2930179" y="-877745"/>
            <a:ext cx="12871385" cy="16662573"/>
          </a:xfrm>
          <a:custGeom>
            <a:avLst/>
            <a:gdLst/>
            <a:ahLst/>
            <a:cxnLst/>
            <a:rect l="l" t="t" r="r" b="b"/>
            <a:pathLst>
              <a:path w="12602964" h="16662573">
                <a:moveTo>
                  <a:pt x="0" y="0"/>
                </a:moveTo>
                <a:lnTo>
                  <a:pt x="12602964" y="0"/>
                </a:lnTo>
                <a:lnTo>
                  <a:pt x="12602964" y="16662572"/>
                </a:lnTo>
                <a:lnTo>
                  <a:pt x="0" y="16662572"/>
                </a:lnTo>
                <a:lnTo>
                  <a:pt x="0" y="0"/>
                </a:lnTo>
                <a:close/>
              </a:path>
            </a:pathLst>
          </a:custGeom>
          <a:blipFill>
            <a:blip r:embed="rId2"/>
            <a:stretch>
              <a:fillRect/>
            </a:stretch>
          </a:blipFill>
        </p:spPr>
      </p:sp>
      <p:sp>
        <p:nvSpPr>
          <p:cNvPr id="10" name="Freeform 10"/>
          <p:cNvSpPr/>
          <p:nvPr/>
        </p:nvSpPr>
        <p:spPr>
          <a:xfrm rot="1395835">
            <a:off x="984802" y="1088021"/>
            <a:ext cx="882626" cy="1309901"/>
          </a:xfrm>
          <a:custGeom>
            <a:avLst/>
            <a:gdLst/>
            <a:ahLst/>
            <a:cxnLst/>
            <a:rect l="l" t="t" r="r" b="b"/>
            <a:pathLst>
              <a:path w="3712280" h="6060865">
                <a:moveTo>
                  <a:pt x="0" y="0"/>
                </a:moveTo>
                <a:lnTo>
                  <a:pt x="3712280" y="0"/>
                </a:lnTo>
                <a:lnTo>
                  <a:pt x="3712280" y="6060865"/>
                </a:lnTo>
                <a:lnTo>
                  <a:pt x="0" y="60608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1" name="Freeform 11"/>
          <p:cNvSpPr/>
          <p:nvPr/>
        </p:nvSpPr>
        <p:spPr>
          <a:xfrm rot="2275529">
            <a:off x="15702503" y="512905"/>
            <a:ext cx="2261855" cy="3524136"/>
          </a:xfrm>
          <a:custGeom>
            <a:avLst/>
            <a:gdLst/>
            <a:ahLst/>
            <a:cxnLst/>
            <a:rect l="l" t="t" r="r" b="b"/>
            <a:pathLst>
              <a:path w="2261855" h="3524136">
                <a:moveTo>
                  <a:pt x="0" y="0"/>
                </a:moveTo>
                <a:lnTo>
                  <a:pt x="2261855" y="0"/>
                </a:lnTo>
                <a:lnTo>
                  <a:pt x="2261855" y="3524136"/>
                </a:lnTo>
                <a:lnTo>
                  <a:pt x="0" y="3524136"/>
                </a:lnTo>
                <a:lnTo>
                  <a:pt x="0" y="0"/>
                </a:lnTo>
                <a:close/>
              </a:path>
            </a:pathLst>
          </a:custGeom>
          <a:blipFill>
            <a:blip r:embed="rId5"/>
            <a:stretch>
              <a:fillRect/>
            </a:stretch>
          </a:blipFill>
        </p:spPr>
      </p:sp>
      <p:sp>
        <p:nvSpPr>
          <p:cNvPr id="12" name="TextBox 11"/>
          <p:cNvSpPr txBox="1"/>
          <p:nvPr/>
        </p:nvSpPr>
        <p:spPr>
          <a:xfrm rot="21365556">
            <a:off x="2107481" y="1171761"/>
            <a:ext cx="13754204" cy="1938992"/>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Quan sát hình 1, nêu tên nguồn năng lượng cung cấp cho hoạt động của con người, động vật, thực vật, máy móc,… ở mỗi hình?</a:t>
            </a:r>
            <a:endParaRPr lang="en-US" sz="4000" b="1" dirty="0">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6"/>
          <a:stretch>
            <a:fillRect/>
          </a:stretch>
        </p:blipFill>
        <p:spPr>
          <a:xfrm>
            <a:off x="4114800" y="3390900"/>
            <a:ext cx="11125200" cy="63839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609600" y="419100"/>
            <a:ext cx="167640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18" name="Table 17"/>
          <p:cNvGraphicFramePr>
            <a:graphicFrameLocks noGrp="1"/>
          </p:cNvGraphicFramePr>
          <p:nvPr/>
        </p:nvGraphicFramePr>
        <p:xfrm>
          <a:off x="1889760" y="114300"/>
          <a:ext cx="13335000" cy="10155597"/>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1"/>
                    </a:ext>
                  </a:extLst>
                </a:gridCol>
              </a:tblGrid>
              <a:tr h="1038003">
                <a:tc>
                  <a:txBody>
                    <a:bodyPr/>
                    <a:lstStyle/>
                    <a:p>
                      <a:pPr algn="ctr"/>
                      <a:r>
                        <a:rPr lang="en-US" sz="3600" dirty="0" err="1">
                          <a:solidFill>
                            <a:srgbClr val="002060"/>
                          </a:solidFill>
                        </a:rPr>
                        <a:t>Hình</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sz="3600" dirty="0" err="1">
                          <a:solidFill>
                            <a:srgbClr val="002060"/>
                          </a:solidFill>
                        </a:rPr>
                        <a:t>Nguồn</a:t>
                      </a:r>
                      <a:r>
                        <a:rPr lang="en-US" sz="3600" dirty="0">
                          <a:solidFill>
                            <a:srgbClr val="002060"/>
                          </a:solidFill>
                        </a:rPr>
                        <a:t> </a:t>
                      </a:r>
                      <a:r>
                        <a:rPr lang="en-US" sz="3600" dirty="0" err="1">
                          <a:solidFill>
                            <a:srgbClr val="002060"/>
                          </a:solidFill>
                        </a:rPr>
                        <a:t>năng</a:t>
                      </a:r>
                      <a:r>
                        <a:rPr lang="en-US" sz="3600" dirty="0">
                          <a:solidFill>
                            <a:srgbClr val="002060"/>
                          </a:solidFill>
                        </a:rPr>
                        <a:t> </a:t>
                      </a:r>
                      <a:r>
                        <a:rPr lang="en-US" sz="3600" dirty="0" err="1">
                          <a:solidFill>
                            <a:srgbClr val="002060"/>
                          </a:solidFill>
                        </a:rPr>
                        <a:t>lượng</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51959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pic>
        <p:nvPicPr>
          <p:cNvPr id="21" name="Picture 20"/>
          <p:cNvPicPr>
            <a:picLocks noChangeAspect="1"/>
          </p:cNvPicPr>
          <p:nvPr/>
        </p:nvPicPr>
        <p:blipFill>
          <a:blip r:embed="rId2"/>
          <a:stretch>
            <a:fillRect/>
          </a:stretch>
        </p:blipFill>
        <p:spPr>
          <a:xfrm>
            <a:off x="3261359" y="1206500"/>
            <a:ext cx="1975945" cy="1219200"/>
          </a:xfrm>
          <a:prstGeom prst="rect">
            <a:avLst/>
          </a:prstGeom>
        </p:spPr>
      </p:pic>
      <p:sp>
        <p:nvSpPr>
          <p:cNvPr id="23" name="TextBox 22"/>
          <p:cNvSpPr txBox="1"/>
          <p:nvPr/>
        </p:nvSpPr>
        <p:spPr>
          <a:xfrm>
            <a:off x="6918960" y="1282700"/>
            <a:ext cx="7772400" cy="1200329"/>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Mặt trời cung cấp năng lượng cho rau trong vườn sống và phát triển.</a:t>
            </a:r>
            <a:endParaRPr lang="en-US" sz="3600" dirty="0">
              <a:latin typeface="Cambria" panose="02040503050406030204" pitchFamily="18" charset="0"/>
              <a:ea typeface="Cambria" panose="02040503050406030204" pitchFamily="18" charset="0"/>
            </a:endParaRPr>
          </a:p>
        </p:txBody>
      </p:sp>
      <p:pic>
        <p:nvPicPr>
          <p:cNvPr id="25" name="Picture 24"/>
          <p:cNvPicPr>
            <a:picLocks noChangeAspect="1"/>
          </p:cNvPicPr>
          <p:nvPr/>
        </p:nvPicPr>
        <p:blipFill>
          <a:blip r:embed="rId3"/>
          <a:stretch>
            <a:fillRect/>
          </a:stretch>
        </p:blipFill>
        <p:spPr>
          <a:xfrm>
            <a:off x="3337560" y="2730500"/>
            <a:ext cx="1981200" cy="1371600"/>
          </a:xfrm>
          <a:prstGeom prst="rect">
            <a:avLst/>
          </a:prstGeom>
        </p:spPr>
      </p:pic>
      <p:sp>
        <p:nvSpPr>
          <p:cNvPr id="27" name="TextBox 26"/>
          <p:cNvSpPr txBox="1"/>
          <p:nvPr/>
        </p:nvSpPr>
        <p:spPr>
          <a:xfrm>
            <a:off x="6918960" y="2730500"/>
            <a:ext cx="7772400" cy="1200329"/>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Xăng cung cấp năng lượng cho xe máy chở người di chuyển.</a:t>
            </a:r>
            <a:endParaRPr lang="en-US" sz="3600" dirty="0">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4"/>
          <a:stretch>
            <a:fillRect/>
          </a:stretch>
        </p:blipFill>
        <p:spPr>
          <a:xfrm>
            <a:off x="3337560" y="4330700"/>
            <a:ext cx="2033817" cy="1323975"/>
          </a:xfrm>
          <a:prstGeom prst="rect">
            <a:avLst/>
          </a:prstGeom>
        </p:spPr>
      </p:pic>
      <p:sp>
        <p:nvSpPr>
          <p:cNvPr id="30" name="TextBox 29"/>
          <p:cNvSpPr txBox="1"/>
          <p:nvPr/>
        </p:nvSpPr>
        <p:spPr>
          <a:xfrm>
            <a:off x="6766560" y="4254500"/>
            <a:ext cx="8077200"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Mặt trời cung cấp năng lượng cho cỏ sống và phát triển, cỏ cung cấp năng lượng cho trâu.</a:t>
            </a:r>
            <a:endParaRPr lang="en-US" sz="3200" dirty="0">
              <a:latin typeface="Cambria" panose="02040503050406030204" pitchFamily="18" charset="0"/>
              <a:ea typeface="Cambria" panose="02040503050406030204" pitchFamily="18" charset="0"/>
            </a:endParaRPr>
          </a:p>
        </p:txBody>
      </p:sp>
      <p:pic>
        <p:nvPicPr>
          <p:cNvPr id="32" name="Picture 31"/>
          <p:cNvPicPr>
            <a:picLocks noChangeAspect="1"/>
          </p:cNvPicPr>
          <p:nvPr/>
        </p:nvPicPr>
        <p:blipFill>
          <a:blip r:embed="rId5"/>
          <a:stretch>
            <a:fillRect/>
          </a:stretch>
        </p:blipFill>
        <p:spPr>
          <a:xfrm>
            <a:off x="3337560" y="5778500"/>
            <a:ext cx="2020879" cy="1371600"/>
          </a:xfrm>
          <a:prstGeom prst="rect">
            <a:avLst/>
          </a:prstGeom>
        </p:spPr>
      </p:pic>
      <p:sp>
        <p:nvSpPr>
          <p:cNvPr id="33" name="TextBox 32"/>
          <p:cNvSpPr txBox="1"/>
          <p:nvPr/>
        </p:nvSpPr>
        <p:spPr>
          <a:xfrm>
            <a:off x="6766560" y="5854700"/>
            <a:ext cx="8077200"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Gió cung cấp năng lượng cho chong chóng và tua-bin gió hoạt động</a:t>
            </a:r>
            <a:endParaRPr lang="en-US" sz="3200" dirty="0">
              <a:latin typeface="Cambria" panose="02040503050406030204" pitchFamily="18" charset="0"/>
              <a:ea typeface="Cambria" panose="02040503050406030204" pitchFamily="18" charset="0"/>
            </a:endParaRPr>
          </a:p>
        </p:txBody>
      </p:sp>
      <p:pic>
        <p:nvPicPr>
          <p:cNvPr id="35" name="Picture 34"/>
          <p:cNvPicPr>
            <a:picLocks noChangeAspect="1"/>
          </p:cNvPicPr>
          <p:nvPr/>
        </p:nvPicPr>
        <p:blipFill>
          <a:blip r:embed="rId6"/>
          <a:stretch>
            <a:fillRect/>
          </a:stretch>
        </p:blipFill>
        <p:spPr>
          <a:xfrm>
            <a:off x="3276600" y="7277100"/>
            <a:ext cx="1981200" cy="1413458"/>
          </a:xfrm>
          <a:prstGeom prst="rect">
            <a:avLst/>
          </a:prstGeom>
        </p:spPr>
      </p:pic>
      <p:sp>
        <p:nvSpPr>
          <p:cNvPr id="36" name="TextBox 35"/>
          <p:cNvSpPr txBox="1"/>
          <p:nvPr/>
        </p:nvSpPr>
        <p:spPr>
          <a:xfrm>
            <a:off x="6705600" y="7277100"/>
            <a:ext cx="8077200" cy="156966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Nguồn điện cung cấp năng lượng cho nồi cơm điện nấu chín cơm, cơm cung cấp năng lượng cho con người.</a:t>
            </a:r>
            <a:endParaRPr lang="en-US" sz="3200" dirty="0">
              <a:latin typeface="Cambria" panose="02040503050406030204" pitchFamily="18" charset="0"/>
              <a:ea typeface="Cambria" panose="02040503050406030204" pitchFamily="18" charset="0"/>
            </a:endParaRPr>
          </a:p>
        </p:txBody>
      </p:sp>
      <p:pic>
        <p:nvPicPr>
          <p:cNvPr id="38" name="Picture 37"/>
          <p:cNvPicPr>
            <a:picLocks noChangeAspect="1"/>
          </p:cNvPicPr>
          <p:nvPr/>
        </p:nvPicPr>
        <p:blipFill>
          <a:blip r:embed="rId7"/>
          <a:stretch>
            <a:fillRect/>
          </a:stretch>
        </p:blipFill>
        <p:spPr>
          <a:xfrm>
            <a:off x="3276600" y="8877300"/>
            <a:ext cx="1943812" cy="1333228"/>
          </a:xfrm>
          <a:prstGeom prst="rect">
            <a:avLst/>
          </a:prstGeom>
        </p:spPr>
      </p:pic>
      <p:sp>
        <p:nvSpPr>
          <p:cNvPr id="39" name="TextBox 38"/>
          <p:cNvSpPr txBox="1"/>
          <p:nvPr/>
        </p:nvSpPr>
        <p:spPr>
          <a:xfrm>
            <a:off x="6690360" y="8892600"/>
            <a:ext cx="8077200"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Nước chảy cung cấp năng lượng làm cọn nước quay.</a:t>
            </a:r>
            <a:endParaRPr lang="en-US" sz="32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down)">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down)">
                                      <p:cBhvr>
                                        <p:cTn id="6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30" grpId="0"/>
      <p:bldP spid="33" grpId="0"/>
      <p:bldP spid="36"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51246">
            <a:off x="1067293" y="7734583"/>
            <a:ext cx="5104835" cy="5104835"/>
          </a:xfrm>
          <a:custGeom>
            <a:avLst/>
            <a:gdLst/>
            <a:ahLst/>
            <a:cxnLst/>
            <a:rect l="l" t="t" r="r" b="b"/>
            <a:pathLst>
              <a:path w="5104835" h="5104835">
                <a:moveTo>
                  <a:pt x="0" y="0"/>
                </a:moveTo>
                <a:lnTo>
                  <a:pt x="5104835" y="0"/>
                </a:lnTo>
                <a:lnTo>
                  <a:pt x="5104835" y="5104834"/>
                </a:lnTo>
                <a:lnTo>
                  <a:pt x="0" y="5104834"/>
                </a:lnTo>
                <a:lnTo>
                  <a:pt x="0" y="0"/>
                </a:lnTo>
                <a:close/>
              </a:path>
            </a:pathLst>
          </a:custGeom>
          <a:blipFill>
            <a:blip r:embed="rId2"/>
            <a:stretch>
              <a:fillRect/>
            </a:stretch>
          </a:blipFill>
        </p:spPr>
      </p:sp>
      <p:sp>
        <p:nvSpPr>
          <p:cNvPr id="7" name="Freeform 7"/>
          <p:cNvSpPr/>
          <p:nvPr/>
        </p:nvSpPr>
        <p:spPr>
          <a:xfrm>
            <a:off x="2667000" y="1793050"/>
            <a:ext cx="13637037" cy="5255450"/>
          </a:xfrm>
          <a:custGeom>
            <a:avLst/>
            <a:gdLst/>
            <a:ahLst/>
            <a:cxnLst/>
            <a:rect l="l" t="t" r="r" b="b"/>
            <a:pathLst>
              <a:path w="7243717" h="1665356">
                <a:moveTo>
                  <a:pt x="0" y="0"/>
                </a:moveTo>
                <a:lnTo>
                  <a:pt x="7243718" y="0"/>
                </a:lnTo>
                <a:lnTo>
                  <a:pt x="7243718" y="1665355"/>
                </a:lnTo>
                <a:lnTo>
                  <a:pt x="0" y="1665355"/>
                </a:lnTo>
                <a:lnTo>
                  <a:pt x="0" y="0"/>
                </a:lnTo>
                <a:close/>
              </a:path>
            </a:pathLst>
          </a:custGeom>
          <a:blipFill>
            <a:blip r:embed="rId3"/>
            <a:stretch>
              <a:fillRect l="-768" t="-75476" r="-768" b="-12224"/>
            </a:stretch>
          </a:blipFill>
        </p:spPr>
      </p:sp>
      <p:sp>
        <p:nvSpPr>
          <p:cNvPr id="8" name="TextBox 8"/>
          <p:cNvSpPr txBox="1"/>
          <p:nvPr/>
        </p:nvSpPr>
        <p:spPr>
          <a:xfrm>
            <a:off x="3505200" y="2095500"/>
            <a:ext cx="11353800" cy="4616648"/>
          </a:xfrm>
          <a:prstGeom prst="rect">
            <a:avLst/>
          </a:prstGeom>
        </p:spPr>
        <p:txBody>
          <a:bodyPr wrap="square" lIns="0" tIns="0" rIns="0" bIns="0" rtlCol="0" anchor="t">
            <a:spAutoFit/>
          </a:bodyPr>
          <a:lstStyle/>
          <a:p>
            <a:pPr algn="ctr">
              <a:lnSpc>
                <a:spcPts val="9025"/>
              </a:lnSpc>
            </a:pPr>
            <a:r>
              <a:rPr lang="vi-VN" sz="7200" spc="-636" dirty="0">
                <a:solidFill>
                  <a:srgbClr val="000000"/>
                </a:solidFill>
                <a:latin typeface="Cambria" panose="02040503050406030204" pitchFamily="18" charset="0"/>
                <a:ea typeface="Cambria" panose="02040503050406030204" pitchFamily="18" charset="0"/>
                <a:cs typeface="Gaegu Bold"/>
                <a:sym typeface="Gaegu Bold"/>
              </a:rPr>
              <a:t>Máy móc cần năng lượng để hoạt động. Con người, động vật và thực vật đều cần năng</a:t>
            </a:r>
            <a:r>
              <a:rPr lang="en-US" sz="7200" spc="-636" dirty="0">
                <a:solidFill>
                  <a:srgbClr val="000000"/>
                </a:solidFill>
                <a:latin typeface="Cambria" panose="02040503050406030204" pitchFamily="18" charset="0"/>
                <a:ea typeface="Cambria" panose="02040503050406030204" pitchFamily="18" charset="0"/>
                <a:cs typeface="Gaegu Bold"/>
                <a:sym typeface="Gaegu Bold"/>
              </a:rPr>
              <a:t> </a:t>
            </a:r>
            <a:r>
              <a:rPr lang="vi-VN" sz="7200" spc="-636" dirty="0">
                <a:solidFill>
                  <a:srgbClr val="000000"/>
                </a:solidFill>
                <a:latin typeface="Cambria" panose="02040503050406030204" pitchFamily="18" charset="0"/>
                <a:ea typeface="Cambria" panose="02040503050406030204" pitchFamily="18" charset="0"/>
                <a:cs typeface="Gaegu Bold"/>
                <a:sym typeface="Gaegu Bold"/>
              </a:rPr>
              <a:t>lượng để sống và phát triển</a:t>
            </a:r>
            <a:r>
              <a:rPr lang="en-US" sz="7200" spc="-636" dirty="0">
                <a:solidFill>
                  <a:srgbClr val="000000"/>
                </a:solidFill>
                <a:latin typeface="Cambria" panose="02040503050406030204" pitchFamily="18" charset="0"/>
                <a:ea typeface="Cambria" panose="02040503050406030204" pitchFamily="18" charset="0"/>
                <a:cs typeface="Gaegu Bold"/>
                <a:sym typeface="Gaegu Bold"/>
              </a:rPr>
              <a:t>.</a:t>
            </a:r>
          </a:p>
        </p:txBody>
      </p:sp>
      <p:sp>
        <p:nvSpPr>
          <p:cNvPr id="13" name="Freeform 13"/>
          <p:cNvSpPr/>
          <p:nvPr/>
        </p:nvSpPr>
        <p:spPr>
          <a:xfrm rot="-4460706" flipH="1" flipV="1">
            <a:off x="15286692" y="-137772"/>
            <a:ext cx="3429365" cy="3634202"/>
          </a:xfrm>
          <a:custGeom>
            <a:avLst/>
            <a:gdLst/>
            <a:ahLst/>
            <a:cxnLst/>
            <a:rect l="l" t="t" r="r" b="b"/>
            <a:pathLst>
              <a:path w="3429365" h="3634202">
                <a:moveTo>
                  <a:pt x="3429365" y="3634202"/>
                </a:moveTo>
                <a:lnTo>
                  <a:pt x="0" y="3634202"/>
                </a:lnTo>
                <a:lnTo>
                  <a:pt x="0" y="0"/>
                </a:lnTo>
                <a:lnTo>
                  <a:pt x="3429365" y="0"/>
                </a:lnTo>
                <a:lnTo>
                  <a:pt x="3429365" y="3634202"/>
                </a:lnTo>
                <a:close/>
              </a:path>
            </a:pathLst>
          </a:custGeom>
          <a:blipFill>
            <a:blip r:embed="rId4"/>
            <a:stretch>
              <a:fillRect/>
            </a:stretch>
          </a:blipFill>
        </p:spPr>
      </p:sp>
      <p:sp>
        <p:nvSpPr>
          <p:cNvPr id="14" name="Freeform 14"/>
          <p:cNvSpPr/>
          <p:nvPr/>
        </p:nvSpPr>
        <p:spPr>
          <a:xfrm>
            <a:off x="-2570923" y="6307401"/>
            <a:ext cx="7689640" cy="5901798"/>
          </a:xfrm>
          <a:custGeom>
            <a:avLst/>
            <a:gdLst/>
            <a:ahLst/>
            <a:cxnLst/>
            <a:rect l="l" t="t" r="r" b="b"/>
            <a:pathLst>
              <a:path w="7689640" h="5901798">
                <a:moveTo>
                  <a:pt x="0" y="0"/>
                </a:moveTo>
                <a:lnTo>
                  <a:pt x="7689639" y="0"/>
                </a:lnTo>
                <a:lnTo>
                  <a:pt x="7689639" y="5901798"/>
                </a:lnTo>
                <a:lnTo>
                  <a:pt x="0" y="5901798"/>
                </a:lnTo>
                <a:lnTo>
                  <a:pt x="0" y="0"/>
                </a:lnTo>
                <a:close/>
              </a:path>
            </a:pathLst>
          </a:custGeom>
          <a:blipFill>
            <a:blip r:embed="rId5"/>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609600" y="419100"/>
            <a:ext cx="167640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p:cNvSpPr txBox="1"/>
          <p:nvPr/>
        </p:nvSpPr>
        <p:spPr>
          <a:xfrm>
            <a:off x="1981200" y="723900"/>
            <a:ext cx="14173200" cy="120032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D</a:t>
            </a:r>
            <a:r>
              <a:rPr lang="vi-VN" sz="3600" b="1" dirty="0">
                <a:latin typeface="Cambria" panose="02040503050406030204" pitchFamily="18" charset="0"/>
                <a:ea typeface="Cambria" panose="02040503050406030204" pitchFamily="18" charset="0"/>
              </a:rPr>
              <a:t>ựa vào kiến thức đã biết và tìm hiểu thông tin về các nguồn năng lượng, thảo luận nhóm 6 để hoàn thành phiếu học tập</a:t>
            </a:r>
            <a:endParaRPr lang="en-US" sz="3600" b="1" dirty="0">
              <a:latin typeface="Cambria" panose="02040503050406030204" pitchFamily="18" charset="0"/>
              <a:ea typeface="Cambria" panose="02040503050406030204" pitchFamily="18" charset="0"/>
            </a:endParaRPr>
          </a:p>
        </p:txBody>
      </p:sp>
      <p:sp>
        <p:nvSpPr>
          <p:cNvPr id="4" name="TextBox 3"/>
          <p:cNvSpPr txBox="1"/>
          <p:nvPr/>
        </p:nvSpPr>
        <p:spPr>
          <a:xfrm>
            <a:off x="2286000" y="2324100"/>
            <a:ext cx="14325600" cy="2923877"/>
          </a:xfrm>
          <a:prstGeom prst="rect">
            <a:avLst/>
          </a:prstGeom>
          <a:noFill/>
        </p:spPr>
        <p:txBody>
          <a:bodyPr wrap="square" rtlCol="0">
            <a:spAutoFit/>
          </a:bodyPr>
          <a:lstStyle/>
          <a:p>
            <a:pPr marL="0" marR="0">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cs typeface="Times New Roman" panose="02020603050405020304" pitchFamily="18" charset="0"/>
              </a:rPr>
              <a:t>Tên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nhóm</a:t>
            </a:r>
            <a:r>
              <a:rPr lang="en-US" sz="3200" dirty="0">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50000"/>
              </a:lnSpc>
              <a:spcBef>
                <a:spcPts val="0"/>
              </a:spcBef>
              <a:spcAft>
                <a:spcPts val="0"/>
              </a:spcAft>
            </a:pPr>
            <a:r>
              <a:rPr lang="en-US" sz="4000" b="1" dirty="0">
                <a:effectLst/>
                <a:latin typeface="Cambria" panose="02040503050406030204" pitchFamily="18" charset="0"/>
                <a:ea typeface="Cambria" panose="02040503050406030204" pitchFamily="18" charset="0"/>
                <a:cs typeface="Times New Roman" panose="02020603050405020304" pitchFamily="18" charset="0"/>
              </a:rPr>
              <a:t>PHIẾU HỌC TẬP</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a:p>
            <a:pPr marL="0" marR="0">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cs typeface="Times New Roman" panose="02020603050405020304" pitchFamily="18" charset="0"/>
              </a:rPr>
              <a:t>Viết</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nguồn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lượng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khác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mà</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em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3200" dirty="0">
                <a:effectLst/>
                <a:latin typeface="Cambria" panose="02040503050406030204" pitchFamily="18" charset="0"/>
                <a:ea typeface="Cambria" panose="02040503050406030204" pitchFamily="18" charset="0"/>
                <a:cs typeface="Times New Roman" panose="02020603050405020304" pitchFamily="18" charset="0"/>
              </a:rPr>
              <a:t>.</a:t>
            </a:r>
          </a:p>
          <a:p>
            <a:endParaRPr lang="en-US" sz="2800" dirty="0">
              <a:latin typeface="Cambria" panose="02040503050406030204" pitchFamily="18" charset="0"/>
              <a:ea typeface="Cambria" panose="02040503050406030204" pitchFamily="18" charset="0"/>
            </a:endParaRPr>
          </a:p>
        </p:txBody>
      </p:sp>
      <p:graphicFrame>
        <p:nvGraphicFramePr>
          <p:cNvPr id="5" name="Table 4"/>
          <p:cNvGraphicFramePr>
            <a:graphicFrameLocks noGrp="1"/>
          </p:cNvGraphicFramePr>
          <p:nvPr/>
        </p:nvGraphicFramePr>
        <p:xfrm>
          <a:off x="1676400" y="5067300"/>
          <a:ext cx="15011400" cy="3508028"/>
        </p:xfrm>
        <a:graphic>
          <a:graphicData uri="http://schemas.openxmlformats.org/drawingml/2006/table">
            <a:tbl>
              <a:tblPr firstRow="1" firstCol="1" bandRow="1">
                <a:tableStyleId>{93296810-A885-4BE3-A3E7-6D5BEEA58F35}</a:tableStyleId>
              </a:tblPr>
              <a:tblGrid>
                <a:gridCol w="4697233">
                  <a:extLst>
                    <a:ext uri="{9D8B030D-6E8A-4147-A177-3AD203B41FA5}">
                      <a16:colId xmlns:a16="http://schemas.microsoft.com/office/drawing/2014/main" val="20000"/>
                    </a:ext>
                  </a:extLst>
                </a:gridCol>
                <a:gridCol w="5309271">
                  <a:extLst>
                    <a:ext uri="{9D8B030D-6E8A-4147-A177-3AD203B41FA5}">
                      <a16:colId xmlns:a16="http://schemas.microsoft.com/office/drawing/2014/main" val="20001"/>
                    </a:ext>
                  </a:extLst>
                </a:gridCol>
                <a:gridCol w="5004896">
                  <a:extLst>
                    <a:ext uri="{9D8B030D-6E8A-4147-A177-3AD203B41FA5}">
                      <a16:colId xmlns:a16="http://schemas.microsoft.com/office/drawing/2014/main" val="20002"/>
                    </a:ext>
                  </a:extLst>
                </a:gridCol>
              </a:tblGrid>
              <a:tr h="877007">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Tên hoạt động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cung cấp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nhận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77007">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77007">
                <a:tc>
                  <a:txBody>
                    <a:bodyPr/>
                    <a:lstStyle/>
                    <a:p>
                      <a:pPr marL="0" marR="0">
                        <a:lnSpc>
                          <a:spcPct val="150000"/>
                        </a:lnSpc>
                        <a:spcBef>
                          <a:spcPts val="0"/>
                        </a:spcBef>
                        <a:spcAft>
                          <a:spcPts val="0"/>
                        </a:spcAft>
                      </a:pPr>
                      <a:r>
                        <a:rPr lang="nl-NL" sz="18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77007">
                <a:tc>
                  <a:txBody>
                    <a:bodyPr/>
                    <a:lstStyle/>
                    <a:p>
                      <a:pPr marL="0" marR="0">
                        <a:lnSpc>
                          <a:spcPct val="150000"/>
                        </a:lnSpc>
                        <a:spcBef>
                          <a:spcPts val="0"/>
                        </a:spcBef>
                        <a:spcAft>
                          <a:spcPts val="0"/>
                        </a:spcAft>
                      </a:pPr>
                      <a:r>
                        <a:rPr lang="nl-NL" sz="18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609600" y="419100"/>
            <a:ext cx="167640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6" name="Table 5"/>
          <p:cNvGraphicFramePr>
            <a:graphicFrameLocks noGrp="1"/>
          </p:cNvGraphicFramePr>
          <p:nvPr/>
        </p:nvGraphicFramePr>
        <p:xfrm>
          <a:off x="1675130" y="2019300"/>
          <a:ext cx="14250670" cy="6573584"/>
        </p:xfrm>
        <a:graphic>
          <a:graphicData uri="http://schemas.openxmlformats.org/drawingml/2006/table">
            <a:tbl>
              <a:tblPr firstRow="1" firstCol="1" bandRow="1">
                <a:tableStyleId>{5C22544A-7EE6-4342-B048-85BDC9FD1C3A}</a:tableStyleId>
              </a:tblPr>
              <a:tblGrid>
                <a:gridCol w="4459192">
                  <a:extLst>
                    <a:ext uri="{9D8B030D-6E8A-4147-A177-3AD203B41FA5}">
                      <a16:colId xmlns:a16="http://schemas.microsoft.com/office/drawing/2014/main" val="20000"/>
                    </a:ext>
                  </a:extLst>
                </a:gridCol>
                <a:gridCol w="5040214">
                  <a:extLst>
                    <a:ext uri="{9D8B030D-6E8A-4147-A177-3AD203B41FA5}">
                      <a16:colId xmlns:a16="http://schemas.microsoft.com/office/drawing/2014/main" val="20001"/>
                    </a:ext>
                  </a:extLst>
                </a:gridCol>
                <a:gridCol w="4751264">
                  <a:extLst>
                    <a:ext uri="{9D8B030D-6E8A-4147-A177-3AD203B41FA5}">
                      <a16:colId xmlns:a16="http://schemas.microsoft.com/office/drawing/2014/main" val="20002"/>
                    </a:ext>
                  </a:extLst>
                </a:gridCol>
              </a:tblGrid>
              <a:tr h="1562100">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Tên hoạt động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cung cấp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nhận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1562100">
                <a:tc>
                  <a:txBody>
                    <a:bodyPr/>
                    <a:lstStyle/>
                    <a:p>
                      <a:pPr marL="0" marR="0" algn="ctr">
                        <a:lnSpc>
                          <a:spcPct val="150000"/>
                        </a:lnSpc>
                        <a:spcBef>
                          <a:spcPts val="0"/>
                        </a:spcBef>
                        <a:spcAft>
                          <a:spcPts val="0"/>
                        </a:spcAft>
                      </a:pPr>
                      <a:r>
                        <a:rPr lang="nl-NL" sz="4400" dirty="0">
                          <a:solidFill>
                            <a:srgbClr val="002060"/>
                          </a:solidFill>
                          <a:effectLst/>
                          <a:latin typeface="Cambria" panose="02040503050406030204" pitchFamily="18" charset="0"/>
                          <a:ea typeface="Cambria" panose="02040503050406030204" pitchFamily="18" charset="0"/>
                        </a:rPr>
                        <a:t>Đi xe máy</a:t>
                      </a:r>
                      <a:endParaRPr lang="en-US" sz="4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Xăng</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Xe máy</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562100">
                <a:tc>
                  <a:txBody>
                    <a:bodyPr/>
                    <a:lstStyle/>
                    <a:p>
                      <a:pPr marL="0" marR="0" algn="ctr">
                        <a:lnSpc>
                          <a:spcPct val="150000"/>
                        </a:lnSpc>
                        <a:spcBef>
                          <a:spcPts val="0"/>
                        </a:spcBef>
                        <a:spcAft>
                          <a:spcPts val="0"/>
                        </a:spcAft>
                      </a:pPr>
                      <a:r>
                        <a:rPr lang="nl-NL" sz="4400">
                          <a:solidFill>
                            <a:srgbClr val="002060"/>
                          </a:solidFill>
                          <a:effectLst/>
                          <a:latin typeface="Cambria" panose="02040503050406030204" pitchFamily="18" charset="0"/>
                          <a:ea typeface="Cambria" panose="02040503050406030204" pitchFamily="18" charset="0"/>
                        </a:rPr>
                        <a:t>Chạy thuyền buồm</a:t>
                      </a:r>
                      <a:endParaRPr lang="en-US" sz="4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Gió</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Thuyền buồm</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562100">
                <a:tc>
                  <a:txBody>
                    <a:bodyPr/>
                    <a:lstStyle/>
                    <a:p>
                      <a:pPr marL="0" marR="0" algn="ctr">
                        <a:lnSpc>
                          <a:spcPct val="150000"/>
                        </a:lnSpc>
                        <a:spcBef>
                          <a:spcPts val="0"/>
                        </a:spcBef>
                        <a:spcAft>
                          <a:spcPts val="0"/>
                        </a:spcAft>
                      </a:pPr>
                      <a:r>
                        <a:rPr lang="nl-NL" sz="4400">
                          <a:solidFill>
                            <a:srgbClr val="002060"/>
                          </a:solidFill>
                          <a:effectLst/>
                          <a:latin typeface="Cambria" panose="02040503050406030204" pitchFamily="18" charset="0"/>
                          <a:ea typeface="Cambria" panose="02040503050406030204" pitchFamily="18" charset="0"/>
                        </a:rPr>
                        <a:t>...</a:t>
                      </a:r>
                      <a:endParaRPr lang="en-US" sz="4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1388038">
            <a:off x="14173390" y="434465"/>
            <a:ext cx="1342255" cy="1924380"/>
          </a:xfrm>
          <a:custGeom>
            <a:avLst/>
            <a:gdLst/>
            <a:ahLst/>
            <a:cxnLst/>
            <a:rect l="l" t="t" r="r" b="b"/>
            <a:pathLst>
              <a:path w="1342255" h="1924380">
                <a:moveTo>
                  <a:pt x="0" y="0"/>
                </a:moveTo>
                <a:lnTo>
                  <a:pt x="1342255" y="0"/>
                </a:lnTo>
                <a:lnTo>
                  <a:pt x="1342255" y="1924380"/>
                </a:lnTo>
                <a:lnTo>
                  <a:pt x="0" y="1924380"/>
                </a:lnTo>
                <a:lnTo>
                  <a:pt x="0" y="0"/>
                </a:lnTo>
                <a:close/>
              </a:path>
            </a:pathLst>
          </a:custGeom>
          <a:blipFill>
            <a:blip r:embed="rId2"/>
            <a:stretch>
              <a:fillRect/>
            </a:stretch>
          </a:blipFill>
        </p:spPr>
      </p:sp>
      <p:sp>
        <p:nvSpPr>
          <p:cNvPr id="8" name="Freeform 8"/>
          <p:cNvSpPr/>
          <p:nvPr/>
        </p:nvSpPr>
        <p:spPr>
          <a:xfrm rot="-4173535" flipH="1" flipV="1">
            <a:off x="14814494" y="519638"/>
            <a:ext cx="4200691" cy="4451599"/>
          </a:xfrm>
          <a:custGeom>
            <a:avLst/>
            <a:gdLst/>
            <a:ahLst/>
            <a:cxnLst/>
            <a:rect l="l" t="t" r="r" b="b"/>
            <a:pathLst>
              <a:path w="4200691" h="4451599">
                <a:moveTo>
                  <a:pt x="4200691" y="4451599"/>
                </a:moveTo>
                <a:lnTo>
                  <a:pt x="0" y="4451599"/>
                </a:lnTo>
                <a:lnTo>
                  <a:pt x="0" y="0"/>
                </a:lnTo>
                <a:lnTo>
                  <a:pt x="4200691" y="0"/>
                </a:lnTo>
                <a:lnTo>
                  <a:pt x="4200691" y="4451599"/>
                </a:lnTo>
                <a:close/>
              </a:path>
            </a:pathLst>
          </a:custGeom>
          <a:blipFill>
            <a:blip r:embed="rId3"/>
            <a:stretch>
              <a:fillRect/>
            </a:stretch>
          </a:blipFill>
        </p:spPr>
      </p:sp>
      <p:pic>
        <p:nvPicPr>
          <p:cNvPr id="5" name="Picture 4"/>
          <p:cNvPicPr>
            <a:picLocks noChangeAspect="1"/>
          </p:cNvPicPr>
          <p:nvPr/>
        </p:nvPicPr>
        <p:blipFill>
          <a:blip r:embed="rId4"/>
          <a:stretch>
            <a:fillRect/>
          </a:stretch>
        </p:blipFill>
        <p:spPr>
          <a:xfrm>
            <a:off x="1981200" y="723900"/>
            <a:ext cx="11645661"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590800" y="876300"/>
            <a:ext cx="13960475" cy="7033895"/>
          </a:xfrm>
          <a:prstGeom prst="rect">
            <a:avLst/>
          </a:prstGeom>
        </p:spPr>
        <p:txBody>
          <a:bodyPr wrap="square">
            <a:spAutoFit/>
          </a:bodyPr>
          <a:lstStyle/>
          <a:p>
            <a:pPr algn="ctr" defTabSz="266700">
              <a:lnSpc>
                <a:spcPct val="114000"/>
              </a:lnSpc>
            </a:pPr>
            <a:r>
              <a:rPr sz="4400" b="1">
                <a:solidFill>
                  <a:srgbClr val="0070C0"/>
                </a:solidFill>
                <a:latin typeface="Times New Roman" panose="02020603050405020304"/>
                <a:ea typeface="Times New Roman" panose="02020603050405020304"/>
              </a:rPr>
              <a:t>Bài 7: Vai trò của năng lượng</a:t>
            </a:r>
          </a:p>
          <a:p>
            <a:pPr algn="ctr" defTabSz="266700">
              <a:lnSpc>
                <a:spcPct val="114000"/>
              </a:lnSpc>
            </a:pPr>
            <a:r>
              <a:rPr sz="4400" b="1">
                <a:solidFill>
                  <a:srgbClr val="0070C0"/>
                </a:solidFill>
                <a:latin typeface="Times New Roman" panose="02020603050405020304"/>
                <a:ea typeface="Times New Roman" panose="02020603050405020304"/>
              </a:rPr>
              <a:t>(Tiết 1)</a:t>
            </a:r>
          </a:p>
          <a:p>
            <a:pPr defTabSz="266700">
              <a:lnSpc>
                <a:spcPct val="114000"/>
              </a:lnSpc>
            </a:pPr>
            <a:r>
              <a:rPr sz="4400" b="1">
                <a:solidFill>
                  <a:srgbClr val="0070C0"/>
                </a:solidFill>
                <a:latin typeface="Times New Roman" panose="02020603050405020304"/>
                <a:ea typeface="Times New Roman" panose="02020603050405020304"/>
              </a:rPr>
              <a:t>1. Một số nguồn năng lượng:</a:t>
            </a:r>
          </a:p>
          <a:p>
            <a:pPr defTabSz="266700">
              <a:lnSpc>
                <a:spcPct val="114000"/>
              </a:lnSpc>
            </a:pPr>
            <a:r>
              <a:rPr sz="4400">
                <a:solidFill>
                  <a:srgbClr val="0070C0"/>
                </a:solidFill>
                <a:latin typeface="Times New Roman" panose="02020603050405020304"/>
                <a:ea typeface="Times New Roman" panose="02020603050405020304"/>
              </a:rPr>
              <a:t>- Máy móc cần năng lượng để hoạt động.</a:t>
            </a:r>
          </a:p>
          <a:p>
            <a:pPr defTabSz="266700">
              <a:lnSpc>
                <a:spcPct val="114000"/>
              </a:lnSpc>
            </a:pPr>
            <a:r>
              <a:rPr sz="4400">
                <a:solidFill>
                  <a:srgbClr val="0070C0"/>
                </a:solidFill>
                <a:latin typeface="Times New Roman" panose="02020603050405020304"/>
                <a:ea typeface="Times New Roman" panose="02020603050405020304"/>
              </a:rPr>
              <a:t>- Con người, động vật, thực vật đều cần năng lượng để sống và phát triển.</a:t>
            </a:r>
          </a:p>
          <a:p>
            <a:pPr defTabSz="266700">
              <a:lnSpc>
                <a:spcPct val="114000"/>
              </a:lnSpc>
            </a:pPr>
            <a:r>
              <a:rPr sz="4400">
                <a:solidFill>
                  <a:srgbClr val="0070C0"/>
                </a:solidFill>
                <a:latin typeface="Times New Roman" panose="02020603050405020304"/>
                <a:ea typeface="Times New Roman" panose="02020603050405020304"/>
              </a:rPr>
              <a:t>- Một số nguồn năng lượng thường dùng trong cuộc sống: điện, chất đốt, gió, mặt trời, ….</a:t>
            </a:r>
          </a:p>
          <a:p>
            <a:pPr algn="ctr" defTabSz="266700">
              <a:lnSpc>
                <a:spcPct val="114000"/>
              </a:lnSpc>
            </a:pPr>
            <a:endParaRPr sz="4400" b="1">
              <a:solidFill>
                <a:srgbClr val="0070C0"/>
              </a:solidFill>
              <a:latin typeface="Times New Roman" panose="02020603050405020304"/>
              <a:ea typeface="Times New Roman" panose="020206030504050203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12" name="Rectangle: Rounded Corners 11"/>
          <p:cNvSpPr/>
          <p:nvPr/>
        </p:nvSpPr>
        <p:spPr>
          <a:xfrm>
            <a:off x="990600" y="571500"/>
            <a:ext cx="15925800" cy="906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Freeform 3"/>
          <p:cNvSpPr/>
          <p:nvPr/>
        </p:nvSpPr>
        <p:spPr>
          <a:xfrm>
            <a:off x="1675187" y="2514600"/>
            <a:ext cx="6860427" cy="5715000"/>
          </a:xfrm>
          <a:custGeom>
            <a:avLst/>
            <a:gdLst/>
            <a:ahLst/>
            <a:cxnLst/>
            <a:rect l="l" t="t" r="r" b="b"/>
            <a:pathLst>
              <a:path w="4193427" h="4114800">
                <a:moveTo>
                  <a:pt x="0" y="0"/>
                </a:moveTo>
                <a:lnTo>
                  <a:pt x="4193426" y="0"/>
                </a:lnTo>
                <a:lnTo>
                  <a:pt x="419342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16"/>
          <p:cNvSpPr txBox="1"/>
          <p:nvPr/>
        </p:nvSpPr>
        <p:spPr>
          <a:xfrm>
            <a:off x="9448800" y="1638300"/>
            <a:ext cx="7239000" cy="2860358"/>
          </a:xfrm>
          <a:prstGeom prst="wedgeRoundRectCallout">
            <a:avLst>
              <a:gd name="adj1" fmla="val -57886"/>
              <a:gd name="adj2" fmla="val 34262"/>
              <a:gd name="adj3" fmla="val 16667"/>
            </a:avLst>
          </a:prstGeom>
          <a:solidFill>
            <a:srgbClr val="FFC000"/>
          </a:solidFill>
        </p:spPr>
        <p:txBody>
          <a:bodyPr wrap="square" rtlCol="0">
            <a:spAutoFit/>
          </a:bodyPr>
          <a:lstStyle/>
          <a:p>
            <a:pPr algn="just"/>
            <a:r>
              <a:rPr lang="en-US" sz="5400" dirty="0" err="1">
                <a:latin typeface="+mj-lt"/>
                <a:ea typeface="Arial-Rounded" pitchFamily="34" charset="0"/>
                <a:cs typeface="Arial-Rounded" pitchFamily="34" charset="0"/>
              </a:rPr>
              <a:t>Để</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tổ</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chức</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sinh</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nhật</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các</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em</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cần</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có</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những</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hoạt</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động</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gì</a:t>
            </a:r>
            <a:r>
              <a:rPr lang="en-US" sz="5400" dirty="0">
                <a:latin typeface="+mj-lt"/>
                <a:ea typeface="Arial-Rounded" pitchFamily="34" charset="0"/>
                <a:cs typeface="Arial-Rounded" pitchFamily="34" charset="0"/>
              </a:rPr>
              <a:t>?</a:t>
            </a:r>
          </a:p>
        </p:txBody>
      </p:sp>
      <p:sp>
        <p:nvSpPr>
          <p:cNvPr id="18" name="矩形 24"/>
          <p:cNvSpPr/>
          <p:nvPr/>
        </p:nvSpPr>
        <p:spPr>
          <a:xfrm>
            <a:off x="9677400" y="5372100"/>
            <a:ext cx="6553200" cy="2438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nhảy múa, nói, cười, thổi nến, tặng quà,... </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12" name="Rectangle: Rounded Corners 11"/>
          <p:cNvSpPr/>
          <p:nvPr/>
        </p:nvSpPr>
        <p:spPr>
          <a:xfrm>
            <a:off x="990600" y="495300"/>
            <a:ext cx="15925800" cy="906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7620000" y="800100"/>
            <a:ext cx="7239000" cy="3779758"/>
          </a:xfrm>
          <a:prstGeom prst="wedgeRoundRectCallout">
            <a:avLst>
              <a:gd name="adj1" fmla="val -57886"/>
              <a:gd name="adj2" fmla="val 34262"/>
              <a:gd name="adj3" fmla="val 16667"/>
            </a:avLst>
          </a:prstGeom>
          <a:solidFill>
            <a:srgbClr val="FFC000"/>
          </a:solidFill>
        </p:spPr>
        <p:txBody>
          <a:bodyPr wrap="square" rtlCol="0">
            <a:spAutoFit/>
          </a:bodyPr>
          <a:lstStyle/>
          <a:p>
            <a:pPr lvl="0" algn="just"/>
            <a:r>
              <a:rPr lang="vi-VN" sz="5400" dirty="0">
                <a:solidFill>
                  <a:prstClr val="black"/>
                </a:solidFill>
                <a:latin typeface="Calibri" panose="020F0502020204030204"/>
                <a:ea typeface="Arial-Rounded" pitchFamily="34" charset="0"/>
                <a:cs typeface="Arial-Rounded" pitchFamily="34" charset="0"/>
              </a:rPr>
              <a:t>Để thực hiện các hoạt động hát, nhảy, vận động đó, chúng ta lấy năng lượng từ đâu? </a:t>
            </a:r>
            <a:endParaRPr kumimoji="0" lang="en-US" sz="5400" b="0" i="0" u="none" strike="noStrike" kern="1200" cap="none" spc="0" normalizeH="0" baseline="0" noProof="0" dirty="0">
              <a:ln>
                <a:noFill/>
              </a:ln>
              <a:solidFill>
                <a:prstClr val="black"/>
              </a:solidFill>
              <a:effectLst/>
              <a:uLnTx/>
              <a:uFillTx/>
              <a:latin typeface="Calibri" panose="020F0502020204030204"/>
              <a:ea typeface="Arial-Rounded" pitchFamily="34" charset="0"/>
              <a:cs typeface="Arial-Rounded" pitchFamily="34" charset="0"/>
            </a:endParaRPr>
          </a:p>
        </p:txBody>
      </p:sp>
      <p:sp>
        <p:nvSpPr>
          <p:cNvPr id="18" name="矩形 24"/>
          <p:cNvSpPr/>
          <p:nvPr/>
        </p:nvSpPr>
        <p:spPr>
          <a:xfrm>
            <a:off x="8915400" y="5372100"/>
            <a:ext cx="7315200" cy="2819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Các hoạt động đó lấy năng lượng từ thức ăn và nước uống. </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 name="Freeform 5"/>
          <p:cNvSpPr/>
          <p:nvPr/>
        </p:nvSpPr>
        <p:spPr>
          <a:xfrm>
            <a:off x="1981200" y="2697480"/>
            <a:ext cx="5501640" cy="564642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467" t="-10431" r="-2216" b="-13067"/>
            </a:stretch>
          </a:blipFill>
        </p:spPr>
      </p:sp>
      <p:grpSp>
        <p:nvGrpSpPr>
          <p:cNvPr id="3" name="Group 3"/>
          <p:cNvGrpSpPr/>
          <p:nvPr/>
        </p:nvGrpSpPr>
        <p:grpSpPr>
          <a:xfrm>
            <a:off x="1996760" y="1967159"/>
            <a:ext cx="14294480" cy="5990982"/>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4">
                <a:alphaModFix amt="60000"/>
              </a:blip>
              <a:stretch>
                <a:fillRect l="-1056" t="-10951" r="-1056"/>
              </a:stretch>
            </a:blipFill>
          </p:spPr>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5"/>
              <a:stretch>
                <a:fillRect l="-1056" t="-10951" r="-1056"/>
              </a:stretch>
            </a:blipFill>
          </p:spPr>
        </p:sp>
      </p:grpSp>
      <p:sp>
        <p:nvSpPr>
          <p:cNvPr id="8" name="Freeform 8"/>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2" name="Picture 21"/>
          <p:cNvPicPr>
            <a:picLocks noChangeAspect="1"/>
          </p:cNvPicPr>
          <p:nvPr/>
        </p:nvPicPr>
        <p:blipFill>
          <a:blip r:embed="rId16"/>
          <a:stretch>
            <a:fillRect/>
          </a:stretch>
        </p:blipFill>
        <p:spPr>
          <a:xfrm>
            <a:off x="5486400" y="571500"/>
            <a:ext cx="6480610" cy="1719221"/>
          </a:xfrm>
          <a:prstGeom prst="rect">
            <a:avLst/>
          </a:prstGeom>
        </p:spPr>
      </p:pic>
      <p:pic>
        <p:nvPicPr>
          <p:cNvPr id="24" name="Picture 23"/>
          <p:cNvPicPr>
            <a:picLocks noChangeAspect="1"/>
          </p:cNvPicPr>
          <p:nvPr/>
        </p:nvPicPr>
        <p:blipFill>
          <a:blip r:embed="rId17"/>
          <a:stretch>
            <a:fillRect/>
          </a:stretch>
        </p:blipFill>
        <p:spPr>
          <a:xfrm>
            <a:off x="3962400" y="3162300"/>
            <a:ext cx="10656732" cy="5194242"/>
          </a:xfrm>
          <a:prstGeom prst="rect">
            <a:avLst/>
          </a:prstGeom>
        </p:spPr>
      </p:pic>
      <p:pic>
        <p:nvPicPr>
          <p:cNvPr id="27" name="Picture 26"/>
          <p:cNvPicPr>
            <a:picLocks noChangeAspect="1"/>
          </p:cNvPicPr>
          <p:nvPr/>
        </p:nvPicPr>
        <p:blipFill>
          <a:blip r:embed="rId18"/>
          <a:stretch>
            <a:fillRect/>
          </a:stretch>
        </p:blipFill>
        <p:spPr>
          <a:xfrm>
            <a:off x="3429000" y="3009900"/>
            <a:ext cx="2414225"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11930" y="1037948"/>
            <a:ext cx="16064139" cy="8211104"/>
            <a:chOff x="0" y="0"/>
            <a:chExt cx="45219913" cy="23113930"/>
          </a:xfrm>
        </p:grpSpPr>
        <p:sp>
          <p:nvSpPr>
            <p:cNvPr id="4" name="Freeform 4"/>
            <p:cNvSpPr/>
            <p:nvPr/>
          </p:nvSpPr>
          <p:spPr>
            <a:xfrm>
              <a:off x="72390" y="72390"/>
              <a:ext cx="45075133" cy="22969151"/>
            </a:xfrm>
            <a:custGeom>
              <a:avLst/>
              <a:gdLst/>
              <a:ahLst/>
              <a:cxnLst/>
              <a:rect l="l" t="t" r="r" b="b"/>
              <a:pathLst>
                <a:path w="45075133" h="22969151">
                  <a:moveTo>
                    <a:pt x="0" y="0"/>
                  </a:moveTo>
                  <a:lnTo>
                    <a:pt x="45075133" y="0"/>
                  </a:lnTo>
                  <a:lnTo>
                    <a:pt x="45075133" y="22969151"/>
                  </a:lnTo>
                  <a:lnTo>
                    <a:pt x="0" y="22969151"/>
                  </a:lnTo>
                  <a:lnTo>
                    <a:pt x="0" y="0"/>
                  </a:lnTo>
                  <a:close/>
                </a:path>
              </a:pathLst>
            </a:custGeom>
            <a:solidFill>
              <a:srgbClr val="9B7C5C"/>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0" y="0"/>
              <a:ext cx="45219913" cy="23113930"/>
            </a:xfrm>
            <a:custGeom>
              <a:avLst/>
              <a:gdLst/>
              <a:ahLst/>
              <a:cxnLst/>
              <a:rect l="l" t="t" r="r" b="b"/>
              <a:pathLst>
                <a:path w="45219913" h="23113930">
                  <a:moveTo>
                    <a:pt x="45075134" y="22969150"/>
                  </a:moveTo>
                  <a:lnTo>
                    <a:pt x="45219913" y="22969150"/>
                  </a:lnTo>
                  <a:lnTo>
                    <a:pt x="45219913" y="23113930"/>
                  </a:lnTo>
                  <a:lnTo>
                    <a:pt x="45075134" y="23113930"/>
                  </a:lnTo>
                  <a:lnTo>
                    <a:pt x="45075134" y="22969150"/>
                  </a:lnTo>
                  <a:close/>
                  <a:moveTo>
                    <a:pt x="0" y="144780"/>
                  </a:moveTo>
                  <a:lnTo>
                    <a:pt x="144780" y="144780"/>
                  </a:lnTo>
                  <a:lnTo>
                    <a:pt x="144780" y="22969150"/>
                  </a:lnTo>
                  <a:lnTo>
                    <a:pt x="0" y="22969150"/>
                  </a:lnTo>
                  <a:lnTo>
                    <a:pt x="0" y="144780"/>
                  </a:lnTo>
                  <a:close/>
                  <a:moveTo>
                    <a:pt x="0" y="22969150"/>
                  </a:moveTo>
                  <a:lnTo>
                    <a:pt x="144780" y="22969150"/>
                  </a:lnTo>
                  <a:lnTo>
                    <a:pt x="144780" y="23113930"/>
                  </a:lnTo>
                  <a:lnTo>
                    <a:pt x="0" y="23113930"/>
                  </a:lnTo>
                  <a:lnTo>
                    <a:pt x="0" y="22969150"/>
                  </a:lnTo>
                  <a:close/>
                  <a:moveTo>
                    <a:pt x="45075134" y="144780"/>
                  </a:moveTo>
                  <a:lnTo>
                    <a:pt x="45219913" y="144780"/>
                  </a:lnTo>
                  <a:lnTo>
                    <a:pt x="45219913" y="22969150"/>
                  </a:lnTo>
                  <a:lnTo>
                    <a:pt x="45075134" y="22969150"/>
                  </a:lnTo>
                  <a:lnTo>
                    <a:pt x="45075134" y="144780"/>
                  </a:lnTo>
                  <a:close/>
                  <a:moveTo>
                    <a:pt x="144780" y="22969150"/>
                  </a:moveTo>
                  <a:lnTo>
                    <a:pt x="45075134" y="22969150"/>
                  </a:lnTo>
                  <a:lnTo>
                    <a:pt x="45075134" y="23113930"/>
                  </a:lnTo>
                  <a:lnTo>
                    <a:pt x="144780" y="23113930"/>
                  </a:lnTo>
                  <a:lnTo>
                    <a:pt x="144780" y="22969150"/>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1432645" y="1341148"/>
            <a:ext cx="15507744" cy="7604703"/>
            <a:chOff x="0" y="0"/>
            <a:chExt cx="41155827" cy="20182034"/>
          </a:xfrm>
        </p:grpSpPr>
        <p:sp>
          <p:nvSpPr>
            <p:cNvPr id="7" name="Freeform 7"/>
            <p:cNvSpPr/>
            <p:nvPr/>
          </p:nvSpPr>
          <p:spPr>
            <a:xfrm>
              <a:off x="72390" y="72390"/>
              <a:ext cx="41011047" cy="20037254"/>
            </a:xfrm>
            <a:custGeom>
              <a:avLst/>
              <a:gdLst/>
              <a:ahLst/>
              <a:cxnLst/>
              <a:rect l="l" t="t" r="r" b="b"/>
              <a:pathLst>
                <a:path w="41011047" h="20037254">
                  <a:moveTo>
                    <a:pt x="0" y="0"/>
                  </a:moveTo>
                  <a:lnTo>
                    <a:pt x="41011046" y="0"/>
                  </a:lnTo>
                  <a:lnTo>
                    <a:pt x="41011046" y="20037254"/>
                  </a:lnTo>
                  <a:lnTo>
                    <a:pt x="0" y="20037254"/>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0" y="0"/>
              <a:ext cx="41155826" cy="20182035"/>
            </a:xfrm>
            <a:custGeom>
              <a:avLst/>
              <a:gdLst/>
              <a:ahLst/>
              <a:cxnLst/>
              <a:rect l="l" t="t" r="r" b="b"/>
              <a:pathLst>
                <a:path w="41155826" h="20182035">
                  <a:moveTo>
                    <a:pt x="41011047" y="20037254"/>
                  </a:moveTo>
                  <a:lnTo>
                    <a:pt x="41155826" y="20037254"/>
                  </a:lnTo>
                  <a:lnTo>
                    <a:pt x="41155826" y="20182035"/>
                  </a:lnTo>
                  <a:lnTo>
                    <a:pt x="41011047" y="20182035"/>
                  </a:lnTo>
                  <a:lnTo>
                    <a:pt x="41011047" y="20037254"/>
                  </a:lnTo>
                  <a:close/>
                  <a:moveTo>
                    <a:pt x="0" y="144780"/>
                  </a:moveTo>
                  <a:lnTo>
                    <a:pt x="144780" y="144780"/>
                  </a:lnTo>
                  <a:lnTo>
                    <a:pt x="144780" y="20037254"/>
                  </a:lnTo>
                  <a:lnTo>
                    <a:pt x="0" y="20037254"/>
                  </a:lnTo>
                  <a:lnTo>
                    <a:pt x="0" y="144780"/>
                  </a:lnTo>
                  <a:close/>
                  <a:moveTo>
                    <a:pt x="0" y="20037254"/>
                  </a:moveTo>
                  <a:lnTo>
                    <a:pt x="144780" y="20037254"/>
                  </a:lnTo>
                  <a:lnTo>
                    <a:pt x="144780" y="20182035"/>
                  </a:lnTo>
                  <a:lnTo>
                    <a:pt x="0" y="20182035"/>
                  </a:lnTo>
                  <a:lnTo>
                    <a:pt x="0" y="20037254"/>
                  </a:lnTo>
                  <a:close/>
                  <a:moveTo>
                    <a:pt x="41011047" y="144780"/>
                  </a:moveTo>
                  <a:lnTo>
                    <a:pt x="41155826" y="144780"/>
                  </a:lnTo>
                  <a:lnTo>
                    <a:pt x="41155826" y="20037254"/>
                  </a:lnTo>
                  <a:lnTo>
                    <a:pt x="41011047" y="20037254"/>
                  </a:lnTo>
                  <a:lnTo>
                    <a:pt x="41011047" y="144780"/>
                  </a:lnTo>
                  <a:close/>
                  <a:moveTo>
                    <a:pt x="144780" y="20037254"/>
                  </a:moveTo>
                  <a:lnTo>
                    <a:pt x="41011047" y="20037254"/>
                  </a:lnTo>
                  <a:lnTo>
                    <a:pt x="41011047" y="20182035"/>
                  </a:lnTo>
                  <a:lnTo>
                    <a:pt x="144780" y="20182035"/>
                  </a:lnTo>
                  <a:lnTo>
                    <a:pt x="144780" y="20037254"/>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TextBox 9"/>
          <p:cNvSpPr txBox="1"/>
          <p:nvPr/>
        </p:nvSpPr>
        <p:spPr>
          <a:xfrm>
            <a:off x="1828800" y="1473163"/>
            <a:ext cx="1470660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Yêu</a:t>
            </a:r>
            <a:r>
              <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cầu</a:t>
            </a:r>
            <a:r>
              <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cần</a:t>
            </a:r>
            <a:r>
              <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đạt</a:t>
            </a:r>
            <a:endPar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endParaRPr>
          </a:p>
        </p:txBody>
      </p:sp>
      <p:sp>
        <p:nvSpPr>
          <p:cNvPr id="11" name="TextBox 9"/>
          <p:cNvSpPr txBox="1"/>
          <p:nvPr/>
        </p:nvSpPr>
        <p:spPr>
          <a:xfrm>
            <a:off x="2347045" y="2461534"/>
            <a:ext cx="13106400" cy="4005455"/>
          </a:xfrm>
          <a:prstGeom prst="rect">
            <a:avLst/>
          </a:prstGeom>
        </p:spPr>
        <p:txBody>
          <a:bodyPr wrap="square" lIns="0" tIns="0" rIns="0" bIns="0" rtlCol="0" anchor="t">
            <a:spAutoFit/>
          </a:bodyPr>
          <a:lstStyle/>
          <a:p>
            <a:pPr marL="0" marR="0" algn="just">
              <a:lnSpc>
                <a:spcPct val="115000"/>
              </a:lnSpc>
              <a:spcBef>
                <a:spcPts val="0"/>
              </a:spcBef>
              <a:spcAft>
                <a:spcPts val="0"/>
              </a:spcAft>
            </a:pPr>
            <a:r>
              <a:rPr kumimoji="0" lang="en-US" sz="5400" b="1" i="0" u="none" strike="noStrike" kern="1200" cap="none" spc="0" normalizeH="0" baseline="0" noProof="0" dirty="0">
                <a:ln>
                  <a:noFill/>
                </a:ln>
                <a:solidFill>
                  <a:srgbClr val="5D2E1D"/>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lang="nl-NL" sz="5400" dirty="0">
                <a:effectLst/>
                <a:latin typeface="Times New Roman" panose="02020603050405020304" pitchFamily="18" charset="0"/>
                <a:ea typeface="Times New Roman" panose="02020603050405020304" pitchFamily="18" charset="0"/>
                <a:cs typeface="Times New Roman" panose="02020603050405020304" pitchFamily="18" charset="0"/>
              </a:rPr>
              <a:t> Trình bày được một số nguồn năng lượng thông dụng và việc sử dụng chúng trong cuộc sống hằng ngày.</a:t>
            </a:r>
            <a:endParaRPr lang="en-US" sz="5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10200"/>
              </a:lnSpc>
              <a:spcBef>
                <a:spcPts val="0"/>
              </a:spcBef>
              <a:spcAft>
                <a:spcPts val="0"/>
              </a:spcAft>
              <a:buClrTx/>
              <a:buSzTx/>
              <a:buFontTx/>
              <a:buNone/>
              <a:defRPr/>
            </a:pPr>
            <a:endParaRPr kumimoji="0" lang="en-US" sz="5400" b="1" i="0" u="none" strike="noStrike" kern="1200" cap="none" spc="0" normalizeH="0" baseline="0" noProof="0" dirty="0">
              <a:ln>
                <a:noFill/>
              </a:ln>
              <a:solidFill>
                <a:srgbClr val="5D2E1D"/>
              </a:solidFill>
              <a:effectLst/>
              <a:uLnTx/>
              <a:uFillTx/>
              <a:latin typeface="Cambria" panose="02040503050406030204" pitchFamily="18" charset="0"/>
              <a:ea typeface="Cambria" panose="02040503050406030204" pitchFamily="18" charset="0"/>
              <a:cs typeface="+mn-cs"/>
            </a:endParaRPr>
          </a:p>
        </p:txBody>
      </p:sp>
      <p:sp>
        <p:nvSpPr>
          <p:cNvPr id="14" name="TextBox 9"/>
          <p:cNvSpPr txBox="1"/>
          <p:nvPr/>
        </p:nvSpPr>
        <p:spPr>
          <a:xfrm>
            <a:off x="2298930" y="5181599"/>
            <a:ext cx="12862645" cy="1907382"/>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vi-VN" sz="5400" dirty="0">
                <a:latin typeface="Times New Roman" panose="02020603050405020304" pitchFamily="18" charset="0"/>
                <a:ea typeface="Times New Roman" panose="02020603050405020304" pitchFamily="18" charset="0"/>
              </a:rPr>
              <a:t>2.</a:t>
            </a:r>
            <a:r>
              <a:rPr lang="vi-VN" sz="5400" dirty="0">
                <a:effectLst/>
                <a:latin typeface="Times New Roman" panose="02020603050405020304" pitchFamily="18" charset="0"/>
                <a:ea typeface="Times New Roman" panose="02020603050405020304" pitchFamily="18" charset="0"/>
              </a:rPr>
              <a:t> Biết sử dụng các nguồn năng lượng thông dụng trong cuộc sống hàng ngày</a:t>
            </a:r>
            <a:endParaRPr lang="en-US" sz="4800" dirty="0">
              <a:effectLst/>
              <a:latin typeface="Times New Roman" panose="02020603050405020304" pitchFamily="18" charset="0"/>
              <a:ea typeface="Times New Roman" panose="02020603050405020304" pitchFamily="18" charset="0"/>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971800" y="2933700"/>
            <a:ext cx="9994348" cy="2819400"/>
          </a:xfrm>
          <a:custGeom>
            <a:avLst/>
            <a:gdLst/>
            <a:ahLst/>
            <a:cxnLst/>
            <a:rect l="l" t="t" r="r" b="b"/>
            <a:pathLst>
              <a:path w="9994348" h="1369052">
                <a:moveTo>
                  <a:pt x="0" y="0"/>
                </a:moveTo>
                <a:lnTo>
                  <a:pt x="9994348" y="0"/>
                </a:lnTo>
                <a:lnTo>
                  <a:pt x="9994348" y="1369052"/>
                </a:lnTo>
                <a:lnTo>
                  <a:pt x="0" y="1369052"/>
                </a:lnTo>
                <a:lnTo>
                  <a:pt x="0" y="0"/>
                </a:lnTo>
                <a:close/>
              </a:path>
            </a:pathLst>
          </a:custGeom>
          <a:blipFill>
            <a:blip r:embed="rId2"/>
            <a:stretch>
              <a:fillRect l="-1510" t="-94059" r="-1510" b="-125570"/>
            </a:stretch>
          </a:blipFill>
        </p:spPr>
      </p:sp>
      <p:sp>
        <p:nvSpPr>
          <p:cNvPr id="5" name="TextBox 5"/>
          <p:cNvSpPr txBox="1"/>
          <p:nvPr/>
        </p:nvSpPr>
        <p:spPr>
          <a:xfrm>
            <a:off x="3429000" y="3086100"/>
            <a:ext cx="8462082" cy="2385268"/>
          </a:xfrm>
          <a:prstGeom prst="rect">
            <a:avLst/>
          </a:prstGeom>
        </p:spPr>
        <p:txBody>
          <a:bodyPr wrap="square" lIns="0" tIns="0" rIns="0" bIns="0" rtlCol="0" anchor="t">
            <a:spAutoFit/>
          </a:bodyPr>
          <a:lstStyle/>
          <a:p>
            <a:pPr algn="ctr">
              <a:lnSpc>
                <a:spcPts val="9315"/>
              </a:lnSpc>
            </a:pPr>
            <a:r>
              <a:rPr lang="vi-VN" sz="7765" b="1" spc="-427" dirty="0">
                <a:solidFill>
                  <a:srgbClr val="000000"/>
                </a:solidFill>
                <a:latin typeface="Cambria" panose="02040503050406030204" pitchFamily="18" charset="0"/>
                <a:ea typeface="Cambria" panose="02040503050406030204" pitchFamily="18" charset="0"/>
                <a:cs typeface="Gaegu Bold"/>
                <a:sym typeface="Gaegu Bold"/>
              </a:rPr>
              <a:t>1. MỘT SỐ NGUỒN NĂNG LƯỢNG</a:t>
            </a:r>
            <a:endParaRPr lang="en-US" sz="7765" b="1" spc="-427" dirty="0">
              <a:solidFill>
                <a:srgbClr val="000000"/>
              </a:solidFill>
              <a:latin typeface="Cambria" panose="02040503050406030204" pitchFamily="18" charset="0"/>
              <a:ea typeface="Cambria" panose="02040503050406030204" pitchFamily="18" charset="0"/>
              <a:cs typeface="Gaegu Bold"/>
              <a:sym typeface="Gaegu Bold"/>
            </a:endParaRPr>
          </a:p>
        </p:txBody>
      </p:sp>
      <p:sp>
        <p:nvSpPr>
          <p:cNvPr id="14" name="Freeform 14"/>
          <p:cNvSpPr/>
          <p:nvPr/>
        </p:nvSpPr>
        <p:spPr>
          <a:xfrm rot="-1051246">
            <a:off x="-1743496" y="-163843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rot="-3179418">
            <a:off x="-1043216" y="-890426"/>
            <a:ext cx="3312989" cy="3312989"/>
          </a:xfrm>
          <a:custGeom>
            <a:avLst/>
            <a:gdLst/>
            <a:ahLst/>
            <a:cxnLst/>
            <a:rect l="l" t="t" r="r" b="b"/>
            <a:pathLst>
              <a:path w="3312989" h="3312989">
                <a:moveTo>
                  <a:pt x="0" y="0"/>
                </a:moveTo>
                <a:lnTo>
                  <a:pt x="3312990" y="0"/>
                </a:lnTo>
                <a:lnTo>
                  <a:pt x="3312990" y="3312990"/>
                </a:lnTo>
                <a:lnTo>
                  <a:pt x="0" y="33129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rot="110282">
            <a:off x="925455" y="1829523"/>
            <a:ext cx="16766897" cy="5709776"/>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2"/>
            <a:stretch>
              <a:fillRect l="-1510" t="-10047" r="-1510"/>
            </a:stretch>
          </a:blipFill>
        </p:spPr>
        <p:txBody>
          <a:bodyPr/>
          <a:lstStyle/>
          <a:p>
            <a:endParaRPr lang="en-US" dirty="0"/>
          </a:p>
        </p:txBody>
      </p:sp>
      <p:sp>
        <p:nvSpPr>
          <p:cNvPr id="14" name="Freeform 2"/>
          <p:cNvSpPr/>
          <p:nvPr/>
        </p:nvSpPr>
        <p:spPr>
          <a:xfrm>
            <a:off x="990600" y="5905500"/>
            <a:ext cx="4037647" cy="4114800"/>
          </a:xfrm>
          <a:custGeom>
            <a:avLst/>
            <a:gdLst/>
            <a:ahLst/>
            <a:cxnLst/>
            <a:rect l="l" t="t" r="r" b="b"/>
            <a:pathLst>
              <a:path w="4037647" h="4114800">
                <a:moveTo>
                  <a:pt x="0" y="0"/>
                </a:moveTo>
                <a:lnTo>
                  <a:pt x="4037648" y="0"/>
                </a:lnTo>
                <a:lnTo>
                  <a:pt x="403764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3"/>
          <p:cNvSpPr/>
          <p:nvPr/>
        </p:nvSpPr>
        <p:spPr>
          <a:xfrm>
            <a:off x="13258800" y="419100"/>
            <a:ext cx="4192810" cy="2777856"/>
          </a:xfrm>
          <a:custGeom>
            <a:avLst/>
            <a:gdLst/>
            <a:ahLst/>
            <a:cxnLst/>
            <a:rect l="l" t="t" r="r" b="b"/>
            <a:pathLst>
              <a:path w="6924742" h="4682856">
                <a:moveTo>
                  <a:pt x="0" y="0"/>
                </a:moveTo>
                <a:lnTo>
                  <a:pt x="6924742" y="0"/>
                </a:lnTo>
                <a:lnTo>
                  <a:pt x="6924742" y="4682856"/>
                </a:lnTo>
                <a:lnTo>
                  <a:pt x="0" y="4682856"/>
                </a:lnTo>
                <a:lnTo>
                  <a:pt x="0" y="0"/>
                </a:lnTo>
                <a:close/>
              </a:path>
            </a:pathLst>
          </a:custGeom>
          <a:blipFill>
            <a:blip r:embed="rId5"/>
            <a:stretch>
              <a:fillRect/>
            </a:stretch>
          </a:blipFill>
        </p:spPr>
        <p:txBody>
          <a:bodyPr/>
          <a:lstStyle/>
          <a:p>
            <a:endParaRPr lang="en-US" dirty="0"/>
          </a:p>
        </p:txBody>
      </p:sp>
      <p:sp>
        <p:nvSpPr>
          <p:cNvPr id="17" name="TextBox 16"/>
          <p:cNvSpPr txBox="1"/>
          <p:nvPr/>
        </p:nvSpPr>
        <p:spPr>
          <a:xfrm rot="181159">
            <a:off x="1905000" y="2933700"/>
            <a:ext cx="13944600" cy="3477875"/>
          </a:xfrm>
          <a:prstGeom prst="rect">
            <a:avLst/>
          </a:prstGeom>
          <a:noFill/>
        </p:spPr>
        <p:txBody>
          <a:bodyPr wrap="square" rtlCol="0">
            <a:spAutoFit/>
          </a:bodyPr>
          <a:lstStyle/>
          <a:p>
            <a:pPr algn="just" rtl="0">
              <a:spcBef>
                <a:spcPts val="0"/>
              </a:spcBef>
              <a:spcAft>
                <a:spcPts val="500"/>
              </a:spcAft>
            </a:pPr>
            <a:r>
              <a:rPr lang="vi-VN" sz="4400" b="0" i="0" u="none" strike="noStrike" dirty="0">
                <a:solidFill>
                  <a:srgbClr val="002060"/>
                </a:solidFill>
                <a:effectLst/>
                <a:latin typeface="Cambria" panose="02040503050406030204" pitchFamily="18" charset="0"/>
                <a:ea typeface="Cambria" panose="02040503050406030204" pitchFamily="18" charset="0"/>
              </a:rPr>
              <a:t>Khi đẩy một chiếc xe đồ chơi, tay ta đã cung cấp năng lượng làm xe chuyển động. Khi thắp nến, ta thấy ánh sáng toả ra vì ngọn nến đã cung cấp năng lượng cho việc phát sáng và toả nhiệt. Con người, động vật, thực vật đều cần năng lượng để sống và phát triển.</a:t>
            </a:r>
            <a:endParaRPr lang="vi-VN" sz="4400" b="0"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236596">
            <a:off x="6388695" y="-2484797"/>
            <a:ext cx="4612985" cy="10935146"/>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2">
              <a:extLst>
                <a:ext uri="{96DAC541-7B7A-43D3-8B79-37D633B846F1}">
                  <asvg:svgBlip xmlns:asvg="http://schemas.microsoft.com/office/drawing/2016/SVG/main" r:embed="rId3"/>
                </a:ext>
              </a:extLst>
            </a:blip>
            <a:stretch>
              <a:fillRect t="-17983" r="-57678" b="-20706"/>
            </a:stretch>
          </a:blipFill>
        </p:spPr>
      </p:sp>
      <p:sp>
        <p:nvSpPr>
          <p:cNvPr id="5" name="TextBox 5"/>
          <p:cNvSpPr txBox="1"/>
          <p:nvPr/>
        </p:nvSpPr>
        <p:spPr>
          <a:xfrm>
            <a:off x="4267200" y="6743700"/>
            <a:ext cx="10566806" cy="2492990"/>
          </a:xfrm>
          <a:prstGeom prst="rect">
            <a:avLst/>
          </a:prstGeom>
        </p:spPr>
        <p:txBody>
          <a:bodyPr lIns="0" tIns="0" rIns="0" bIns="0" rtlCol="0" anchor="t">
            <a:spAutoFit/>
          </a:bodyPr>
          <a:lstStyle/>
          <a:p>
            <a:pPr algn="ctr"/>
            <a:r>
              <a:rPr lang="vi-VN" sz="5400" b="1" dirty="0">
                <a:solidFill>
                  <a:srgbClr val="000000"/>
                </a:solidFill>
                <a:latin typeface="Cambria" panose="02040503050406030204" pitchFamily="18" charset="0"/>
                <a:ea typeface="Cambria" panose="02040503050406030204" pitchFamily="18" charset="0"/>
                <a:cs typeface="Dosis Semi-Bold"/>
                <a:sym typeface="Dosis Semi-Bold"/>
              </a:rPr>
              <a:t>Khi bị đẩy, chiếc ô tô sẽ chạy về phía trước. Tay ta đã cung cấp năng lượng làm xe chuyển động.</a:t>
            </a:r>
            <a:endParaRPr lang="en-US" sz="5400" b="1" dirty="0">
              <a:solidFill>
                <a:srgbClr val="000000"/>
              </a:solidFill>
              <a:latin typeface="Cambria" panose="02040503050406030204" pitchFamily="18" charset="0"/>
              <a:ea typeface="Cambria" panose="02040503050406030204" pitchFamily="18" charset="0"/>
              <a:cs typeface="Dosis Semi-Bold"/>
              <a:sym typeface="Dosis Semi-Bold"/>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4"/>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5"/>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8"/>
            <a:stretch>
              <a:fillRect/>
            </a:stretch>
          </a:blipFill>
        </p:spPr>
      </p:sp>
      <p:sp>
        <p:nvSpPr>
          <p:cNvPr id="11" name="Freeform 11"/>
          <p:cNvSpPr/>
          <p:nvPr/>
        </p:nvSpPr>
        <p:spPr>
          <a:xfrm rot="-4249274" flipH="1">
            <a:off x="1897770" y="6428286"/>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3"/>
          <p:cNvSpPr txBox="1"/>
          <p:nvPr/>
        </p:nvSpPr>
        <p:spPr>
          <a:xfrm rot="21411081">
            <a:off x="3860789" y="2123308"/>
            <a:ext cx="9982200" cy="2308324"/>
          </a:xfrm>
          <a:prstGeom prst="rect">
            <a:avLst/>
          </a:prstGeom>
          <a:noFill/>
        </p:spPr>
        <p:txBody>
          <a:bodyPr wrap="square" rtlCol="0">
            <a:spAutoFit/>
          </a:bodyPr>
          <a:lstStyle/>
          <a:p>
            <a:pPr algn="just"/>
            <a:r>
              <a:rPr lang="vi-VN" sz="4800" b="1" dirty="0">
                <a:latin typeface="Cambria" panose="02040503050406030204" pitchFamily="18" charset="0"/>
                <a:ea typeface="Cambria" panose="02040503050406030204" pitchFamily="18" charset="0"/>
              </a:rPr>
              <a:t>Khi đẩy chiếc ô tô, em thấy có hiện tượng gì xảy ra? Vật nào đã cung cấp năng lượng cho hoạt động đó? </a:t>
            </a:r>
            <a:endParaRPr lang="en-US" sz="4800" b="1" dirty="0">
              <a:latin typeface="Cambria" panose="02040503050406030204" pitchFamily="18" charset="0"/>
              <a:ea typeface="Cambria" panose="02040503050406030204" pitchFamily="18" charset="0"/>
            </a:endParaRPr>
          </a:p>
        </p:txBody>
      </p:sp>
      <p:sp>
        <p:nvSpPr>
          <p:cNvPr id="15" name="Freeform 2"/>
          <p:cNvSpPr/>
          <p:nvPr/>
        </p:nvSpPr>
        <p:spPr>
          <a:xfrm>
            <a:off x="1295400" y="2933700"/>
            <a:ext cx="3123247" cy="3124200"/>
          </a:xfrm>
          <a:custGeom>
            <a:avLst/>
            <a:gdLst/>
            <a:ahLst/>
            <a:cxnLst/>
            <a:rect l="l" t="t" r="r" b="b"/>
            <a:pathLst>
              <a:path w="4037647" h="4114800">
                <a:moveTo>
                  <a:pt x="0" y="0"/>
                </a:moveTo>
                <a:lnTo>
                  <a:pt x="4037648" y="0"/>
                </a:lnTo>
                <a:lnTo>
                  <a:pt x="403764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236596">
            <a:off x="6388695" y="-2484797"/>
            <a:ext cx="4612985" cy="10935146"/>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2">
              <a:extLst>
                <a:ext uri="{96DAC541-7B7A-43D3-8B79-37D633B846F1}">
                  <asvg:svgBlip xmlns:asvg="http://schemas.microsoft.com/office/drawing/2016/SVG/main" r:embed="rId3"/>
                </a:ext>
              </a:extLst>
            </a:blip>
            <a:stretch>
              <a:fillRect t="-17983" r="-57678" b="-20706"/>
            </a:stretch>
          </a:blipFill>
        </p:spPr>
      </p:sp>
      <p:sp>
        <p:nvSpPr>
          <p:cNvPr id="5" name="TextBox 5"/>
          <p:cNvSpPr txBox="1"/>
          <p:nvPr/>
        </p:nvSpPr>
        <p:spPr>
          <a:xfrm>
            <a:off x="4267200" y="6743700"/>
            <a:ext cx="10566806" cy="3046988"/>
          </a:xfrm>
          <a:prstGeom prst="rect">
            <a:avLst/>
          </a:prstGeom>
        </p:spPr>
        <p:txBody>
          <a:bodyPr lIns="0" tIns="0" rIns="0" bIns="0" rtlCol="0" anchor="t">
            <a:spAutoFit/>
          </a:bodyPr>
          <a:lstStyle/>
          <a:p>
            <a:pPr lvl="0" algn="ctr"/>
            <a:r>
              <a:rPr lang="vi-VN" sz="6600" b="1" dirty="0">
                <a:solidFill>
                  <a:srgbClr val="000000"/>
                </a:solidFill>
                <a:latin typeface="Cambria" panose="02040503050406030204" pitchFamily="18" charset="0"/>
                <a:ea typeface="Cambria" panose="02040503050406030204" pitchFamily="18" charset="0"/>
                <a:cs typeface="Dosis Semi-Bold"/>
                <a:sym typeface="Dosis Semi-Bold"/>
              </a:rPr>
              <a:t>Vì ngọn nến đã cung cấp năng lượng cho việc phát sáng và tỏa nhiệt.</a:t>
            </a:r>
            <a:endPar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Dosis Semi-Bold"/>
              <a:sym typeface="Dosis Semi-Bold"/>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4"/>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5"/>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8"/>
            <a:stretch>
              <a:fillRect/>
            </a:stretch>
          </a:blipFill>
        </p:spPr>
      </p:sp>
      <p:sp>
        <p:nvSpPr>
          <p:cNvPr id="11" name="Freeform 11"/>
          <p:cNvSpPr/>
          <p:nvPr/>
        </p:nvSpPr>
        <p:spPr>
          <a:xfrm rot="-4249274" flipH="1">
            <a:off x="1897770" y="6428286"/>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3"/>
          <p:cNvSpPr txBox="1"/>
          <p:nvPr/>
        </p:nvSpPr>
        <p:spPr>
          <a:xfrm rot="21411081">
            <a:off x="3860789" y="1984809"/>
            <a:ext cx="9982200" cy="2585323"/>
          </a:xfrm>
          <a:prstGeom prst="rect">
            <a:avLst/>
          </a:prstGeom>
          <a:noFill/>
        </p:spPr>
        <p:txBody>
          <a:bodyPr wrap="square" rtlCol="0">
            <a:spAutoFit/>
          </a:bodyPr>
          <a:lstStyle/>
          <a:p>
            <a:pPr lvl="0" algn="just"/>
            <a:r>
              <a:rPr lang="vi-VN" sz="5400" b="1" dirty="0">
                <a:solidFill>
                  <a:prstClr val="black"/>
                </a:solidFill>
                <a:latin typeface="Cambria" panose="02040503050406030204" pitchFamily="18" charset="0"/>
                <a:ea typeface="Cambria" panose="02040503050406030204" pitchFamily="18" charset="0"/>
              </a:rPr>
              <a:t>Khi thắp nến ở bánh ga tô, vì sao ta lại thấy có ánh sáng ra và tỏa nhiệt?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5"/>
          <p:cNvSpPr/>
          <p:nvPr/>
        </p:nvSpPr>
        <p:spPr>
          <a:xfrm>
            <a:off x="1371600" y="4457700"/>
            <a:ext cx="2667000" cy="26670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634</Words>
  <Application>Microsoft Office PowerPoint</Application>
  <PresentationFormat>Custom</PresentationFormat>
  <Paragraphs>60</Paragraphs>
  <Slides>17</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38</cp:revision>
  <dcterms:created xsi:type="dcterms:W3CDTF">2006-08-16T00:00:00Z</dcterms:created>
  <dcterms:modified xsi:type="dcterms:W3CDTF">2025-11-26T02:34:03Z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AB8D7F1271FC48F39690C25605EDFAA8_12</vt:lpwstr>
  </property>
  <property fmtid="{D5CDD505-2E9C-101B-9397-08002B2CF9AE}" pid="3" name="KSOProductBuildVer">
    <vt:lpwstr>1033-12.2.0.18586</vt:lpwstr>
  </property>
</Properties>
</file>