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38.svg" ContentType="image/svg+xml"/>
  <Override PartName="/ppt/media/image4.svg" ContentType="image/svg+xml"/>
  <Override PartName="/ppt/media/image40.svg" ContentType="image/svg+xml"/>
  <Override PartName="/ppt/media/image42.svg" ContentType="image/svg+xml"/>
  <Override PartName="/ppt/media/image48.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svg" ContentType="image/svg+xml"/>
  <Override PartName="/ppt/media/image60.svg" ContentType="image/svg+xml"/>
  <Override PartName="/ppt/media/image70.svg" ContentType="image/svg+xml"/>
  <Override PartName="/ppt/media/image72.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57" r:id="rId5"/>
    <p:sldId id="278" r:id="rId6"/>
    <p:sldId id="279" r:id="rId8"/>
    <p:sldId id="280" r:id="rId9"/>
    <p:sldId id="281" r:id="rId10"/>
    <p:sldId id="282" r:id="rId11"/>
    <p:sldId id="283" r:id="rId12"/>
    <p:sldId id="256" r:id="rId13"/>
    <p:sldId id="258" r:id="rId14"/>
    <p:sldId id="262" r:id="rId15"/>
    <p:sldId id="263" r:id="rId16"/>
    <p:sldId id="285" r:id="rId17"/>
    <p:sldId id="260" r:id="rId18"/>
    <p:sldId id="286" r:id="rId19"/>
    <p:sldId id="287" r:id="rId20"/>
    <p:sldId id="288" r:id="rId21"/>
    <p:sldId id="289" r:id="rId22"/>
    <p:sldId id="290" r:id="rId23"/>
    <p:sldId id="291" r:id="rId24"/>
    <p:sldId id="292" r:id="rId25"/>
    <p:sldId id="293" r:id="rId26"/>
    <p:sldId id="300" r:id="rId27"/>
    <p:sldId id="294" r:id="rId28"/>
    <p:sldId id="265" r:id="rId29"/>
    <p:sldId id="303"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2" d="100"/>
          <a:sy n="42" d="100"/>
        </p:scale>
        <p:origin x="8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endParaRPr lang="en-US" baseline="0"/>
          </a:p>
          <a:p>
            <a:r>
              <a:rPr lang="en-US" baseline="0"/>
              <a:t>Tại slide câu hỏi, click vào tiên để quay về đây</a:t>
            </a:r>
            <a:endParaRPr lang="en-US" baseline="0"/>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latin typeface="Arial" panose="020B0604020202020204" pitchFamily="34" charset="0"/>
                <a:cs typeface="Arial" panose="020B0604020202020204" pitchFamily="34" charset="0"/>
              </a:rPr>
              <a:t>Tác giả	: Phan Thị Linh</a:t>
            </a:r>
            <a:endParaRPr lang="en-US" sz="1200">
              <a:solidFill>
                <a:schemeClr val="bg1"/>
              </a:solidFill>
              <a:latin typeface="Arial" panose="020B0604020202020204" pitchFamily="34" charset="0"/>
              <a:cs typeface="Arial" panose="020B0604020202020204" pitchFamily="34" charset="0"/>
            </a:endParaRPr>
          </a:p>
          <a:p>
            <a:r>
              <a:rPr lang="en-US" sz="1200">
                <a:solidFill>
                  <a:schemeClr val="bg1"/>
                </a:solidFill>
                <a:latin typeface="Arial" panose="020B0604020202020204" pitchFamily="34" charset="0"/>
                <a:cs typeface="Arial" panose="020B0604020202020204" pitchFamily="34" charset="0"/>
              </a:rPr>
              <a:t>LH Zalo	: 0916.604.268</a:t>
            </a:r>
            <a:endParaRPr lang="en-US" sz="1200">
              <a:solidFill>
                <a:schemeClr val="bg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en-US"/>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AC91E5F-9BD5-49A2-BB11-37556073DA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C91E5F-9BD5-49A2-BB11-37556073DA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endParaRPr lang="en-US"/>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AC91E5F-9BD5-49A2-BB11-37556073DA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AC91E5F-9BD5-49A2-BB11-37556073DA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AC91E5F-9BD5-49A2-BB11-37556073DA3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AC91E5F-9BD5-49A2-BB11-37556073DA3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C91E5F-9BD5-49A2-BB11-37556073DA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C91E5F-9BD5-49A2-BB11-37556073DA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C91E5F-9BD5-49A2-BB11-37556073DA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C91E5F-9BD5-49A2-BB11-37556073DA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svg"/><Relationship Id="rId8" Type="http://schemas.openxmlformats.org/officeDocument/2006/relationships/image" Target="../media/image9.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svg"/><Relationship Id="rId2" Type="http://schemas.openxmlformats.org/officeDocument/2006/relationships/image" Target="../media/image3.png"/><Relationship Id="rId17" Type="http://schemas.openxmlformats.org/officeDocument/2006/relationships/slideLayout" Target="../slideLayouts/slideLayout7.xml"/><Relationship Id="rId16" Type="http://schemas.openxmlformats.org/officeDocument/2006/relationships/image" Target="../media/image17.png"/><Relationship Id="rId15" Type="http://schemas.openxmlformats.org/officeDocument/2006/relationships/image" Target="../media/image16.svg"/><Relationship Id="rId14" Type="http://schemas.openxmlformats.org/officeDocument/2006/relationships/image" Target="../media/image15.png"/><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image" Target="../media/image50.png"/><Relationship Id="rId2" Type="http://schemas.openxmlformats.org/officeDocument/2006/relationships/image" Target="../media/image46.png"/><Relationship Id="rId10" Type="http://schemas.openxmlformats.org/officeDocument/2006/relationships/slideLayout" Target="../slideLayouts/slideLayout7.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9" Type="http://schemas.openxmlformats.org/officeDocument/2006/relationships/image" Target="../media/image58.svg"/><Relationship Id="rId8" Type="http://schemas.openxmlformats.org/officeDocument/2006/relationships/image" Target="../media/image57.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3" Type="http://schemas.openxmlformats.org/officeDocument/2006/relationships/image" Target="../media/image52.svg"/><Relationship Id="rId2" Type="http://schemas.openxmlformats.org/officeDocument/2006/relationships/image" Target="../media/image51.png"/><Relationship Id="rId12" Type="http://schemas.openxmlformats.org/officeDocument/2006/relationships/slideLayout" Target="../slideLayouts/slideLayout7.xml"/><Relationship Id="rId11" Type="http://schemas.openxmlformats.org/officeDocument/2006/relationships/image" Target="../media/image7.png"/><Relationship Id="rId10" Type="http://schemas.openxmlformats.org/officeDocument/2006/relationships/image" Target="../media/image13.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2.png"/><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63.jpeg"/><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64.jpeg"/><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slide" Target="slide5.xml"/><Relationship Id="rId8" Type="http://schemas.openxmlformats.org/officeDocument/2006/relationships/image" Target="../media/image22.png"/><Relationship Id="rId7" Type="http://schemas.openxmlformats.org/officeDocument/2006/relationships/slide" Target="slide4.xml"/><Relationship Id="rId6" Type="http://schemas.openxmlformats.org/officeDocument/2006/relationships/image" Target="../media/image21.png"/><Relationship Id="rId5" Type="http://schemas.openxmlformats.org/officeDocument/2006/relationships/slide" Target="slide6.xml"/><Relationship Id="rId4" Type="http://schemas.microsoft.com/office/2007/relationships/hdphoto" Target="../media/image20.wdp"/><Relationship Id="rId3" Type="http://schemas.openxmlformats.org/officeDocument/2006/relationships/image" Target="../media/image19.png"/><Relationship Id="rId23" Type="http://schemas.openxmlformats.org/officeDocument/2006/relationships/notesSlide" Target="../notesSlides/notesSlide1.xml"/><Relationship Id="rId22" Type="http://schemas.openxmlformats.org/officeDocument/2006/relationships/slideLayout" Target="../slideLayouts/slideLayout18.xml"/><Relationship Id="rId21" Type="http://schemas.openxmlformats.org/officeDocument/2006/relationships/image" Target="../media/image30.png"/><Relationship Id="rId20" Type="http://schemas.openxmlformats.org/officeDocument/2006/relationships/image" Target="../media/image29.png"/><Relationship Id="rId2" Type="http://schemas.openxmlformats.org/officeDocument/2006/relationships/slide" Target="slide3.xml"/><Relationship Id="rId19" Type="http://schemas.microsoft.com/office/2007/relationships/media" Target="../media/media1.mp3"/><Relationship Id="rId18" Type="http://schemas.openxmlformats.org/officeDocument/2006/relationships/audio" Target="../media/media1.mp3"/><Relationship Id="rId17" Type="http://schemas.openxmlformats.org/officeDocument/2006/relationships/image" Target="../media/image28.png"/><Relationship Id="rId16" Type="http://schemas.openxmlformats.org/officeDocument/2006/relationships/slide" Target="slide13.xml"/><Relationship Id="rId15" Type="http://schemas.openxmlformats.org/officeDocument/2006/relationships/image" Target="../media/image27.GIF"/><Relationship Id="rId14" Type="http://schemas.openxmlformats.org/officeDocument/2006/relationships/image" Target="../media/image26.GIF"/><Relationship Id="rId13" Type="http://schemas.openxmlformats.org/officeDocument/2006/relationships/image" Target="../media/image25.GIF"/><Relationship Id="rId12" Type="http://schemas.openxmlformats.org/officeDocument/2006/relationships/image" Target="../media/image24.png"/><Relationship Id="rId11" Type="http://schemas.openxmlformats.org/officeDocument/2006/relationships/slide" Target="slide7.xml"/><Relationship Id="rId10" Type="http://schemas.openxmlformats.org/officeDocument/2006/relationships/image" Target="../media/image23.png"/><Relationship Id="rId1"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67.png"/><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15.png"/><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9.png"/><Relationship Id="rId10" Type="http://schemas.openxmlformats.org/officeDocument/2006/relationships/slideLayout" Target="../slideLayouts/slideLayout7.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31.png"/><Relationship Id="rId5" Type="http://schemas.openxmlformats.org/officeDocument/2006/relationships/image" Target="../media/image26.GIF"/><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32.png"/><Relationship Id="rId5" Type="http://schemas.openxmlformats.org/officeDocument/2006/relationships/image" Target="../media/image26.GIF"/><Relationship Id="rId4" Type="http://schemas.microsoft.com/office/2007/relationships/hdphoto" Target="../media/image20.wdp"/><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25.GIF"/><Relationship Id="rId4" Type="http://schemas.microsoft.com/office/2007/relationships/hdphoto" Target="../media/image20.wdp"/><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audio" Target="../media/audio1.wav"/><Relationship Id="rId7" Type="http://schemas.openxmlformats.org/officeDocument/2006/relationships/slide" Target="slide8.xml"/><Relationship Id="rId6" Type="http://schemas.openxmlformats.org/officeDocument/2006/relationships/image" Target="../media/image35.png"/><Relationship Id="rId5" Type="http://schemas.openxmlformats.org/officeDocument/2006/relationships/image" Target="../media/image27.GIF"/><Relationship Id="rId4" Type="http://schemas.microsoft.com/office/2007/relationships/hdphoto" Target="../media/image20.wdp"/><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8.xml"/><Relationship Id="rId7" Type="http://schemas.openxmlformats.org/officeDocument/2006/relationships/audio" Target="../media/audio1.wav"/><Relationship Id="rId6" Type="http://schemas.openxmlformats.org/officeDocument/2006/relationships/image" Target="../media/image36.GIF"/><Relationship Id="rId5" Type="http://schemas.openxmlformats.org/officeDocument/2006/relationships/image" Target="../media/image25.GIF"/><Relationship Id="rId4" Type="http://schemas.microsoft.com/office/2007/relationships/hdphoto" Target="../media/image20.wdp"/><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9" Type="http://schemas.openxmlformats.org/officeDocument/2006/relationships/image" Target="../media/image14.svg"/><Relationship Id="rId8" Type="http://schemas.openxmlformats.org/officeDocument/2006/relationships/image" Target="../media/image13.png"/><Relationship Id="rId7" Type="http://schemas.openxmlformats.org/officeDocument/2006/relationships/image" Target="../media/image42.svg"/><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5" Type="http://schemas.openxmlformats.org/officeDocument/2006/relationships/slideLayout" Target="../slideLayouts/slideLayout7.xml"/><Relationship Id="rId14" Type="http://schemas.openxmlformats.org/officeDocument/2006/relationships/image" Target="../media/image45.png"/><Relationship Id="rId13" Type="http://schemas.openxmlformats.org/officeDocument/2006/relationships/image" Target="../media/image44.png"/><Relationship Id="rId12" Type="http://schemas.openxmlformats.org/officeDocument/2006/relationships/image" Target="../media/image43.png"/><Relationship Id="rId11" Type="http://schemas.openxmlformats.org/officeDocument/2006/relationships/image" Target="../media/image16.svg"/><Relationship Id="rId10" Type="http://schemas.openxmlformats.org/officeDocument/2006/relationships/image" Target="../media/image15.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8.svg"/><Relationship Id="rId3" Type="http://schemas.openxmlformats.org/officeDocument/2006/relationships/image" Target="../media/image47.png"/><Relationship Id="rId2" Type="http://schemas.openxmlformats.org/officeDocument/2006/relationships/image" Target="../media/image46.png"/><Relationship Id="rId12" Type="http://schemas.openxmlformats.org/officeDocument/2006/relationships/slideLayout" Target="../slideLayouts/slideLayout7.xml"/><Relationship Id="rId11" Type="http://schemas.openxmlformats.org/officeDocument/2006/relationships/image" Target="../media/image49.png"/><Relationship Id="rId10" Type="http://schemas.openxmlformats.org/officeDocument/2006/relationships/image" Target="../media/image16.sv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90"/>
                </a:lnSpc>
              </a:p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1" name="Picture 20" descr="A green and yellow text&#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90"/>
                </a:lnSpc>
              </a:p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2"/>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3"/>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90"/>
                </a:lnSpc>
              </a:p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endParaRPr lang="vi-VN" sz="3440" b="1" dirty="0">
              <a:solidFill>
                <a:srgbClr val="FFFFFF"/>
              </a:solidFill>
              <a:latin typeface="Cambria" panose="02040503050406030204" pitchFamily="18" charset="0"/>
              <a:ea typeface="Cambria" panose="02040503050406030204" pitchFamily="18" charset="0"/>
              <a:cs typeface="Kollektif Bold"/>
              <a:sym typeface="Kollektif Bold"/>
            </a:endParaRPr>
          </a:p>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endParaRPr lang="vi-VN" sz="3440" b="1" dirty="0">
              <a:solidFill>
                <a:srgbClr val="FFFFFF"/>
              </a:solidFill>
              <a:latin typeface="Cambria" panose="02040503050406030204" pitchFamily="18" charset="0"/>
              <a:ea typeface="Cambria" panose="02040503050406030204" pitchFamily="18" charset="0"/>
              <a:cs typeface="Kollektif Bold"/>
              <a:sym typeface="Kollektif Bold"/>
            </a:endParaRPr>
          </a:p>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endParaRPr lang="vi-VN" sz="344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2">
              <a:extLst>
                <a:ext uri="{96DAC541-7B7A-43D3-8B79-37D633B846F1}">
                  <asvg:svgBlip xmlns:asvg="http://schemas.microsoft.com/office/drawing/2016/SVG/main" r:embed="rId3"/>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903;p44"/>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oogle Shape;906;p44"/>
          <p:cNvGrpSpPr/>
          <p:nvPr/>
        </p:nvGrpSpPr>
        <p:grpSpPr>
          <a:xfrm>
            <a:off x="4724400" y="3009900"/>
            <a:ext cx="814489" cy="713174"/>
            <a:chOff x="4311633" y="1449102"/>
            <a:chExt cx="520573" cy="455819"/>
          </a:xfrm>
        </p:grpSpPr>
        <p:sp>
          <p:nvSpPr>
            <p:cNvPr id="30"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90"/>
                </a:lnSpc>
              </a:p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2">
              <a:extLst>
                <a:ext uri="{96DAC541-7B7A-43D3-8B79-37D633B846F1}">
                  <asvg:svgBlip xmlns:asvg="http://schemas.microsoft.com/office/drawing/2016/SVG/main" r:embed="rId3"/>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endParaRPr lang="en-US" sz="4000" b="1" dirty="0">
              <a:solidFill>
                <a:srgbClr val="FFFFFF"/>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5"/>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endParaRPr lang="en-US"/>
          </a:p>
        </p:txBody>
      </p:sp>
      <p:sp>
        <p:nvSpPr>
          <p:cNvPr id="28" name="Google Shape;903;p44"/>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 name="Google Shape;906;p44"/>
          <p:cNvGrpSpPr/>
          <p:nvPr/>
        </p:nvGrpSpPr>
        <p:grpSpPr>
          <a:xfrm>
            <a:off x="4724400" y="3009900"/>
            <a:ext cx="814489" cy="713174"/>
            <a:chOff x="4311633" y="1449102"/>
            <a:chExt cx="520573" cy="455819"/>
          </a:xfrm>
        </p:grpSpPr>
        <p:sp>
          <p:nvSpPr>
            <p:cNvPr id="30"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 name="TextBox 32"/>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endParaRPr lang="vi-VN" sz="3200" b="1" dirty="0">
              <a:solidFill>
                <a:srgbClr val="FF0000"/>
              </a:solidFill>
              <a:latin typeface="Cambria" panose="02040503050406030204" pitchFamily="18" charset="0"/>
              <a:ea typeface="Cambria" panose="02040503050406030204" pitchFamily="18" charset="0"/>
              <a:cs typeface="Kollektif Bold"/>
              <a:sym typeface="Kollekt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3"/>
          <p:cNvGrpSpPr/>
          <p:nvPr/>
        </p:nvGrpSpPr>
        <p:grpSpPr>
          <a:xfrm>
            <a:off x="533400" y="190500"/>
            <a:ext cx="17145000" cy="1676400"/>
            <a:chOff x="0" y="0"/>
            <a:chExt cx="2516133" cy="955432"/>
          </a:xfrm>
        </p:grpSpPr>
        <p:sp>
          <p:nvSpPr>
            <p:cNvPr id="15"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2"/>
          <a:stretch>
            <a:fillRect/>
          </a:stretch>
        </p:blipFill>
        <p:spPr>
          <a:xfrm>
            <a:off x="4800600" y="2171700"/>
            <a:ext cx="8957872" cy="769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2">
              <a:extLst>
                <a:ext uri="{96DAC541-7B7A-43D3-8B79-37D633B846F1}">
                  <asvg:svgBlip xmlns:asvg="http://schemas.microsoft.com/office/drawing/2016/SVG/main" r:embed="rId3"/>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gridCol w="4838700"/>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p:cNvGraphicFramePr>
            <a:graphicFrameLocks noGrp="1"/>
          </p:cNvGraphicFramePr>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gridCol w="8382000"/>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TextBox 14"/>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endParaRPr lang="en-US" sz="4400" dirty="0">
              <a:latin typeface="Cambria" panose="02040503050406030204" pitchFamily="18" charset="0"/>
              <a:ea typeface="Cambria" panose="02040503050406030204" pitchFamily="18" charset="0"/>
            </a:endParaRPr>
          </a:p>
        </p:txBody>
      </p:sp>
      <p:sp>
        <p:nvSpPr>
          <p:cNvPr id="20" name="TextBox 19"/>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green and red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Bật bình nóng lạnh cả ngày có tốn điện? - Báo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 name="Google Shape;906;p44"/>
          <p:cNvGrpSpPr/>
          <p:nvPr/>
        </p:nvGrpSpPr>
        <p:grpSpPr>
          <a:xfrm>
            <a:off x="13106400" y="2933700"/>
            <a:ext cx="814489" cy="713174"/>
            <a:chOff x="4311633" y="1449102"/>
            <a:chExt cx="520573" cy="455819"/>
          </a:xfrm>
        </p:grpSpPr>
        <p:sp>
          <p:nvSpPr>
            <p:cNvPr id="11"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 name="TextBox 16"/>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endParaRPr lang="vi-VN" sz="3600" b="1" dirty="0">
              <a:solidFill>
                <a:srgbClr val="FF0000"/>
              </a:solidFill>
              <a:latin typeface="Cambria" panose="02040503050406030204" pitchFamily="18" charset="0"/>
              <a:ea typeface="Cambria" panose="02040503050406030204" pitchFamily="18" charset="0"/>
              <a:cs typeface="Kollektif Bold"/>
              <a:sym typeface="Kollekt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903;p44"/>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oogle Shape;906;p44"/>
          <p:cNvGrpSpPr/>
          <p:nvPr/>
        </p:nvGrpSpPr>
        <p:grpSpPr>
          <a:xfrm>
            <a:off x="13106400" y="2933700"/>
            <a:ext cx="814489" cy="713174"/>
            <a:chOff x="4311633" y="1449102"/>
            <a:chExt cx="520573" cy="455819"/>
          </a:xfrm>
        </p:grpSpPr>
        <p:sp>
          <p:nvSpPr>
            <p:cNvPr id="11"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Box 16"/>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3"/>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4"/>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5"/>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3"/>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4"/>
          <a:stretch>
            <a:fillRect/>
          </a:stretch>
        </p:blipFill>
        <p:spPr>
          <a:xfrm>
            <a:off x="5246914" y="364331"/>
            <a:ext cx="2014538" cy="2014538"/>
          </a:xfrm>
          <a:prstGeom prst="rect">
            <a:avLst/>
          </a:prstGeom>
        </p:spPr>
      </p:pic>
      <p:pic>
        <p:nvPicPr>
          <p:cNvPr id="1026" name="Picture 2" descr="Mushroom Red Cartoons - Free vector graphic on Pixabay">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20"/>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3"/>
          <p:cNvGrpSpPr/>
          <p:nvPr/>
        </p:nvGrpSpPr>
        <p:grpSpPr>
          <a:xfrm>
            <a:off x="533400" y="190500"/>
            <a:ext cx="17145000" cy="1676400"/>
            <a:chOff x="0" y="0"/>
            <a:chExt cx="2516133" cy="955432"/>
          </a:xfrm>
        </p:grpSpPr>
        <p:sp>
          <p:nvSpPr>
            <p:cNvPr id="15"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1" fmla="*/ 0 w 6210300"/>
              <a:gd name="connsiteY0-2" fmla="*/ 514350 h 514350"/>
              <a:gd name="connsiteX1-3" fmla="*/ 166689 w 6210300"/>
              <a:gd name="connsiteY1-4" fmla="*/ 57150 h 514350"/>
              <a:gd name="connsiteX2-5" fmla="*/ 5929311 w 6210300"/>
              <a:gd name="connsiteY2-6" fmla="*/ 0 h 514350"/>
              <a:gd name="connsiteX3-7" fmla="*/ 6210300 w 6210300"/>
              <a:gd name="connsiteY3-8" fmla="*/ 514350 h 514350"/>
              <a:gd name="connsiteX4-9" fmla="*/ 0 w 6210300"/>
              <a:gd name="connsiteY4-10" fmla="*/ 514350 h 514350"/>
              <a:gd name="connsiteX0-11" fmla="*/ 0 w 6210300"/>
              <a:gd name="connsiteY0-12" fmla="*/ 495300 h 495300"/>
              <a:gd name="connsiteX1-13" fmla="*/ 166689 w 6210300"/>
              <a:gd name="connsiteY1-14" fmla="*/ 38100 h 495300"/>
              <a:gd name="connsiteX2-15" fmla="*/ 6062661 w 6210300"/>
              <a:gd name="connsiteY2-16" fmla="*/ 0 h 495300"/>
              <a:gd name="connsiteX3-17" fmla="*/ 6210300 w 6210300"/>
              <a:gd name="connsiteY3-18" fmla="*/ 495300 h 495300"/>
              <a:gd name="connsiteX4-19" fmla="*/ 0 w 6210300"/>
              <a:gd name="connsiteY4-20" fmla="*/ 495300 h 495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endParaRPr lang="en-US" sz="8000" b="1" dirty="0">
              <a:ln>
                <a:solidFill>
                  <a:srgbClr val="4472C4">
                    <a:lumMod val="50000"/>
                  </a:srgbClr>
                </a:solidFill>
              </a:ln>
              <a:solidFill>
                <a:srgbClr val="4472C4">
                  <a:lumMod val="50000"/>
                </a:srgbClr>
              </a:solidFill>
            </a:endParaRP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1"/>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2"/>
          <a:stretch>
            <a:fillRect/>
          </a:stretch>
        </p:blipFill>
        <p:spPr>
          <a:xfrm>
            <a:off x="0" y="7828671"/>
            <a:ext cx="2767884" cy="2499264"/>
          </a:xfrm>
          <a:prstGeom prst="rect">
            <a:avLst/>
          </a:prstGeom>
          <a:noFill/>
          <a:ln w="9525">
            <a:noFill/>
          </a:ln>
        </p:spPr>
      </p:pic>
      <p:pic>
        <p:nvPicPr>
          <p:cNvPr id="2" name="Picture 1"/>
          <p:cNvPicPr>
            <a:picLocks noChangeAspect="1"/>
          </p:cNvPicPr>
          <p:nvPr/>
        </p:nvPicPr>
        <p:blipFill>
          <a:blip r:embed="rId3"/>
          <a:stretch>
            <a:fillRect/>
          </a:stretch>
        </p:blipFill>
        <p:spPr>
          <a:xfrm>
            <a:off x="2438400" y="571500"/>
            <a:ext cx="13881795" cy="1792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5b874a3b62370"/>
          <p:cNvPicPr>
            <a:picLocks noChangeAspect="1"/>
          </p:cNvPicPr>
          <p:nvPr/>
        </p:nvPicPr>
        <p:blipFill>
          <a:blip r:embed="rId1"/>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2"/>
          <a:stretch>
            <a:fillRect/>
          </a:stretch>
        </p:blipFill>
        <p:spPr>
          <a:xfrm>
            <a:off x="0" y="7828671"/>
            <a:ext cx="2767884" cy="2499264"/>
          </a:xfrm>
          <a:prstGeom prst="rect">
            <a:avLst/>
          </a:prstGeom>
          <a:noFill/>
          <a:ln w="9525">
            <a:noFill/>
          </a:ln>
        </p:spPr>
      </p:pic>
      <p:sp>
        <p:nvSpPr>
          <p:cNvPr id="4" name="Text Box 3"/>
          <p:cNvSpPr txBox="1"/>
          <p:nvPr/>
        </p:nvSpPr>
        <p:spPr>
          <a:xfrm>
            <a:off x="0" y="1333500"/>
            <a:ext cx="18258155" cy="3107690"/>
          </a:xfrm>
          <a:prstGeom prst="rect">
            <a:avLst/>
          </a:prstGeom>
          <a:noFill/>
        </p:spPr>
        <p:txBody>
          <a:bodyPr wrap="square" rtlCol="0">
            <a:spAutoFit/>
          </a:bodyPr>
          <a:p>
            <a:r>
              <a:rPr lang="vi-VN" alt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a:t>
            </a: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GD </a:t>
            </a:r>
            <a:r>
              <a:rPr lang="vi-VN" alt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B</a:t>
            </a: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VMT: Vận dụng: </a:t>
            </a:r>
            <a:r>
              <a:rPr lang="en-US" sz="64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Tiết kiệm năng lượng điện</a:t>
            </a:r>
            <a:endParaRPr lang="en-US" sz="64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a:p>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STEM: Đèn pin bỏ túi </a:t>
            </a:r>
            <a:endPar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838200" y="2933700"/>
            <a:ext cx="4800600" cy="4343400"/>
            <a:chOff x="914400" y="2247900"/>
            <a:chExt cx="4800600" cy="4343400"/>
          </a:xfrm>
        </p:grpSpPr>
        <p:sp>
          <p:nvSpPr>
            <p:cNvPr id="3" name="Freeform 8"/>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endParaRPr lang="vi-VN" sz="32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5"/>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5"/>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6"/>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8"/>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8"/>
            <a:stretch>
              <a:fillRect/>
            </a:stretch>
          </a:blipFill>
        </p:spPr>
        <p:txBody>
          <a:bodyPr/>
          <a:lstStyle/>
          <a:p>
            <a:endParaRPr lang="en-US"/>
          </a:p>
        </p:txBody>
      </p:sp>
      <p:pic>
        <p:nvPicPr>
          <p:cNvPr id="17" name="Picture 16"/>
          <p:cNvPicPr>
            <a:picLocks noChangeAspect="1"/>
          </p:cNvPicPr>
          <p:nvPr/>
        </p:nvPicPr>
        <p:blipFill>
          <a:blip r:embed="rId9"/>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20775" y="342900"/>
            <a:ext cx="15488285" cy="6362065"/>
          </a:xfrm>
          <a:prstGeom prst="rect">
            <a:avLst/>
          </a:prstGeom>
        </p:spPr>
        <p:txBody>
          <a:bodyPr wrap="square">
            <a:spAutoFit/>
          </a:bodyPr>
          <a:p>
            <a:pPr algn="just" defTabSz="266700">
              <a:lnSpc>
                <a:spcPct val="114000"/>
              </a:lnSpc>
            </a:pPr>
            <a:r>
              <a:rPr lang="vi-VN" sz="3600" b="1">
                <a:gradFill>
                  <a:gsLst>
                    <a:gs pos="0">
                      <a:srgbClr val="007BD3"/>
                    </a:gs>
                    <a:gs pos="100000">
                      <a:srgbClr val="034373"/>
                    </a:gs>
                  </a:gsLst>
                  <a:lin scaled="0"/>
                </a:gradFill>
                <a:latin typeface="Times New Roman" panose="02020603050405020304"/>
                <a:ea typeface="Times New Roman" panose="02020603050405020304"/>
              </a:rPr>
              <a:t>                                                Khoa học </a:t>
            </a:r>
            <a:endParaRPr lang="vi-VN" sz="3600" b="1">
              <a:gradFill>
                <a:gsLst>
                  <a:gs pos="0">
                    <a:srgbClr val="007BD3"/>
                  </a:gs>
                  <a:gs pos="100000">
                    <a:srgbClr val="034373"/>
                  </a:gs>
                </a:gsLst>
                <a:lin scaled="0"/>
              </a:gradFill>
              <a:latin typeface="Times New Roman" panose="02020603050405020304"/>
              <a:ea typeface="Times New Roman" panose="02020603050405020304"/>
            </a:endParaRPr>
          </a:p>
          <a:p>
            <a:pPr algn="just" defTabSz="266700">
              <a:lnSpc>
                <a:spcPct val="114000"/>
              </a:lnSpc>
            </a:pPr>
            <a:r>
              <a:rPr lang="vi-VN" sz="3600" b="1">
                <a:gradFill>
                  <a:gsLst>
                    <a:gs pos="0">
                      <a:srgbClr val="007BD3"/>
                    </a:gs>
                    <a:gs pos="100000">
                      <a:srgbClr val="034373"/>
                    </a:gs>
                  </a:gsLst>
                  <a:lin scaled="0"/>
                </a:gradFill>
                <a:latin typeface="Times New Roman" panose="02020603050405020304"/>
                <a:ea typeface="Times New Roman" panose="02020603050405020304"/>
              </a:rPr>
              <a:t>                        </a:t>
            </a:r>
            <a:r>
              <a:rPr sz="3600" b="1">
                <a:solidFill>
                  <a:srgbClr val="00B0F0"/>
                </a:solidFill>
                <a:latin typeface="Times New Roman" panose="02020603050405020304"/>
                <a:ea typeface="Times New Roman" panose="02020603050405020304"/>
                <a:sym typeface="+mn-ea"/>
              </a:rPr>
              <a:t>Bài 8 : Sử dụng năng lượng điệ</a:t>
            </a:r>
            <a:r>
              <a:rPr lang="vi-VN" sz="3600" b="1">
                <a:solidFill>
                  <a:srgbClr val="00B0F0"/>
                </a:solidFill>
                <a:latin typeface="Times New Roman" panose="02020603050405020304"/>
                <a:ea typeface="Times New Roman" panose="02020603050405020304"/>
                <a:sym typeface="+mn-ea"/>
              </a:rPr>
              <a:t>n </a:t>
            </a:r>
            <a:r>
              <a:rPr sz="3600" b="1">
                <a:solidFill>
                  <a:srgbClr val="00B0F0"/>
                </a:solidFill>
                <a:latin typeface="Times New Roman" panose="02020603050405020304"/>
                <a:ea typeface="Times New Roman" panose="02020603050405020304"/>
                <a:sym typeface="+mn-ea"/>
              </a:rPr>
              <a:t>( Tiết </a:t>
            </a:r>
            <a:r>
              <a:rPr lang="vi-VN" sz="3600" b="1">
                <a:solidFill>
                  <a:srgbClr val="00B0F0"/>
                </a:solidFill>
                <a:latin typeface="Times New Roman" panose="02020603050405020304"/>
                <a:ea typeface="Times New Roman" panose="02020603050405020304"/>
                <a:sym typeface="+mn-ea"/>
              </a:rPr>
              <a:t>2</a:t>
            </a:r>
            <a:r>
              <a:rPr sz="3600" b="1">
                <a:solidFill>
                  <a:srgbClr val="00B0F0"/>
                </a:solidFill>
                <a:latin typeface="Times New Roman" panose="02020603050405020304"/>
                <a:ea typeface="Times New Roman" panose="02020603050405020304"/>
                <a:sym typeface="+mn-ea"/>
              </a:rPr>
              <a:t> )</a:t>
            </a:r>
            <a:endParaRPr sz="3600" b="1">
              <a:solidFill>
                <a:srgbClr val="00B0F0"/>
              </a:solidFill>
              <a:latin typeface="Times New Roman" panose="02020603050405020304"/>
              <a:ea typeface="Times New Roman" panose="02020603050405020304"/>
            </a:endParaRPr>
          </a:p>
          <a:p>
            <a:pPr algn="just" defTabSz="266700">
              <a:lnSpc>
                <a:spcPct val="114000"/>
              </a:lnSpc>
            </a:pPr>
            <a:r>
              <a:rPr sz="3600" b="1">
                <a:gradFill>
                  <a:gsLst>
                    <a:gs pos="0">
                      <a:srgbClr val="007BD3"/>
                    </a:gs>
                    <a:gs pos="100000">
                      <a:srgbClr val="034373"/>
                    </a:gs>
                  </a:gsLst>
                  <a:lin scaled="0"/>
                </a:gradFill>
                <a:latin typeface="Times New Roman" panose="02020603050405020304"/>
                <a:ea typeface="Times New Roman" panose="02020603050405020304"/>
              </a:rPr>
              <a:t>2</a:t>
            </a:r>
            <a:r>
              <a:rPr lang="vi-VN" sz="3600" b="1">
                <a:gradFill>
                  <a:gsLst>
                    <a:gs pos="0">
                      <a:srgbClr val="007BD3"/>
                    </a:gs>
                    <a:gs pos="100000">
                      <a:srgbClr val="034373"/>
                    </a:gs>
                  </a:gsLst>
                  <a:lin scaled="0"/>
                </a:gradFill>
                <a:latin typeface="Times New Roman" panose="02020603050405020304"/>
                <a:ea typeface="Times New Roman" panose="02020603050405020304"/>
              </a:rPr>
              <a:t>.</a:t>
            </a:r>
            <a:r>
              <a:rPr sz="3600" b="1">
                <a:gradFill>
                  <a:gsLst>
                    <a:gs pos="0">
                      <a:srgbClr val="007BD3"/>
                    </a:gs>
                    <a:gs pos="100000">
                      <a:srgbClr val="034373"/>
                    </a:gs>
                  </a:gsLst>
                  <a:lin scaled="0"/>
                </a:gradFill>
                <a:latin typeface="Times New Roman" panose="02020603050405020304"/>
                <a:ea typeface="Times New Roman" panose="02020603050405020304"/>
              </a:rPr>
              <a:t>Tiết kiệm năng lượng điện</a:t>
            </a:r>
            <a:endParaRPr sz="3600" b="1">
              <a:gradFill>
                <a:gsLst>
                  <a:gs pos="0">
                    <a:srgbClr val="007BD3"/>
                  </a:gs>
                  <a:gs pos="100000">
                    <a:srgbClr val="034373"/>
                  </a:gs>
                </a:gsLst>
                <a:lin scaled="0"/>
              </a:gradFill>
              <a:latin typeface="Times New Roman" panose="02020603050405020304"/>
              <a:ea typeface="Times New Roman" panose="02020603050405020304"/>
            </a:endParaRPr>
          </a:p>
          <a:p>
            <a:pPr algn="just" defTabSz="266700">
              <a:lnSpc>
                <a:spcPct val="114000"/>
              </a:lnSpc>
            </a:pPr>
            <a:r>
              <a:rPr sz="3600">
                <a:gradFill>
                  <a:gsLst>
                    <a:gs pos="0">
                      <a:srgbClr val="007BD3"/>
                    </a:gs>
                    <a:gs pos="100000">
                      <a:srgbClr val="034373"/>
                    </a:gs>
                  </a:gsLst>
                  <a:lin scaled="0"/>
                </a:gradFill>
                <a:latin typeface="Times New Roman" panose="02020603050405020304"/>
                <a:ea typeface="Times New Roman" panose="02020603050405020304"/>
              </a:rPr>
              <a:t>- Nâng cao ý thức của mỗi người về tiết kiệm điện, sau khi sử dụng các thiết bị điện phải tắt.</a:t>
            </a:r>
            <a:endParaRPr sz="3600">
              <a:gradFill>
                <a:gsLst>
                  <a:gs pos="0">
                    <a:srgbClr val="007BD3"/>
                  </a:gs>
                  <a:gs pos="100000">
                    <a:srgbClr val="034373"/>
                  </a:gs>
                </a:gsLst>
                <a:lin scaled="0"/>
              </a:gradFill>
              <a:latin typeface="Times New Roman" panose="02020603050405020304"/>
              <a:ea typeface="Times New Roman" panose="02020603050405020304"/>
            </a:endParaRPr>
          </a:p>
          <a:p>
            <a:pPr algn="just" defTabSz="266700">
              <a:lnSpc>
                <a:spcPct val="114000"/>
              </a:lnSpc>
            </a:pPr>
            <a:r>
              <a:rPr sz="3600">
                <a:gradFill>
                  <a:gsLst>
                    <a:gs pos="0">
                      <a:srgbClr val="007BD3"/>
                    </a:gs>
                    <a:gs pos="100000">
                      <a:srgbClr val="034373"/>
                    </a:gs>
                  </a:gsLst>
                  <a:lin scaled="0"/>
                </a:gradFill>
                <a:latin typeface="Times New Roman" panose="02020603050405020304"/>
                <a:ea typeface="Times New Roman" panose="02020603050405020304"/>
              </a:rPr>
              <a:t>- Nhắc nhở bạn bè, người thân trong gia đình thực hành tiết kiệm điện, sử dụng hợp lí nguồn điện trong gia đình, nhà trường.</a:t>
            </a:r>
            <a:endParaRPr sz="3600">
              <a:gradFill>
                <a:gsLst>
                  <a:gs pos="0">
                    <a:srgbClr val="007BD3"/>
                  </a:gs>
                  <a:gs pos="100000">
                    <a:srgbClr val="034373"/>
                  </a:gs>
                </a:gsLst>
                <a:lin scaled="0"/>
              </a:gradFill>
              <a:latin typeface="Times New Roman" panose="02020603050405020304"/>
              <a:ea typeface="Times New Roman" panose="02020603050405020304"/>
            </a:endParaRPr>
          </a:p>
          <a:p>
            <a:pPr algn="just" defTabSz="266700">
              <a:lnSpc>
                <a:spcPct val="114000"/>
              </a:lnSpc>
            </a:pPr>
            <a:r>
              <a:rPr sz="3600">
                <a:gradFill>
                  <a:gsLst>
                    <a:gs pos="0">
                      <a:srgbClr val="007BD3"/>
                    </a:gs>
                    <a:gs pos="100000">
                      <a:srgbClr val="034373"/>
                    </a:gs>
                  </a:gsLst>
                  <a:lin scaled="0"/>
                </a:gradFill>
                <a:latin typeface="Times New Roman" panose="02020603050405020304"/>
                <a:ea typeface="Times New Roman" panose="02020603050405020304"/>
              </a:rPr>
              <a:t>- Dùng các loại đèn tiết kiệm điện. Kiểm tra hoạt động của các thiết bị điện theo tháng.</a:t>
            </a:r>
            <a:endParaRPr sz="3600">
              <a:gradFill>
                <a:gsLst>
                  <a:gs pos="0">
                    <a:srgbClr val="007BD3"/>
                  </a:gs>
                  <a:gs pos="100000">
                    <a:srgbClr val="034373"/>
                  </a:gs>
                </a:gsLst>
                <a:lin scaled="0"/>
              </a:gradFill>
              <a:latin typeface="Times New Roman" panose="02020603050405020304"/>
              <a:ea typeface="Times New Roman" panose="02020603050405020304"/>
            </a:endParaRPr>
          </a:p>
          <a:p>
            <a:pPr defTabSz="266700">
              <a:lnSpc>
                <a:spcPct val="107000"/>
              </a:lnSpc>
            </a:pPr>
            <a:r>
              <a:rPr sz="3600">
                <a:gradFill>
                  <a:gsLst>
                    <a:gs pos="0">
                      <a:srgbClr val="007BD3"/>
                    </a:gs>
                    <a:gs pos="100000">
                      <a:srgbClr val="034373"/>
                    </a:gs>
                  </a:gsLst>
                  <a:lin scaled="0"/>
                </a:gradFill>
                <a:latin typeface="Times New Roman" panose="02020603050405020304"/>
                <a:ea typeface="Times New Roman" panose="02020603050405020304"/>
              </a:rPr>
              <a:t>- Chỉ sử dụng điều hoà khi cần thiết và ở một nhiệt độ phù hợp.</a:t>
            </a:r>
            <a:endParaRPr sz="3600">
              <a:gradFill>
                <a:gsLst>
                  <a:gs pos="0">
                    <a:srgbClr val="007BD3"/>
                  </a:gs>
                  <a:gs pos="100000">
                    <a:srgbClr val="034373"/>
                  </a:gs>
                </a:gsLst>
                <a:lin scaled="0"/>
              </a:gradFill>
              <a:latin typeface="Times New Roman" panose="02020603050405020304"/>
              <a:ea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5"/>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endParaRPr lang="en-US" sz="5400" dirty="0">
              <a:solidFill>
                <a:prstClr val="white"/>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5"/>
          <a:stretch>
            <a:fillRect/>
          </a:stretch>
        </p:blipFill>
        <p:spPr>
          <a:xfrm>
            <a:off x="14423231" y="1"/>
            <a:ext cx="2014538" cy="201453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5"/>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6"/>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5"/>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6"/>
          <a:stretch>
            <a:fillRect/>
          </a:stretch>
        </p:blipFill>
        <p:spPr>
          <a:xfrm>
            <a:off x="6400800" y="0"/>
            <a:ext cx="6061394" cy="3771900"/>
          </a:xfrm>
          <a:prstGeom prst="rect">
            <a:avLst/>
          </a:prstGeom>
        </p:spPr>
      </p:pic>
      <p:sp>
        <p:nvSpPr>
          <p:cNvPr id="8" name="Rectangle: Rounded Corners 7">
            <a:hlinkClick r:id="rId7" action="ppaction://hlinksldjump"/>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5"/>
          <a:stretch>
            <a:fillRect/>
          </a:stretch>
        </p:blipFill>
        <p:spPr>
          <a:xfrm>
            <a:off x="14449086" y="-31296"/>
            <a:ext cx="1714500" cy="4286250"/>
          </a:xfrm>
          <a:prstGeom prst="rect">
            <a:avLst/>
          </a:prstGeom>
        </p:spPr>
      </p:pic>
      <p:pic>
        <p:nvPicPr>
          <p:cNvPr id="2" name="Picture 1"/>
          <p:cNvPicPr>
            <a:picLocks noChangeAspect="1"/>
          </p:cNvPicPr>
          <p:nvPr/>
        </p:nvPicPr>
        <p:blipFill>
          <a:blip r:embed="rId6"/>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90"/>
                </a:lnSpc>
              </a:p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90"/>
                </a:lnSpc>
              </a:p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1" name="Picture 20"/>
          <p:cNvPicPr>
            <a:picLocks noChangeAspect="1"/>
          </p:cNvPicPr>
          <p:nvPr/>
        </p:nvPicPr>
        <p:blipFill>
          <a:blip r:embed="rId12"/>
          <a:stretch>
            <a:fillRect/>
          </a:stretch>
        </p:blipFill>
        <p:spPr>
          <a:xfrm>
            <a:off x="5791200" y="-266700"/>
            <a:ext cx="6316003" cy="2353260"/>
          </a:xfrm>
          <a:prstGeom prst="rect">
            <a:avLst/>
          </a:prstGeom>
        </p:spPr>
      </p:pic>
      <p:pic>
        <p:nvPicPr>
          <p:cNvPr id="23" name="Picture 22"/>
          <p:cNvPicPr>
            <a:picLocks noChangeAspect="1"/>
          </p:cNvPicPr>
          <p:nvPr/>
        </p:nvPicPr>
        <p:blipFill>
          <a:blip r:embed="rId13"/>
          <a:stretch>
            <a:fillRect/>
          </a:stretch>
        </p:blipFill>
        <p:spPr>
          <a:xfrm>
            <a:off x="3124200" y="1790700"/>
            <a:ext cx="11833362" cy="5803895"/>
          </a:xfrm>
          <a:prstGeom prst="rect">
            <a:avLst/>
          </a:prstGeom>
        </p:spPr>
      </p:pic>
      <p:pic>
        <p:nvPicPr>
          <p:cNvPr id="27" name="Picture 26"/>
          <p:cNvPicPr>
            <a:picLocks noChangeAspect="1"/>
          </p:cNvPicPr>
          <p:nvPr/>
        </p:nvPicPr>
        <p:blipFill>
          <a:blip r:embed="rId14"/>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2"/>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90"/>
                </a:lnSpc>
              </a:p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90"/>
                </a:lnSpc>
              </a:p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2" name="Picture 21" descr="A red and green text on a black background&#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3674</Words>
  <Application>WPS Presentation</Application>
  <PresentationFormat>Custom</PresentationFormat>
  <Paragraphs>87</Paragraphs>
  <Slides>25</Slides>
  <Notes>11</Notes>
  <HiddenSlides>0</HiddenSlides>
  <MMClips>1</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25</vt:i4>
      </vt:variant>
    </vt:vector>
  </HeadingPairs>
  <TitlesOfParts>
    <vt:vector size="45" baseType="lpstr">
      <vt:lpstr>Arial</vt:lpstr>
      <vt:lpstr>SimSun</vt:lpstr>
      <vt:lpstr>Wingdings</vt:lpstr>
      <vt:lpstr>#9Slide07 HoneyCream</vt:lpstr>
      <vt:lpstr>Segoe Print</vt:lpstr>
      <vt:lpstr>Calibri</vt:lpstr>
      <vt:lpstr>Arial-Rounded</vt:lpstr>
      <vt:lpstr>Cambria</vt:lpstr>
      <vt:lpstr>Kollektif Bold</vt:lpstr>
      <vt:lpstr>Microsoft YaHei</vt:lpstr>
      <vt:lpstr>Arial Unicode MS</vt:lpstr>
      <vt:lpstr>Kollektif</vt:lpstr>
      <vt:lpstr>UVN Bach Tuyet Nang</vt:lpstr>
      <vt:lpstr>UVF Pistilli</vt:lpstr>
      <vt:lpstr>Trebuchet MS</vt:lpstr>
      <vt:lpstr>Arial Rounded MT Bold</vt:lpstr>
      <vt:lpstr>Times New Roman</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BICH DAO</cp:lastModifiedBy>
  <cp:revision>26</cp:revision>
  <dcterms:created xsi:type="dcterms:W3CDTF">2006-08-16T00:00:00Z</dcterms:created>
  <dcterms:modified xsi:type="dcterms:W3CDTF">2024-10-24T09:39:40Z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082EE803744D4522BC5B3D2999C0A080_12</vt:lpwstr>
  </property>
  <property fmtid="{D5CDD505-2E9C-101B-9397-08002B2CF9AE}" pid="3" name="KSOProductBuildVer">
    <vt:lpwstr>1033-12.2.0.18607</vt:lpwstr>
  </property>
</Properties>
</file>