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Lst>
  <p:notesMasterIdLst>
    <p:notesMasterId r:id="rId23"/>
  </p:notesMasterIdLst>
  <p:sldIdLst>
    <p:sldId id="357" r:id="rId3"/>
    <p:sldId id="358" r:id="rId4"/>
    <p:sldId id="365" r:id="rId5"/>
    <p:sldId id="359" r:id="rId6"/>
    <p:sldId id="341" r:id="rId7"/>
    <p:sldId id="376" r:id="rId8"/>
    <p:sldId id="374" r:id="rId9"/>
    <p:sldId id="373" r:id="rId10"/>
    <p:sldId id="375" r:id="rId11"/>
    <p:sldId id="370" r:id="rId12"/>
    <p:sldId id="379" r:id="rId13"/>
    <p:sldId id="382" r:id="rId14"/>
    <p:sldId id="386" r:id="rId15"/>
    <p:sldId id="383" r:id="rId16"/>
    <p:sldId id="372" r:id="rId17"/>
    <p:sldId id="366" r:id="rId18"/>
    <p:sldId id="343" r:id="rId19"/>
    <p:sldId id="367" r:id="rId20"/>
    <p:sldId id="368" r:id="rId21"/>
    <p:sldId id="256"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5" userDrawn="1">
          <p15:clr>
            <a:srgbClr val="A4A3A4"/>
          </p15:clr>
        </p15:guide>
        <p15:guide id="2" pos="36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ư Bùi" initials="TB" lastIdx="1" clrIdx="0">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38"/>
    <a:srgbClr val="6995D4"/>
    <a:srgbClr val="FD9636"/>
    <a:srgbClr val="FFE7A6"/>
    <a:srgbClr val="6894D3"/>
    <a:srgbClr val="F287E4"/>
    <a:srgbClr val="FFFFFF"/>
    <a:srgbClr val="F5ED66"/>
    <a:srgbClr val="98DD99"/>
    <a:srgbClr val="277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26" autoAdjust="0"/>
    <p:restoredTop sz="95256" autoAdjust="0"/>
  </p:normalViewPr>
  <p:slideViewPr>
    <p:cSldViewPr snapToGrid="0">
      <p:cViewPr varScale="1">
        <p:scale>
          <a:sx n="73" d="100"/>
          <a:sy n="73" d="100"/>
        </p:scale>
        <p:origin x="318" y="96"/>
      </p:cViewPr>
      <p:guideLst>
        <p:guide orient="horz" pos="3045"/>
        <p:guide pos="36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F4A46-AFEF-4201-8CD3-AF1F1791EB6D}" type="datetimeFigureOut">
              <a:rPr lang="zh-CN" altLang="en-US" smtClean="0"/>
              <a:t>2025/4/18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58528-1FA1-48A5-BBBE-CBEEC30CB5A5}" type="slidenum">
              <a:rPr lang="zh-CN" altLang="en-US" smtClean="0"/>
              <a:t>‹#›</a:t>
            </a:fld>
            <a:endParaRPr lang="zh-CN" altLang="en-US"/>
          </a:p>
        </p:txBody>
      </p:sp>
    </p:spTree>
    <p:extLst>
      <p:ext uri="{BB962C8B-B14F-4D97-AF65-F5344CB8AC3E}">
        <p14:creationId xmlns:p14="http://schemas.microsoft.com/office/powerpoint/2010/main" val="186663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043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12470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383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4155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663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229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560142" y="556260"/>
            <a:ext cx="11323224" cy="6035040"/>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7337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396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67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228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4/18/2025</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0792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9696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Picture 2">
            <a:extLst>
              <a:ext uri="{FF2B5EF4-FFF2-40B4-BE49-F238E27FC236}">
                <a16:creationId xmlns:a16="http://schemas.microsoft.com/office/drawing/2014/main" id="{695157AC-A0D1-47C7-B689-9203BFE0F734}"/>
              </a:ext>
            </a:extLst>
          </p:cNvPr>
          <p:cNvPicPr>
            <a:picLocks noChangeAspect="1"/>
          </p:cNvPicPr>
          <p:nvPr/>
        </p:nvPicPr>
        <p:blipFill>
          <a:blip r:embed="rId4"/>
          <a:stretch>
            <a:fillRect/>
          </a:stretch>
        </p:blipFill>
        <p:spPr>
          <a:xfrm>
            <a:off x="988091" y="1969471"/>
            <a:ext cx="10967655" cy="2353260"/>
          </a:xfrm>
          <a:prstGeom prst="rect">
            <a:avLst/>
          </a:prstGeom>
        </p:spPr>
      </p:pic>
      <p:pic>
        <p:nvPicPr>
          <p:cNvPr id="33" name="Picture 32">
            <a:extLst>
              <a:ext uri="{FF2B5EF4-FFF2-40B4-BE49-F238E27FC236}">
                <a16:creationId xmlns:a16="http://schemas.microsoft.com/office/drawing/2014/main" id="{CF041A76-7C30-4A33-ACF5-9E2F458F8128}"/>
              </a:ext>
            </a:extLst>
          </p:cNvPr>
          <p:cNvPicPr>
            <a:picLocks noChangeAspect="1"/>
          </p:cNvPicPr>
          <p:nvPr/>
        </p:nvPicPr>
        <p:blipFill rotWithShape="1">
          <a:blip r:embed="rId5"/>
          <a:srcRect l="73969" b="66219"/>
          <a:stretch/>
        </p:blipFill>
        <p:spPr>
          <a:xfrm>
            <a:off x="9326494" y="1465912"/>
            <a:ext cx="2391565" cy="1977083"/>
          </a:xfrm>
          <a:prstGeom prst="rect">
            <a:avLst/>
          </a:prstGeom>
        </p:spPr>
      </p:pic>
      <p:sp>
        <p:nvSpPr>
          <p:cNvPr id="34" name="Title 1">
            <a:extLst>
              <a:ext uri="{FF2B5EF4-FFF2-40B4-BE49-F238E27FC236}">
                <a16:creationId xmlns:a16="http://schemas.microsoft.com/office/drawing/2014/main" id="{B84956CB-9AEF-459A-9894-07E292F34907}"/>
              </a:ext>
            </a:extLst>
          </p:cNvPr>
          <p:cNvSpPr txBox="1">
            <a:spLocks/>
          </p:cNvSpPr>
          <p:nvPr/>
        </p:nvSpPr>
        <p:spPr>
          <a:xfrm>
            <a:off x="2899439" y="5989399"/>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2000" b="1"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70216E80-F48C-4902-9231-EFB83AB595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667"/>
          <a:stretch/>
        </p:blipFill>
        <p:spPr>
          <a:xfrm>
            <a:off x="10247393" y="4774474"/>
            <a:ext cx="1091678" cy="1157170"/>
          </a:xfrm>
          <a:prstGeom prst="rect">
            <a:avLst/>
          </a:prstGeom>
        </p:spPr>
      </p:pic>
      <p:pic>
        <p:nvPicPr>
          <p:cNvPr id="4" name="Picture 3"/>
          <p:cNvPicPr>
            <a:picLocks noChangeAspect="1"/>
          </p:cNvPicPr>
          <p:nvPr/>
        </p:nvPicPr>
        <p:blipFill>
          <a:blip r:embed="rId7"/>
          <a:stretch>
            <a:fillRect/>
          </a:stretch>
        </p:blipFill>
        <p:spPr>
          <a:xfrm>
            <a:off x="4175043" y="2971198"/>
            <a:ext cx="7693819" cy="3206774"/>
          </a:xfrm>
          <a:prstGeom prst="rect">
            <a:avLst/>
          </a:prstGeom>
        </p:spPr>
      </p:pic>
      <p:pic>
        <p:nvPicPr>
          <p:cNvPr id="6" name="Picture 5"/>
          <p:cNvPicPr>
            <a:picLocks noChangeAspect="1"/>
          </p:cNvPicPr>
          <p:nvPr/>
        </p:nvPicPr>
        <p:blipFill>
          <a:blip r:embed="rId8"/>
          <a:stretch>
            <a:fillRect/>
          </a:stretch>
        </p:blipFill>
        <p:spPr>
          <a:xfrm>
            <a:off x="5551668" y="5059895"/>
            <a:ext cx="7699915" cy="1072989"/>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D80AB-BAE1-4FD6-AE30-C7E90D49BA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2227" y="809302"/>
            <a:ext cx="5592278"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4FF07B3-1757-440B-BEB8-ED1C70F74F94}"/>
              </a:ext>
            </a:extLst>
          </p:cNvPr>
          <p:cNvSpPr txBox="1"/>
          <p:nvPr/>
        </p:nvSpPr>
        <p:spPr>
          <a:xfrm>
            <a:off x="424169" y="4415802"/>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DA8E27-DEB4-4509-A43C-EEF45B37B68D}"/>
              </a:ext>
            </a:extLst>
          </p:cNvPr>
          <p:cNvSpPr txBox="1"/>
          <p:nvPr/>
        </p:nvSpPr>
        <p:spPr>
          <a:xfrm>
            <a:off x="6172562" y="923898"/>
            <a:ext cx="5425270" cy="5170646"/>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5606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2992585" y="1427240"/>
            <a:ext cx="8322977" cy="2862322"/>
          </a:xfrm>
          <a:prstGeom prst="rect">
            <a:avLst/>
          </a:prstGeom>
          <a:noFill/>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Hãy kể một số địa điểm nổi tiếng ở Hà Nội mà em biết.</a:t>
            </a:r>
            <a:endParaRPr lang="en-SG" sz="6000" dirty="0"/>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1605995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A7E45-C412-4135-8368-085D395D435C}"/>
              </a:ext>
            </a:extLst>
          </p:cNvPr>
          <p:cNvPicPr>
            <a:picLocks noChangeAspect="1"/>
          </p:cNvPicPr>
          <p:nvPr/>
        </p:nvPicPr>
        <p:blipFill>
          <a:blip r:embed="rId2"/>
          <a:stretch>
            <a:fillRect/>
          </a:stretch>
        </p:blipFill>
        <p:spPr>
          <a:xfrm>
            <a:off x="357834" y="362258"/>
            <a:ext cx="11476331" cy="5932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037802C5-3925-4232-962C-A0D3568E80F3}"/>
              </a:ext>
            </a:extLst>
          </p:cNvPr>
          <p:cNvSpPr txBox="1"/>
          <p:nvPr/>
        </p:nvSpPr>
        <p:spPr>
          <a:xfrm>
            <a:off x="4163115" y="6396335"/>
            <a:ext cx="436012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Lăng </a:t>
            </a:r>
            <a:r>
              <a:rPr lang="en-US" sz="2400" b="1" dirty="0">
                <a:solidFill>
                  <a:srgbClr val="002060"/>
                </a:solidFill>
                <a:latin typeface="Cambria" panose="02040503050406030204" pitchFamily="18" charset="0"/>
                <a:ea typeface="Cambria" panose="02040503050406030204" pitchFamily="18" charset="0"/>
              </a:rPr>
              <a:t>C</a:t>
            </a:r>
            <a:r>
              <a:rPr lang="vi-VN" sz="2400" b="1" dirty="0">
                <a:solidFill>
                  <a:srgbClr val="002060"/>
                </a:solidFill>
                <a:latin typeface="Cambria" panose="02040503050406030204" pitchFamily="18" charset="0"/>
                <a:ea typeface="Cambria" panose="02040503050406030204" pitchFamily="18" charset="0"/>
              </a:rPr>
              <a:t>hủ tịch Hồ Chí Minh</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492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23FB5-FDB0-0B0D-67AB-69DA3A1A22C6}"/>
              </a:ext>
            </a:extLst>
          </p:cNvPr>
          <p:cNvPicPr>
            <a:picLocks noChangeAspect="1"/>
          </p:cNvPicPr>
          <p:nvPr/>
        </p:nvPicPr>
        <p:blipFill>
          <a:blip r:embed="rId2"/>
          <a:stretch>
            <a:fillRect/>
          </a:stretch>
        </p:blipFill>
        <p:spPr>
          <a:xfrm>
            <a:off x="408021" y="378881"/>
            <a:ext cx="12786869" cy="10082642"/>
          </a:xfrm>
          <a:prstGeom prst="rect">
            <a:avLst/>
          </a:prstGeom>
        </p:spPr>
      </p:pic>
    </p:spTree>
    <p:extLst>
      <p:ext uri="{BB962C8B-B14F-4D97-AF65-F5344CB8AC3E}">
        <p14:creationId xmlns:p14="http://schemas.microsoft.com/office/powerpoint/2010/main" val="211839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C8FE04D4-96AB-4D4C-A62D-6BB8C5E3BAE2}"/>
              </a:ext>
            </a:extLst>
          </p:cNvPr>
          <p:cNvGrpSpPr/>
          <p:nvPr/>
        </p:nvGrpSpPr>
        <p:grpSpPr>
          <a:xfrm>
            <a:off x="3696768" y="6207909"/>
            <a:ext cx="4372316" cy="552889"/>
            <a:chOff x="1346200"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BB3F408F-EF0D-4764-91CC-6AFE2D7E90CF}"/>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6AA25D1B-8AD8-4BCC-86AE-63644BFFA28D}"/>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C3326AF2-11D5-4D8B-A716-EFA21E3C6704}"/>
              </a:ext>
            </a:extLst>
          </p:cNvPr>
          <p:cNvSpPr txBox="1"/>
          <p:nvPr/>
        </p:nvSpPr>
        <p:spPr>
          <a:xfrm>
            <a:off x="716671" y="3341619"/>
            <a:ext cx="3906811"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Tham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quan</a:t>
            </a:r>
            <a:r>
              <a:rPr lang="en-SG" sz="2500" b="1" i="0" dirty="0">
                <a:solidFill>
                  <a:srgbClr val="002060"/>
                </a:solidFill>
                <a:effectLst/>
                <a:latin typeface="Cambria" panose="02040503050406030204" pitchFamily="18" charset="0"/>
                <a:ea typeface="Cambria" panose="02040503050406030204" pitchFamily="18" charset="0"/>
              </a:rPr>
              <a:t> di </a:t>
            </a:r>
            <a:r>
              <a:rPr lang="en-SG" sz="2500" b="1" i="0" dirty="0" err="1">
                <a:solidFill>
                  <a:srgbClr val="002060"/>
                </a:solidFill>
                <a:effectLst/>
                <a:latin typeface="Cambria" panose="02040503050406030204" pitchFamily="18" charset="0"/>
                <a:ea typeface="Cambria" panose="02040503050406030204" pitchFamily="18" charset="0"/>
              </a:rPr>
              <a:t>tích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lịch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sử</a:t>
            </a:r>
            <a:endParaRPr lang="en-SG" sz="2500" b="1" i="0"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B1728E-8CCD-4C54-A563-3DAE86D89F2F}"/>
              </a:ext>
            </a:extLst>
          </p:cNvPr>
          <p:cNvPicPr>
            <a:picLocks noChangeAspect="1"/>
          </p:cNvPicPr>
          <p:nvPr/>
        </p:nvPicPr>
        <p:blipFill rotWithShape="1">
          <a:blip r:embed="rId2"/>
          <a:srcRect l="66624"/>
          <a:stretch/>
        </p:blipFill>
        <p:spPr>
          <a:xfrm>
            <a:off x="4000596" y="3749108"/>
            <a:ext cx="3764658" cy="244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C2ECCB4-126D-4EC2-AA8F-4E7AED440B7F}"/>
              </a:ext>
            </a:extLst>
          </p:cNvPr>
          <p:cNvPicPr>
            <a:picLocks noChangeAspect="1"/>
          </p:cNvPicPr>
          <p:nvPr/>
        </p:nvPicPr>
        <p:blipFill rotWithShape="1">
          <a:blip r:embed="rId3"/>
          <a:srcRect r="67464"/>
          <a:stretch/>
        </p:blipFill>
        <p:spPr>
          <a:xfrm>
            <a:off x="406456" y="465201"/>
            <a:ext cx="4527242" cy="3023860"/>
          </a:xfrm>
          <a:prstGeom prst="rect">
            <a:avLst/>
          </a:prstGeom>
          <a:ln>
            <a:noFill/>
          </a:ln>
          <a:effectLst>
            <a:softEdge rad="112500"/>
          </a:effectLst>
        </p:spPr>
      </p:pic>
      <p:pic>
        <p:nvPicPr>
          <p:cNvPr id="6" name="Picture 5">
            <a:extLst>
              <a:ext uri="{FF2B5EF4-FFF2-40B4-BE49-F238E27FC236}">
                <a16:creationId xmlns:a16="http://schemas.microsoft.com/office/drawing/2014/main" id="{33EE770A-F287-4B8A-A53C-9542871BD479}"/>
              </a:ext>
            </a:extLst>
          </p:cNvPr>
          <p:cNvPicPr>
            <a:picLocks noChangeAspect="1"/>
          </p:cNvPicPr>
          <p:nvPr/>
        </p:nvPicPr>
        <p:blipFill rotWithShape="1">
          <a:blip r:embed="rId4"/>
          <a:srcRect l="1420" t="1" r="52117" b="228"/>
          <a:stretch/>
        </p:blipFill>
        <p:spPr>
          <a:xfrm>
            <a:off x="6885134" y="376494"/>
            <a:ext cx="4527242" cy="3095669"/>
          </a:xfrm>
          <a:prstGeom prst="rect">
            <a:avLst/>
          </a:prstGeom>
        </p:spPr>
      </p:pic>
      <p:sp>
        <p:nvSpPr>
          <p:cNvPr id="8" name="TextBox 7">
            <a:extLst>
              <a:ext uri="{FF2B5EF4-FFF2-40B4-BE49-F238E27FC236}">
                <a16:creationId xmlns:a16="http://schemas.microsoft.com/office/drawing/2014/main" id="{07FD2FE6-9F86-4CC6-81C5-8DF572B6782C}"/>
              </a:ext>
            </a:extLst>
          </p:cNvPr>
          <p:cNvSpPr txBox="1"/>
          <p:nvPr/>
        </p:nvSpPr>
        <p:spPr>
          <a:xfrm>
            <a:off x="6885134" y="3351133"/>
            <a:ext cx="467507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Tìm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hiểu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văn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hóa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thống</a:t>
            </a:r>
            <a:endParaRPr lang="en-SG" sz="2500" b="1" i="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81EF6A5-DDBB-4F1A-AB3C-E21FECEB5661}"/>
              </a:ext>
            </a:extLst>
          </p:cNvPr>
          <p:cNvSpPr txBox="1"/>
          <p:nvPr/>
        </p:nvSpPr>
        <p:spPr>
          <a:xfrm>
            <a:off x="4210462" y="6205350"/>
            <a:ext cx="334492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Vẽ</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tranh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tuyên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endParaRPr lang="en-SG" sz="2500" b="1"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2464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6872" y="555586"/>
            <a:ext cx="9751502" cy="1077219"/>
            <a:chOff x="1433170" y="0"/>
            <a:chExt cx="9751502" cy="1077219"/>
          </a:xfrm>
        </p:grpSpPr>
        <p:sp>
          <p:nvSpPr>
            <p:cNvPr id="4" name="矩形: 圆角 3">
              <a:extLst>
                <a:ext uri="{FF2B5EF4-FFF2-40B4-BE49-F238E27FC236}">
                  <a16:creationId xmlns:a16="http://schemas.microsoft.com/office/drawing/2014/main" id="{F0ABD0A0-BBD9-4209-9673-A5BB6B42DAE3}"/>
                </a:ext>
              </a:extLst>
            </p:cNvPr>
            <p:cNvSpPr/>
            <p:nvPr/>
          </p:nvSpPr>
          <p:spPr>
            <a:xfrm>
              <a:off x="1433170" y="1"/>
              <a:ext cx="9751502" cy="1077218"/>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n-ea"/>
              </a:endParaRPr>
            </a:p>
          </p:txBody>
        </p:sp>
        <p:sp>
          <p:nvSpPr>
            <p:cNvPr id="3" name="TextBox 2">
              <a:extLst>
                <a:ext uri="{FF2B5EF4-FFF2-40B4-BE49-F238E27FC236}">
                  <a16:creationId xmlns:a16="http://schemas.microsoft.com/office/drawing/2014/main" id="{5BFB399A-554D-4097-9475-9B024F72ED5B}"/>
                </a:ext>
              </a:extLst>
            </p:cNvPr>
            <p:cNvSpPr txBox="1"/>
            <p:nvPr/>
          </p:nvSpPr>
          <p:spPr>
            <a:xfrm>
              <a:off x="1554552" y="0"/>
              <a:ext cx="9508738" cy="1077218"/>
            </a:xfrm>
            <a:prstGeom prst="rect">
              <a:avLst/>
            </a:prstGeom>
            <a:noFill/>
          </p:spPr>
          <p:txBody>
            <a:bodyPr wrap="square">
              <a:spAutoFit/>
            </a:bodyPr>
            <a:lstStyle/>
            <a:p>
              <a:pPr algn="ctr"/>
              <a:r>
                <a:rPr lang="vi-VN" sz="3200" b="1" i="0" dirty="0">
                  <a:solidFill>
                    <a:schemeClr val="bg1"/>
                  </a:solidFill>
                  <a:effectLst/>
                  <a:latin typeface="Cambria" panose="02040503050406030204" pitchFamily="18" charset="0"/>
                  <a:ea typeface="Cambria" panose="02040503050406030204" pitchFamily="18" charset="0"/>
                </a:rPr>
                <a:t>2. Vì sao nói Hà Nội là trung tâm chính trị, kinh tế, văn hóa, giáo dục của đất nước?</a:t>
              </a:r>
              <a:endParaRPr lang="en-SG" sz="32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4964E86-D06A-41DB-B06D-697CBB5F8469}"/>
              </a:ext>
            </a:extLst>
          </p:cNvPr>
          <p:cNvSpPr txBox="1"/>
          <p:nvPr/>
        </p:nvSpPr>
        <p:spPr>
          <a:xfrm>
            <a:off x="593885" y="1701760"/>
            <a:ext cx="11080596" cy="4708981"/>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 Hà Nội là thủ đô của nước ta. Đây là nơi làm việc của các cơ quan lãnh đạo cao nhất của đất nước.</a:t>
            </a:r>
          </a:p>
          <a:p>
            <a:pPr algn="just"/>
            <a:r>
              <a:rPr lang="vi-VN" sz="3000" b="1" i="0" dirty="0">
                <a:solidFill>
                  <a:srgbClr val="002060"/>
                </a:solidFill>
                <a:effectLst/>
                <a:latin typeface="Cambria" panose="02040503050406030204" pitchFamily="18" charset="0"/>
                <a:ea typeface="Cambria" panose="02040503050406030204" pitchFamily="18" charset="0"/>
              </a:rPr>
              <a:t>+ Quốc Tử Giám ở Hà Nội là trường đại học đầu tiên của nước ta. Ngày nay, Hà Nội là nơi tập trung nhiều viện nghiên cứu, trường đại học, bảo tàng, thư viện hàng đầu của cả nước.</a:t>
            </a:r>
          </a:p>
          <a:p>
            <a:pPr algn="just"/>
            <a:r>
              <a:rPr lang="vi-VN" sz="3000" b="1" i="0" dirty="0">
                <a:solidFill>
                  <a:srgbClr val="002060"/>
                </a:solidFill>
                <a:effectLst/>
                <a:latin typeface="Cambria" panose="02040503050406030204" pitchFamily="18" charset="0"/>
                <a:ea typeface="Cambria" panose="02040503050406030204" pitchFamily="18" charset="0"/>
              </a:rPr>
              <a:t>+ Hà Nội còn có các nhà máy, khu công nghệ cao, làng nghề,... làm ra nhiều sản phẩm phục vụ cho nhu cầu trong nước và xuất khẩu. Nhiều trung tâm thương mại, giao dịch trong và ngoài nước đặt tại Hà Nội: như các chợ lớn, siêu thị, hệ thống ngân hàng, bưu điện,...</a:t>
            </a:r>
          </a:p>
        </p:txBody>
      </p:sp>
    </p:spTree>
    <p:extLst>
      <p:ext uri="{BB962C8B-B14F-4D97-AF65-F5344CB8AC3E}">
        <p14:creationId xmlns:p14="http://schemas.microsoft.com/office/powerpoint/2010/main" val="249132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AE3166-00FB-464E-8130-6277DCABE023}"/>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7152C7F2-64EB-4DE8-BE02-1EB0F4E48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2871BB93-B25B-4785-AE4E-B83DB88A1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图片 7">
            <a:extLst>
              <a:ext uri="{FF2B5EF4-FFF2-40B4-BE49-F238E27FC236}">
                <a16:creationId xmlns:a16="http://schemas.microsoft.com/office/drawing/2014/main" id="{98418DF1-39A6-4DB5-88DF-2502B20D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12400" y="659588"/>
            <a:ext cx="11767200" cy="2506408"/>
          </a:xfrm>
          <a:prstGeom prst="rect">
            <a:avLst/>
          </a:prstGeom>
        </p:spPr>
      </p:pic>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8"/>
          <a:stretch>
            <a:fillRect/>
          </a:stretch>
        </p:blipFill>
        <p:spPr>
          <a:xfrm>
            <a:off x="3218726" y="1639856"/>
            <a:ext cx="6761050" cy="4706520"/>
          </a:xfrm>
          <a:prstGeom prst="rect">
            <a:avLst/>
          </a:prstGeom>
        </p:spPr>
      </p:pic>
      <p:pic>
        <p:nvPicPr>
          <p:cNvPr id="27" name="Picture 26" descr="A couple of kids wearing traditional clothing&#10;&#10;Description automatically generated">
            <a:extLst>
              <a:ext uri="{FF2B5EF4-FFF2-40B4-BE49-F238E27FC236}">
                <a16:creationId xmlns:a16="http://schemas.microsoft.com/office/drawing/2014/main" id="{1C946F88-F028-4DB1-A362-D3AC85D475B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10800" y="3000386"/>
            <a:ext cx="4323170" cy="4009807"/>
          </a:xfrm>
          <a:prstGeom prst="rect">
            <a:avLst/>
          </a:prstGeom>
        </p:spPr>
      </p:pic>
    </p:spTree>
    <p:custDataLst>
      <p:tags r:id="rId1"/>
    </p:custDataLst>
    <p:extLst>
      <p:ext uri="{BB962C8B-B14F-4D97-AF65-F5344CB8AC3E}">
        <p14:creationId xmlns:p14="http://schemas.microsoft.com/office/powerpoint/2010/main" val="70125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8695A-04AE-4303-A946-5D3A36EF70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95" r="83764" b="37529"/>
          <a:stretch/>
        </p:blipFill>
        <p:spPr>
          <a:xfrm flipH="1">
            <a:off x="-167084" y="3649782"/>
            <a:ext cx="2363688" cy="2753306"/>
          </a:xfrm>
          <a:prstGeom prst="rect">
            <a:avLst/>
          </a:prstGeom>
        </p:spPr>
      </p:pic>
      <p:sp>
        <p:nvSpPr>
          <p:cNvPr id="2" name="TextBox 1">
            <a:extLst>
              <a:ext uri="{FF2B5EF4-FFF2-40B4-BE49-F238E27FC236}">
                <a16:creationId xmlns:a16="http://schemas.microsoft.com/office/drawing/2014/main" id="{CD83AF9A-5FC6-48D9-9E6A-1C6EA7F8ECF3}"/>
              </a:ext>
            </a:extLst>
          </p:cNvPr>
          <p:cNvSpPr txBox="1"/>
          <p:nvPr/>
        </p:nvSpPr>
        <p:spPr>
          <a:xfrm>
            <a:off x="1014760" y="829872"/>
            <a:ext cx="10884119" cy="3785652"/>
          </a:xfrm>
          <a:prstGeom prst="rect">
            <a:avLst/>
          </a:prstGeom>
          <a:noFill/>
        </p:spPr>
        <p:txBody>
          <a:bodyPr wrap="square" rtlCol="0">
            <a:spAutoFit/>
          </a:bodyPr>
          <a:lstStyle/>
          <a:p>
            <a:pPr algn="ctr"/>
            <a:r>
              <a:rPr lang="vi-VN" sz="8000" b="1" i="0" dirty="0">
                <a:solidFill>
                  <a:srgbClr val="002060"/>
                </a:solidFill>
                <a:effectLst/>
                <a:latin typeface="Cambria" panose="02040503050406030204" pitchFamily="18" charset="0"/>
                <a:ea typeface="Cambria" panose="02040503050406030204" pitchFamily="18" charset="0"/>
              </a:rPr>
              <a:t>1. </a:t>
            </a:r>
            <a:r>
              <a:rPr lang="en-SG" sz="8000" b="1" i="0" dirty="0" err="1">
                <a:solidFill>
                  <a:srgbClr val="002060"/>
                </a:solidFill>
                <a:effectLst/>
                <a:latin typeface="Cambria" panose="02040503050406030204" pitchFamily="18" charset="0"/>
                <a:ea typeface="Cambria" panose="02040503050406030204" pitchFamily="18" charset="0"/>
              </a:rPr>
              <a:t>Kể</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lại</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một</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câu</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chuyện</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về</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lịch</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sử</a:t>
            </a:r>
            <a:r>
              <a:rPr lang="en-SG" sz="8000" b="1" i="0" dirty="0">
                <a:solidFill>
                  <a:srgbClr val="002060"/>
                </a:solidFill>
                <a:effectLst/>
                <a:latin typeface="Cambria" panose="02040503050406030204" pitchFamily="18" charset="0"/>
                <a:ea typeface="Cambria" panose="02040503050406030204" pitchFamily="18" charset="0"/>
              </a:rPr>
              <a:t> </a:t>
            </a:r>
            <a:endParaRPr lang="vi-VN" sz="8000" b="1" i="0" dirty="0">
              <a:solidFill>
                <a:srgbClr val="002060"/>
              </a:solidFill>
              <a:effectLst/>
              <a:latin typeface="Cambria" panose="02040503050406030204" pitchFamily="18" charset="0"/>
              <a:ea typeface="Cambria" panose="02040503050406030204" pitchFamily="18" charset="0"/>
            </a:endParaRPr>
          </a:p>
          <a:p>
            <a:pPr algn="ctr"/>
            <a:r>
              <a:rPr lang="en-SG" sz="8000" b="1" i="0" dirty="0" err="1">
                <a:solidFill>
                  <a:srgbClr val="002060"/>
                </a:solidFill>
                <a:effectLst/>
                <a:latin typeface="Cambria" panose="02040503050406030204" pitchFamily="18" charset="0"/>
                <a:ea typeface="Cambria" panose="02040503050406030204" pitchFamily="18" charset="0"/>
              </a:rPr>
              <a:t>Thăng</a:t>
            </a:r>
            <a:r>
              <a:rPr lang="en-SG" sz="8000" b="1" i="0" dirty="0">
                <a:solidFill>
                  <a:srgbClr val="002060"/>
                </a:solidFill>
                <a:effectLst/>
                <a:latin typeface="Cambria" panose="02040503050406030204" pitchFamily="18" charset="0"/>
                <a:ea typeface="Cambria" panose="02040503050406030204" pitchFamily="18" charset="0"/>
              </a:rPr>
              <a:t> Long- </a:t>
            </a:r>
            <a:r>
              <a:rPr lang="en-SG" sz="8000" b="1" i="0" dirty="0" err="1">
                <a:solidFill>
                  <a:srgbClr val="002060"/>
                </a:solidFill>
                <a:effectLst/>
                <a:latin typeface="Cambria" panose="02040503050406030204" pitchFamily="18" charset="0"/>
                <a:ea typeface="Cambria" panose="02040503050406030204" pitchFamily="18" charset="0"/>
              </a:rPr>
              <a:t>Hà</a:t>
            </a:r>
            <a:r>
              <a:rPr lang="en-SG" sz="8000" b="1" i="0" dirty="0">
                <a:solidFill>
                  <a:srgbClr val="002060"/>
                </a:solidFill>
                <a:effectLst/>
                <a:latin typeface="Cambria" panose="02040503050406030204" pitchFamily="18" charset="0"/>
                <a:ea typeface="Cambria" panose="02040503050406030204" pitchFamily="18" charset="0"/>
              </a:rPr>
              <a:t> </a:t>
            </a:r>
            <a:r>
              <a:rPr lang="vi-VN" sz="8000" b="1" i="0" dirty="0">
                <a:solidFill>
                  <a:srgbClr val="002060"/>
                </a:solidFill>
                <a:effectLst/>
                <a:latin typeface="Cambria" panose="02040503050406030204" pitchFamily="18" charset="0"/>
                <a:ea typeface="Cambria" panose="02040503050406030204" pitchFamily="18" charset="0"/>
              </a:rPr>
              <a:t>Nội.</a:t>
            </a:r>
            <a:endParaRPr lang="en-SG" sz="8000" b="1" dirty="0">
              <a:solidFill>
                <a:srgbClr val="002060"/>
              </a:solidFill>
              <a:latin typeface="Cambria" panose="02040503050406030204" pitchFamily="18" charset="0"/>
              <a:ea typeface="Cambria" panose="02040503050406030204" pitchFamily="18" charset="0"/>
            </a:endParaRPr>
          </a:p>
        </p:txBody>
      </p:sp>
      <p:grpSp>
        <p:nvGrpSpPr>
          <p:cNvPr id="4" name="组合 1">
            <a:extLst>
              <a:ext uri="{FF2B5EF4-FFF2-40B4-BE49-F238E27FC236}">
                <a16:creationId xmlns:a16="http://schemas.microsoft.com/office/drawing/2014/main" id="{475C5615-B1A5-4915-B75A-5F04227AD12B}"/>
              </a:ext>
            </a:extLst>
          </p:cNvPr>
          <p:cNvGrpSpPr/>
          <p:nvPr/>
        </p:nvGrpSpPr>
        <p:grpSpPr>
          <a:xfrm>
            <a:off x="0" y="4786333"/>
            <a:ext cx="12192000" cy="2256061"/>
            <a:chOff x="0" y="4332156"/>
            <a:chExt cx="12292858" cy="2554224"/>
          </a:xfrm>
        </p:grpSpPr>
        <p:pic>
          <p:nvPicPr>
            <p:cNvPr id="5" name="图片 19">
              <a:extLst>
                <a:ext uri="{FF2B5EF4-FFF2-40B4-BE49-F238E27FC236}">
                  <a16:creationId xmlns:a16="http://schemas.microsoft.com/office/drawing/2014/main" id="{FED4C820-F343-44F8-A934-96E83B724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a:extLst>
                <a:ext uri="{FF2B5EF4-FFF2-40B4-BE49-F238E27FC236}">
                  <a16:creationId xmlns:a16="http://schemas.microsoft.com/office/drawing/2014/main" id="{9EB78F6D-5126-41CD-A8BA-E66B3DA70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39962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a:extLst>
              <a:ext uri="{FF2B5EF4-FFF2-40B4-BE49-F238E27FC236}">
                <a16:creationId xmlns:a16="http://schemas.microsoft.com/office/drawing/2014/main" id="{BE09FA4A-1B26-4C71-B8C7-0CE4D66D6FDF}"/>
              </a:ext>
            </a:extLst>
          </p:cNvPr>
          <p:cNvGrpSpPr/>
          <p:nvPr/>
        </p:nvGrpSpPr>
        <p:grpSpPr>
          <a:xfrm>
            <a:off x="0" y="4630318"/>
            <a:ext cx="12192000" cy="2256061"/>
            <a:chOff x="0" y="4332156"/>
            <a:chExt cx="12292858" cy="2554224"/>
          </a:xfrm>
        </p:grpSpPr>
        <p:pic>
          <p:nvPicPr>
            <p:cNvPr id="28" name="图片 19">
              <a:extLst>
                <a:ext uri="{FF2B5EF4-FFF2-40B4-BE49-F238E27FC236}">
                  <a16:creationId xmlns:a16="http://schemas.microsoft.com/office/drawing/2014/main" id="{A0B6F429-A0E4-4F63-9364-424FECF10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9" name="图片 11">
              <a:extLst>
                <a:ext uri="{FF2B5EF4-FFF2-40B4-BE49-F238E27FC236}">
                  <a16:creationId xmlns:a16="http://schemas.microsoft.com/office/drawing/2014/main" id="{FA0228B6-C64C-4B1F-B8E7-C3ABD55F8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692239" y="101961"/>
            <a:ext cx="9317625" cy="6756039"/>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sp>
        <p:nvSpPr>
          <p:cNvPr id="21" name="TextBox 20">
            <a:extLst>
              <a:ext uri="{FF2B5EF4-FFF2-40B4-BE49-F238E27FC236}">
                <a16:creationId xmlns:a16="http://schemas.microsoft.com/office/drawing/2014/main" id="{E247F0A8-8FB6-463F-BDA5-E8CFC185D714}"/>
              </a:ext>
            </a:extLst>
          </p:cNvPr>
          <p:cNvSpPr txBox="1"/>
          <p:nvPr/>
        </p:nvSpPr>
        <p:spPr>
          <a:xfrm>
            <a:off x="2947893" y="3209473"/>
            <a:ext cx="8942905" cy="3108543"/>
          </a:xfrm>
          <a:prstGeom prst="rect">
            <a:avLst/>
          </a:prstGeom>
          <a:noFill/>
        </p:spPr>
        <p:txBody>
          <a:bodyPr wrap="square">
            <a:spAutoFit/>
          </a:bodyPr>
          <a:lstStyle/>
          <a:p>
            <a:pPr algn="ctr"/>
            <a:r>
              <a:rPr lang="en-SG" sz="4900" b="1" dirty="0" err="1">
                <a:solidFill>
                  <a:srgbClr val="002060"/>
                </a:solidFill>
                <a:latin typeface="Cambria" panose="02040503050406030204" pitchFamily="18" charset="0"/>
                <a:ea typeface="Cambria" panose="02040503050406030204" pitchFamily="18" charset="0"/>
              </a:rPr>
              <a:t>Vẽ</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tranh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tuyên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về</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việc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bảo</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vệ</a:t>
            </a:r>
            <a:r>
              <a:rPr lang="en-SG" sz="4900" b="1" dirty="0">
                <a:solidFill>
                  <a:srgbClr val="002060"/>
                </a:solidFill>
                <a:latin typeface="Cambria" panose="02040503050406030204" pitchFamily="18" charset="0"/>
                <a:ea typeface="Cambria" panose="02040503050406030204" pitchFamily="18" charset="0"/>
              </a:rPr>
              <a:t> di </a:t>
            </a:r>
            <a:r>
              <a:rPr lang="en-SG" sz="4900" b="1" dirty="0" err="1">
                <a:solidFill>
                  <a:srgbClr val="002060"/>
                </a:solidFill>
                <a:latin typeface="Cambria" panose="02040503050406030204" pitchFamily="18" charset="0"/>
                <a:ea typeface="Cambria" panose="02040503050406030204" pitchFamily="18" charset="0"/>
              </a:rPr>
              <a:t>tích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lịch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sử</a:t>
            </a:r>
            <a:r>
              <a:rPr lang="en-SG" sz="4900" b="1" dirty="0">
                <a:solidFill>
                  <a:srgbClr val="002060"/>
                </a:solidFill>
                <a:latin typeface="Cambria" panose="02040503050406030204" pitchFamily="18" charset="0"/>
                <a:ea typeface="Cambria" panose="02040503050406030204" pitchFamily="18" charset="0"/>
              </a:rPr>
              <a:t> - </a:t>
            </a:r>
            <a:r>
              <a:rPr lang="en-SG" sz="4900" b="1" dirty="0" err="1">
                <a:solidFill>
                  <a:srgbClr val="002060"/>
                </a:solidFill>
                <a:latin typeface="Cambria" panose="02040503050406030204" pitchFamily="18" charset="0"/>
                <a:ea typeface="Cambria" panose="02040503050406030204" pitchFamily="18" charset="0"/>
              </a:rPr>
              <a:t>văn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danh</a:t>
            </a:r>
            <a:r>
              <a:rPr lang="en-SG" sz="4900" b="1" dirty="0">
                <a:solidFill>
                  <a:srgbClr val="002060"/>
                </a:solidFill>
                <a:latin typeface="Cambria" panose="02040503050406030204" pitchFamily="18" charset="0"/>
                <a:ea typeface="Cambria" panose="02040503050406030204" pitchFamily="18" charset="0"/>
              </a:rPr>
              <a:t> lam </a:t>
            </a:r>
            <a:r>
              <a:rPr lang="en-SG" sz="4900" b="1" dirty="0" err="1">
                <a:solidFill>
                  <a:srgbClr val="002060"/>
                </a:solidFill>
                <a:latin typeface="Cambria" panose="02040503050406030204" pitchFamily="18" charset="0"/>
                <a:ea typeface="Cambria" panose="02040503050406030204" pitchFamily="18" charset="0"/>
              </a:rPr>
              <a:t>thắng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cảnh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hoặc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giá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trị</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thống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của</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Hà</a:t>
            </a:r>
            <a:r>
              <a:rPr lang="en-SG" sz="4900" b="1" dirty="0">
                <a:solidFill>
                  <a:srgbClr val="002060"/>
                </a:solidFill>
                <a:latin typeface="Cambria" panose="02040503050406030204" pitchFamily="18" charset="0"/>
                <a:ea typeface="Cambria" panose="02040503050406030204" pitchFamily="18" charset="0"/>
              </a:rPr>
              <a:t> </a:t>
            </a:r>
            <a:r>
              <a:rPr lang="vi-VN" sz="4900" b="1" dirty="0">
                <a:solidFill>
                  <a:srgbClr val="002060"/>
                </a:solidFill>
                <a:latin typeface="Cambria" panose="02040503050406030204" pitchFamily="18" charset="0"/>
                <a:ea typeface="Cambria" panose="02040503050406030204" pitchFamily="18" charset="0"/>
              </a:rPr>
              <a:t>Nội.</a:t>
            </a:r>
            <a:endParaRPr lang="en-SG" sz="49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6"/>
          <a:stretch>
            <a:fillRect/>
          </a:stretch>
        </p:blipFill>
        <p:spPr>
          <a:xfrm>
            <a:off x="3835547" y="1680797"/>
            <a:ext cx="6748726" cy="1599176"/>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6509EDD7-F7C1-4AC6-938D-CCDE20CB49C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grpSp>
        <p:nvGrpSpPr>
          <p:cNvPr id="30" name="组合 1">
            <a:extLst>
              <a:ext uri="{FF2B5EF4-FFF2-40B4-BE49-F238E27FC236}">
                <a16:creationId xmlns:a16="http://schemas.microsoft.com/office/drawing/2014/main" id="{FF09A207-306B-4BDF-B0FE-4EE3ABE03EE9}"/>
              </a:ext>
            </a:extLst>
          </p:cNvPr>
          <p:cNvGrpSpPr/>
          <p:nvPr/>
        </p:nvGrpSpPr>
        <p:grpSpPr>
          <a:xfrm>
            <a:off x="182136" y="5562909"/>
            <a:ext cx="12192000" cy="2256061"/>
            <a:chOff x="0" y="4332156"/>
            <a:chExt cx="12292858" cy="2554224"/>
          </a:xfrm>
        </p:grpSpPr>
        <p:pic>
          <p:nvPicPr>
            <p:cNvPr id="31" name="图片 19">
              <a:extLst>
                <a:ext uri="{FF2B5EF4-FFF2-40B4-BE49-F238E27FC236}">
                  <a16:creationId xmlns:a16="http://schemas.microsoft.com/office/drawing/2014/main" id="{6A81F01C-4880-4FF6-B8E9-A6AADC29B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32" name="图片 11">
              <a:extLst>
                <a:ext uri="{FF2B5EF4-FFF2-40B4-BE49-F238E27FC236}">
                  <a16:creationId xmlns:a16="http://schemas.microsoft.com/office/drawing/2014/main" id="{6898A552-CA26-4D3F-9DE3-CA0CC7D2D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custDataLst>
      <p:tags r:id="rId1"/>
    </p:custDataLst>
    <p:extLst>
      <p:ext uri="{BB962C8B-B14F-4D97-AF65-F5344CB8AC3E}">
        <p14:creationId xmlns:p14="http://schemas.microsoft.com/office/powerpoint/2010/main" val="42632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744089" y="104678"/>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sp>
        <p:nvSpPr>
          <p:cNvPr id="24" name="Title 1">
            <a:extLst>
              <a:ext uri="{FF2B5EF4-FFF2-40B4-BE49-F238E27FC236}">
                <a16:creationId xmlns:a16="http://schemas.microsoft.com/office/drawing/2014/main" id="{F56CBAEE-02B0-484D-8CEA-4F2D67256939}"/>
              </a:ext>
            </a:extLst>
          </p:cNvPr>
          <p:cNvSpPr txBox="1">
            <a:spLocks/>
          </p:cNvSpPr>
          <p:nvPr/>
        </p:nvSpPr>
        <p:spPr>
          <a:xfrm>
            <a:off x="1846606" y="6275268"/>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8000"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grpSp>
        <p:nvGrpSpPr>
          <p:cNvPr id="21" name="组合 1">
            <a:extLst>
              <a:ext uri="{FF2B5EF4-FFF2-40B4-BE49-F238E27FC236}">
                <a16:creationId xmlns:a16="http://schemas.microsoft.com/office/drawing/2014/main" id="{F154F8DB-207A-4DCB-A455-2B87C035351A}"/>
              </a:ext>
            </a:extLst>
          </p:cNvPr>
          <p:cNvGrpSpPr/>
          <p:nvPr/>
        </p:nvGrpSpPr>
        <p:grpSpPr>
          <a:xfrm>
            <a:off x="0" y="4630318"/>
            <a:ext cx="12192000" cy="2256061"/>
            <a:chOff x="0" y="4332156"/>
            <a:chExt cx="12292858" cy="2554224"/>
          </a:xfrm>
        </p:grpSpPr>
        <p:pic>
          <p:nvPicPr>
            <p:cNvPr id="22" name="图片 19">
              <a:extLst>
                <a:ext uri="{FF2B5EF4-FFF2-40B4-BE49-F238E27FC236}">
                  <a16:creationId xmlns:a16="http://schemas.microsoft.com/office/drawing/2014/main" id="{F09640D7-FABD-4B48-8FAE-0FC0381B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3" name="图片 11">
              <a:extLst>
                <a:ext uri="{FF2B5EF4-FFF2-40B4-BE49-F238E27FC236}">
                  <a16:creationId xmlns:a16="http://schemas.microsoft.com/office/drawing/2014/main" id="{C699E90B-6FC2-4293-92AA-934D28152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7"/>
          <a:stretch>
            <a:fillRect/>
          </a:stretch>
        </p:blipFill>
        <p:spPr>
          <a:xfrm>
            <a:off x="1261401" y="1979282"/>
            <a:ext cx="9908281" cy="3839275"/>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963E41C3-682C-433B-A570-314937AB3E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spTree>
    <p:custDataLst>
      <p:tags r:id="rId1"/>
    </p:custDataLst>
    <p:extLst>
      <p:ext uri="{BB962C8B-B14F-4D97-AF65-F5344CB8AC3E}">
        <p14:creationId xmlns:p14="http://schemas.microsoft.com/office/powerpoint/2010/main" val="240837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dirty="0">
                  <a:solidFill>
                    <a:schemeClr val="bg1"/>
                  </a:solidFill>
                  <a:latin typeface="阿里妈妈刀隶体" pitchFamily="2" charset="-122"/>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pic>
        <p:nvPicPr>
          <p:cNvPr id="2" name="Picture 1">
            <a:extLst>
              <a:ext uri="{FF2B5EF4-FFF2-40B4-BE49-F238E27FC236}">
                <a16:creationId xmlns:a16="http://schemas.microsoft.com/office/drawing/2014/main" id="{42025681-7007-4D77-A313-01B06B63A7AB}"/>
              </a:ext>
            </a:extLst>
          </p:cNvPr>
          <p:cNvPicPr>
            <a:picLocks noChangeAspect="1"/>
          </p:cNvPicPr>
          <p:nvPr/>
        </p:nvPicPr>
        <p:blipFill>
          <a:blip r:embed="rId5"/>
          <a:stretch>
            <a:fillRect/>
          </a:stretch>
        </p:blipFill>
        <p:spPr>
          <a:xfrm>
            <a:off x="3507773" y="1632209"/>
            <a:ext cx="6305530" cy="4395108"/>
          </a:xfrm>
          <a:prstGeom prst="rect">
            <a:avLst/>
          </a:prstGeom>
        </p:spPr>
      </p:pic>
    </p:spTree>
    <p:custDataLst>
      <p:tags r:id="rId1"/>
    </p:custDataLst>
    <p:extLst>
      <p:ext uri="{BB962C8B-B14F-4D97-AF65-F5344CB8AC3E}">
        <p14:creationId xmlns:p14="http://schemas.microsoft.com/office/powerpoint/2010/main" val="86479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D842D6-838C-E7B1-EE0C-17D52706DB2C}"/>
              </a:ext>
            </a:extLst>
          </p:cNvPr>
          <p:cNvSpPr txBox="1"/>
          <p:nvPr/>
        </p:nvSpPr>
        <p:spPr>
          <a:xfrm>
            <a:off x="1659589" y="0"/>
            <a:ext cx="9029700" cy="707886"/>
          </a:xfrm>
          <a:prstGeom prst="rect">
            <a:avLst/>
          </a:prstGeom>
          <a:noFill/>
        </p:spPr>
        <p:txBody>
          <a:bodyPr wrap="square">
            <a:spAutoFit/>
          </a:bodyPr>
          <a:lstStyle/>
          <a:p>
            <a:pPr algn="ctr"/>
            <a:r>
              <a:rPr lang="en-US" sz="4000" b="1" dirty="0" err="1">
                <a:solidFill>
                  <a:srgbClr val="002060"/>
                </a:solidFill>
                <a:latin typeface="Cambria" panose="02040503050406030204" pitchFamily="18" charset="0"/>
                <a:ea typeface="Cambria" panose="02040503050406030204" pitchFamily="18" charset="0"/>
              </a:rPr>
              <a:t>Ghi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vở</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2913E39-108C-1380-F68B-E905CE5C4069}"/>
              </a:ext>
            </a:extLst>
          </p:cNvPr>
          <p:cNvSpPr txBox="1"/>
          <p:nvPr/>
        </p:nvSpPr>
        <p:spPr>
          <a:xfrm>
            <a:off x="284582" y="1356345"/>
            <a:ext cx="11907417" cy="4154984"/>
          </a:xfrm>
          <a:prstGeom prst="rect">
            <a:avLst/>
          </a:prstGeom>
          <a:noFill/>
        </p:spPr>
        <p:txBody>
          <a:bodyPr wrap="square">
            <a:spAutoFit/>
          </a:bodyPr>
          <a:lstStyle/>
          <a:p>
            <a:pPr algn="just"/>
            <a:r>
              <a:rPr lang="vi-VN" sz="4400" b="1" kern="0">
                <a:effectLst/>
                <a:latin typeface="Times New Roman" panose="02020603050405020304" pitchFamily="18" charset="0"/>
                <a:ea typeface="Times New Roman" panose="02020603050405020304" pitchFamily="18" charset="0"/>
              </a:rPr>
              <a:t>      </a:t>
            </a:r>
            <a:r>
              <a:rPr lang="nl-NL" sz="4400" b="1" kern="0">
                <a:effectLst/>
                <a:latin typeface="Times New Roman" panose="02020603050405020304" pitchFamily="18" charset="0"/>
                <a:ea typeface="Times New Roman" panose="02020603050405020304" pitchFamily="18" charset="0"/>
              </a:rPr>
              <a:t>Hoạt động </a:t>
            </a:r>
            <a:r>
              <a:rPr lang="vi-VN" sz="4400" b="1" kern="0">
                <a:effectLst/>
                <a:latin typeface="Times New Roman" panose="02020603050405020304" pitchFamily="18" charset="0"/>
                <a:ea typeface="Times New Roman" panose="02020603050405020304" pitchFamily="18" charset="0"/>
              </a:rPr>
              <a:t>3</a:t>
            </a:r>
            <a:r>
              <a:rPr lang="nl-NL" sz="4400" b="1" kern="0">
                <a:effectLst/>
                <a:latin typeface="Times New Roman" panose="02020603050405020304" pitchFamily="18" charset="0"/>
                <a:ea typeface="Times New Roman" panose="02020603050405020304" pitchFamily="18" charset="0"/>
              </a:rPr>
              <a:t>: Thủ đô Hà Nội ngày nay</a:t>
            </a:r>
            <a:endParaRPr lang="vi-VN" sz="4400" b="1" kern="0">
              <a:effectLst/>
              <a:latin typeface="Times New Roman" panose="02020603050405020304" pitchFamily="18" charset="0"/>
              <a:ea typeface="Times New Roman" panose="02020603050405020304" pitchFamily="18" charset="0"/>
            </a:endParaRPr>
          </a:p>
          <a:p>
            <a:pPr algn="just"/>
            <a:r>
              <a:rPr lang="vi-VN" sz="4400" b="1" kern="0">
                <a:effectLst/>
                <a:latin typeface="Times New Roman" panose="02020603050405020304" pitchFamily="18" charset="0"/>
                <a:ea typeface="Times New Roman" panose="02020603050405020304" pitchFamily="18" charset="0"/>
              </a:rPr>
              <a:t>    - </a:t>
            </a:r>
            <a:r>
              <a:rPr lang="en-US" sz="4400" b="1" kern="0">
                <a:effectLst/>
                <a:latin typeface="Times New Roman" panose="02020603050405020304" pitchFamily="18" charset="0"/>
                <a:ea typeface="Times New Roman" panose="02020603050405020304" pitchFamily="18" charset="0"/>
              </a:rPr>
              <a:t>Thủ đô </a:t>
            </a:r>
            <a:r>
              <a:rPr lang="en-SG" sz="4400" b="1" kern="0">
                <a:effectLst/>
                <a:latin typeface="Times New Roman" panose="02020603050405020304" pitchFamily="18" charset="0"/>
                <a:ea typeface="Times New Roman" panose="02020603050405020304" pitchFamily="18" charset="0"/>
              </a:rPr>
              <a:t>Hà Nội là trung tâm</a:t>
            </a:r>
            <a:r>
              <a:rPr lang="en-US" sz="4400" b="1" kern="0">
                <a:effectLst/>
                <a:latin typeface="Times New Roman" panose="02020603050405020304" pitchFamily="18" charset="0"/>
                <a:ea typeface="Times New Roman" panose="02020603050405020304" pitchFamily="18" charset="0"/>
              </a:rPr>
              <a:t> chính trị,</a:t>
            </a:r>
            <a:r>
              <a:rPr lang="en-SG" sz="4400" b="1" kern="0">
                <a:effectLst/>
                <a:latin typeface="Times New Roman" panose="02020603050405020304" pitchFamily="18" charset="0"/>
                <a:ea typeface="Times New Roman" panose="02020603050405020304" pitchFamily="18" charset="0"/>
              </a:rPr>
              <a:t> kinh </a:t>
            </a:r>
            <a:r>
              <a:rPr lang="en-US" sz="4400" b="1" kern="0">
                <a:effectLst/>
                <a:latin typeface="Times New Roman" panose="02020603050405020304" pitchFamily="18" charset="0"/>
                <a:ea typeface="Times New Roman" panose="02020603050405020304" pitchFamily="18" charset="0"/>
              </a:rPr>
              <a:t>tế, văn hóa</a:t>
            </a:r>
            <a:r>
              <a:rPr lang="en-SG" sz="4400" b="1" kern="0">
                <a:effectLst/>
                <a:latin typeface="Times New Roman" panose="02020603050405020304" pitchFamily="18" charset="0"/>
                <a:ea typeface="Times New Roman" panose="02020603050405020304" pitchFamily="18" charset="0"/>
              </a:rPr>
              <a:t> quan trọng của đất </a:t>
            </a:r>
            <a:r>
              <a:rPr lang="en-US" sz="4400" b="1" kern="0">
                <a:effectLst/>
                <a:latin typeface="Times New Roman" panose="02020603050405020304" pitchFamily="18" charset="0"/>
                <a:ea typeface="Times New Roman" panose="02020603050405020304" pitchFamily="18" charset="0"/>
              </a:rPr>
              <a:t>nước. </a:t>
            </a:r>
            <a:r>
              <a:rPr lang="en-SG" sz="4400" b="1" kern="0">
                <a:effectLst/>
                <a:latin typeface="Times New Roman" panose="02020603050405020304" pitchFamily="18" charset="0"/>
                <a:ea typeface="Times New Roman" panose="02020603050405020304" pitchFamily="18" charset="0"/>
              </a:rPr>
              <a:t>Hà Nội là nơi có nhiều di tích lịch sử – văn hoá nhất của cả nước và là nơi lưu giữ nhiều giá trị văn hoá truyền thống của dân tộc.</a:t>
            </a:r>
            <a:endParaRPr lang="en-SG" sz="4400" dirty="0">
              <a:solidFill>
                <a:schemeClr val="bg1"/>
              </a:solidFill>
            </a:endParaRPr>
          </a:p>
        </p:txBody>
      </p:sp>
      <p:sp>
        <p:nvSpPr>
          <p:cNvPr id="5" name="TextBox 4">
            <a:extLst>
              <a:ext uri="{FF2B5EF4-FFF2-40B4-BE49-F238E27FC236}">
                <a16:creationId xmlns:a16="http://schemas.microsoft.com/office/drawing/2014/main" id="{6CCCE001-519D-30F2-A5BB-40FB847B2910}"/>
              </a:ext>
            </a:extLst>
          </p:cNvPr>
          <p:cNvSpPr txBox="1"/>
          <p:nvPr/>
        </p:nvSpPr>
        <p:spPr>
          <a:xfrm>
            <a:off x="1982756" y="649741"/>
            <a:ext cx="9885783" cy="769441"/>
          </a:xfrm>
          <a:prstGeom prst="rect">
            <a:avLst/>
          </a:prstGeom>
          <a:noFill/>
        </p:spPr>
        <p:txBody>
          <a:bodyPr wrap="square">
            <a:spAutoFit/>
          </a:bodyPr>
          <a:lstStyle/>
          <a:p>
            <a:r>
              <a:rPr lang="vi-VN" sz="4400" b="1" kern="0">
                <a:effectLst/>
                <a:latin typeface="Times New Roman" panose="02020603050405020304" pitchFamily="18" charset="0"/>
                <a:ea typeface="Times New Roman" panose="02020603050405020304" pitchFamily="18" charset="0"/>
              </a:rPr>
              <a:t>Bài 12: Thăng Long - Hà Nội ( Tiết 3) </a:t>
            </a:r>
            <a:endParaRPr lang="en-US" sz="4400" b="1"/>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116167" y="91777"/>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AAAE2914-0046-44D9-BF51-70E21786E21E}"/>
              </a:ext>
            </a:extLst>
          </p:cNvPr>
          <p:cNvGrpSpPr/>
          <p:nvPr/>
        </p:nvGrpSpPr>
        <p:grpSpPr>
          <a:xfrm>
            <a:off x="0" y="4637443"/>
            <a:ext cx="12192000" cy="2256061"/>
            <a:chOff x="0" y="4332156"/>
            <a:chExt cx="12292858" cy="2554224"/>
          </a:xfrm>
        </p:grpSpPr>
        <p:pic>
          <p:nvPicPr>
            <p:cNvPr id="21" name="图片 19">
              <a:extLst>
                <a:ext uri="{FF2B5EF4-FFF2-40B4-BE49-F238E27FC236}">
                  <a16:creationId xmlns:a16="http://schemas.microsoft.com/office/drawing/2014/main" id="{79CA574E-9B1A-49F6-8C4E-ECF6A9F3B1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E2854E9A-9835-4C58-AC31-F122827BA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4B4464A8-D38D-4D84-BDE9-2CA995D069C1}"/>
              </a:ext>
            </a:extLst>
          </p:cNvPr>
          <p:cNvPicPr>
            <a:picLocks noChangeAspect="1"/>
          </p:cNvPicPr>
          <p:nvPr/>
        </p:nvPicPr>
        <p:blipFill>
          <a:blip r:embed="rId7"/>
          <a:stretch>
            <a:fillRect/>
          </a:stretch>
        </p:blipFill>
        <p:spPr>
          <a:xfrm>
            <a:off x="3041720" y="1376431"/>
            <a:ext cx="7038495" cy="4899656"/>
          </a:xfrm>
          <a:prstGeom prst="rect">
            <a:avLst/>
          </a:prstGeom>
        </p:spPr>
      </p:pic>
    </p:spTree>
    <p:custDataLst>
      <p:tags r:id="rId1"/>
    </p:custDataLst>
    <p:extLst>
      <p:ext uri="{BB962C8B-B14F-4D97-AF65-F5344CB8AC3E}">
        <p14:creationId xmlns:p14="http://schemas.microsoft.com/office/powerpoint/2010/main" val="197860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14877"/>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3073007" y="646063"/>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chemeClr val="bg1"/>
                    </a:solidFill>
                    <a:latin typeface="Cambria" panose="02040503050406030204" pitchFamily="18" charset="0"/>
                    <a:ea typeface="Cambria" panose="02040503050406030204" pitchFamily="18" charset="0"/>
                  </a:rPr>
                  <a:t>HOẠT ĐỘNG 3</a:t>
                </a:r>
                <a:endParaRPr lang="en-US" altLang="zh-CN" sz="5000" b="1" dirty="0">
                  <a:solidFill>
                    <a:schemeClr val="bg1"/>
                  </a:solidFill>
                  <a:latin typeface="Cambria" panose="02040503050406030204" pitchFamily="18" charset="0"/>
                  <a:ea typeface="Cambria" panose="02040503050406030204" pitchFamily="18"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TextBox 20">
            <a:extLst>
              <a:ext uri="{FF2B5EF4-FFF2-40B4-BE49-F238E27FC236}">
                <a16:creationId xmlns:a16="http://schemas.microsoft.com/office/drawing/2014/main" id="{AEC07FF0-B375-4969-ACF5-02429C601BB1}"/>
              </a:ext>
            </a:extLst>
          </p:cNvPr>
          <p:cNvSpPr txBox="1"/>
          <p:nvPr/>
        </p:nvSpPr>
        <p:spPr>
          <a:xfrm>
            <a:off x="3247352" y="2187589"/>
            <a:ext cx="7810204" cy="2862322"/>
          </a:xfrm>
          <a:prstGeom prst="rect">
            <a:avLst/>
          </a:prstGeom>
          <a:noFill/>
        </p:spPr>
        <p:txBody>
          <a:bodyPr wrap="square">
            <a:spAutoFit/>
          </a:bodyPr>
          <a:lstStyle/>
          <a:p>
            <a:pPr algn="ctr"/>
            <a:r>
              <a:rPr lang="vi-VN" altLang="zh-CN" sz="9000" b="1" dirty="0">
                <a:solidFill>
                  <a:srgbClr val="002060"/>
                </a:solidFill>
                <a:latin typeface="Cambria" panose="02040503050406030204" pitchFamily="18" charset="0"/>
                <a:ea typeface="Cambria" panose="02040503050406030204" pitchFamily="18" charset="0"/>
              </a:rPr>
              <a:t>Thủ đô Hà Nội ngày nay</a:t>
            </a:r>
            <a:endParaRPr lang="en-US" altLang="zh-CN" sz="9000" b="1"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50C9F-E8B5-4C3C-A124-58FA60214E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16692" y="1290098"/>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407CDE0-9191-4819-860B-A73C8FF6A6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49934" y="220699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26E40B2-C6FB-4B72-A13F-BC39060E9481}"/>
              </a:ext>
            </a:extLst>
          </p:cNvPr>
          <p:cNvSpPr txBox="1"/>
          <p:nvPr/>
        </p:nvSpPr>
        <p:spPr>
          <a:xfrm>
            <a:off x="422989" y="4822785"/>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E602259-A79A-4B65-817F-B8E72B3BEBE3}"/>
              </a:ext>
            </a:extLst>
          </p:cNvPr>
          <p:cNvSpPr txBox="1"/>
          <p:nvPr/>
        </p:nvSpPr>
        <p:spPr>
          <a:xfrm>
            <a:off x="6556385" y="5683605"/>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grpSp>
        <p:nvGrpSpPr>
          <p:cNvPr id="13" name="组合 6">
            <a:extLst>
              <a:ext uri="{FF2B5EF4-FFF2-40B4-BE49-F238E27FC236}">
                <a16:creationId xmlns:a16="http://schemas.microsoft.com/office/drawing/2014/main" id="{0C60B5A4-DB8C-4756-BE3E-212249927006}"/>
              </a:ext>
            </a:extLst>
          </p:cNvPr>
          <p:cNvGrpSpPr/>
          <p:nvPr/>
        </p:nvGrpSpPr>
        <p:grpSpPr>
          <a:xfrm>
            <a:off x="39524" y="-106098"/>
            <a:ext cx="11935784" cy="1396196"/>
            <a:chOff x="4593316" y="986494"/>
            <a:chExt cx="5818206" cy="1950760"/>
          </a:xfrm>
        </p:grpSpPr>
        <p:sp>
          <p:nvSpPr>
            <p:cNvPr id="14" name="矩形: 圆角 4">
              <a:extLst>
                <a:ext uri="{FF2B5EF4-FFF2-40B4-BE49-F238E27FC236}">
                  <a16:creationId xmlns:a16="http://schemas.microsoft.com/office/drawing/2014/main" id="{AC7DB928-7FF8-4DB3-B00E-B4D42065BD75}"/>
                </a:ext>
              </a:extLst>
            </p:cNvPr>
            <p:cNvSpPr/>
            <p:nvPr/>
          </p:nvSpPr>
          <p:spPr>
            <a:xfrm>
              <a:off x="4649355" y="1044869"/>
              <a:ext cx="5762167" cy="1892385"/>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DDA9B590-5EC4-48EC-B0EB-2DEA80F047AC}"/>
                </a:ext>
              </a:extLst>
            </p:cNvPr>
            <p:cNvSpPr/>
            <p:nvPr/>
          </p:nvSpPr>
          <p:spPr>
            <a:xfrm>
              <a:off x="4593316" y="986494"/>
              <a:ext cx="5762167" cy="1823393"/>
            </a:xfrm>
            <a:prstGeom prst="rect">
              <a:avLst/>
            </a:prstGeom>
          </p:spPr>
          <p:txBody>
            <a:bodyPr wrap="square">
              <a:spAutoFit/>
            </a:bodyPr>
            <a:lstStyle/>
            <a:p>
              <a:pPr marL="514350" indent="-514350" algn="ctr">
                <a:lnSpc>
                  <a:spcPct val="150000"/>
                </a:lnSpc>
                <a:buAutoNum type="arabicPeriod"/>
              </a:pPr>
              <a:r>
                <a:rPr lang="vi-VN" sz="2800" b="1" i="0" dirty="0">
                  <a:effectLst/>
                  <a:latin typeface="Cambria" panose="02040503050406030204" pitchFamily="18" charset="0"/>
                  <a:ea typeface="Cambria" panose="02040503050406030204" pitchFamily="18" charset="0"/>
                </a:rPr>
                <a:t>Dựa vào thông tin và quan sát các hình từ 9 đến 11, em hãy cho biết Hà Nội là trung tâm quan trọng của cả nước ở các lĩnh vực nào?</a:t>
              </a:r>
            </a:p>
          </p:txBody>
        </p:sp>
      </p:grpSp>
    </p:spTree>
    <p:extLst>
      <p:ext uri="{BB962C8B-B14F-4D97-AF65-F5344CB8AC3E}">
        <p14:creationId xmlns:p14="http://schemas.microsoft.com/office/powerpoint/2010/main" val="256741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AA808-4B40-4502-8558-8C94F04BF78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62116" y="443713"/>
            <a:ext cx="11267767" cy="5333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24064DF-3EF7-4E2D-ADA5-B7A4CF1469CA}"/>
              </a:ext>
            </a:extLst>
          </p:cNvPr>
          <p:cNvSpPr txBox="1"/>
          <p:nvPr/>
        </p:nvSpPr>
        <p:spPr>
          <a:xfrm>
            <a:off x="3305184" y="5777328"/>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10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1BC92-5A93-4762-979F-51B3BD146C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2851" y="969047"/>
            <a:ext cx="10951764" cy="5153962"/>
          </a:xfrm>
          <a:prstGeom prst="rect">
            <a:avLst/>
          </a:prstGeom>
        </p:spPr>
      </p:pic>
    </p:spTree>
    <p:extLst>
      <p:ext uri="{BB962C8B-B14F-4D97-AF65-F5344CB8AC3E}">
        <p14:creationId xmlns:p14="http://schemas.microsoft.com/office/powerpoint/2010/main" val="331064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C00A9-E9DD-48F3-A804-DE781B1C0DAE}"/>
              </a:ext>
            </a:extLst>
          </p:cNvPr>
          <p:cNvSpPr txBox="1"/>
          <p:nvPr/>
        </p:nvSpPr>
        <p:spPr>
          <a:xfrm>
            <a:off x="6354500" y="1290098"/>
            <a:ext cx="5242009" cy="4967514"/>
          </a:xfrm>
          <a:prstGeom prst="rect">
            <a:avLst/>
          </a:prstGeom>
          <a:noFill/>
        </p:spPr>
        <p:txBody>
          <a:bodyPr wrap="square">
            <a:spAutoFit/>
          </a:bodyPr>
          <a:lstStyle/>
          <a:p>
            <a:pPr algn="just">
              <a:lnSpc>
                <a:spcPct val="120000"/>
              </a:lnSpc>
            </a:pPr>
            <a:r>
              <a:rPr lang="vi-VN" sz="3300" b="1" dirty="0">
                <a:solidFill>
                  <a:srgbClr val="002060"/>
                </a:solidFill>
                <a:effectLst/>
                <a:latin typeface="Cambria" panose="02040503050406030204" pitchFamily="18" charset="0"/>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300" b="1"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4816F2-29BC-4303-8E36-DA50C75487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3380" y="152093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C60721A-9427-4824-9FF3-2AAFB3032E75}"/>
              </a:ext>
            </a:extLst>
          </p:cNvPr>
          <p:cNvSpPr txBox="1"/>
          <p:nvPr/>
        </p:nvSpPr>
        <p:spPr>
          <a:xfrm>
            <a:off x="839677" y="5053617"/>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887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7A04D-D907-4BC3-A3F0-4E2800962BE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25218" y="135110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451369E-39B8-4132-B405-0D2FE111BF29}"/>
              </a:ext>
            </a:extLst>
          </p:cNvPr>
          <p:cNvSpPr txBox="1"/>
          <p:nvPr/>
        </p:nvSpPr>
        <p:spPr>
          <a:xfrm>
            <a:off x="6078453" y="4841438"/>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1771755-5A33-4C2C-91F6-683EA6B98DCB}"/>
              </a:ext>
            </a:extLst>
          </p:cNvPr>
          <p:cNvSpPr txBox="1"/>
          <p:nvPr/>
        </p:nvSpPr>
        <p:spPr>
          <a:xfrm>
            <a:off x="479504" y="1246934"/>
            <a:ext cx="4856425" cy="4616648"/>
          </a:xfrm>
          <a:prstGeom prst="rect">
            <a:avLst/>
          </a:prstGeom>
          <a:noFill/>
        </p:spPr>
        <p:txBody>
          <a:bodyPr wrap="square">
            <a:spAutoFit/>
          </a:bodyPr>
          <a:lstStyle/>
          <a:p>
            <a:pPr algn="just">
              <a:lnSpc>
                <a:spcPct val="120000"/>
              </a:lnSpc>
            </a:pPr>
            <a:r>
              <a:rPr lang="vi-VN" sz="3500" b="1" dirty="0">
                <a:solidFill>
                  <a:srgbClr val="002060"/>
                </a:solidFill>
                <a:effectLst/>
                <a:latin typeface="Cambria" panose="02040503050406030204" pitchFamily="18" charset="0"/>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4155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aad3226-ec83-4222-8f63-f430b5ff06ff"/>
  <p:tag name="COMMONDATA" val="eyJoZGlkIjoiOTcwODA1M2Q4NGZkYTA1MjNiZTMxYzg2ZDEzNjdhMzYifQ=="/>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7.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8.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TotalTime>
  <Words>589</Words>
  <Application>Microsoft Office PowerPoint</Application>
  <PresentationFormat>Widescreen</PresentationFormat>
  <Paragraphs>29</Paragraphs>
  <Slides>20</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#9Slide07 HoneyCream</vt:lpstr>
      <vt:lpstr>Arial</vt:lpstr>
      <vt:lpstr>Calibri</vt:lpstr>
      <vt:lpstr>Cambria</vt:lpstr>
      <vt:lpstr>等线</vt:lpstr>
      <vt:lpstr>Times New Roman</vt:lpstr>
      <vt:lpstr>UVF Porcelain</vt:lpstr>
      <vt:lpstr>UVF Salome</vt:lpstr>
      <vt:lpstr>思源黑体 CN</vt:lpstr>
      <vt:lpstr>阿里妈妈刀隶体</vt:lpstr>
      <vt:lpstr>阿里巴巴普惠体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主题名称</dc:title>
  <dc:creator>MANG NON</dc:creator>
  <cp:keywords>MĂNG NON TEAM</cp:keywords>
  <cp:lastModifiedBy>Admin</cp:lastModifiedBy>
  <cp:revision>76</cp:revision>
  <dcterms:created xsi:type="dcterms:W3CDTF">2022-08-17T14:34:00Z</dcterms:created>
  <dcterms:modified xsi:type="dcterms:W3CDTF">2025-04-18T15:07:19Z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DD985A5278E043988E85E1569DB9AFC2_12</vt:lpwstr>
  </property>
  <property fmtid="{D5CDD505-2E9C-101B-9397-08002B2CF9AE}" pid="3" name="KSOProductBuildVer">
    <vt:lpwstr>2052-11.1.0.14309</vt:lpwstr>
  </property>
</Properties>
</file>