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96" r:id="rId2"/>
    <p:sldId id="297" r:id="rId3"/>
    <p:sldId id="311" r:id="rId4"/>
    <p:sldId id="308" r:id="rId5"/>
    <p:sldId id="312" r:id="rId6"/>
    <p:sldId id="313" r:id="rId7"/>
    <p:sldId id="315" r:id="rId8"/>
    <p:sldId id="314" r:id="rId9"/>
    <p:sldId id="316" r:id="rId10"/>
    <p:sldId id="317" r:id="rId11"/>
    <p:sldId id="318"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varScale="1">
        <p:scale>
          <a:sx n="59" d="100"/>
          <a:sy n="59" d="100"/>
        </p:scale>
        <p:origin x="102" y="3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795902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790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111711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07242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8"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Picture 17">
            <a:extLst>
              <a:ext uri="{FF2B5EF4-FFF2-40B4-BE49-F238E27FC236}">
                <a16:creationId xmlns:a16="http://schemas.microsoft.com/office/drawing/2014/main" id="{2C38DA38-71FB-4CEB-B777-09292390EC4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a:extLst>
              <a:ext uri="{FF2B5EF4-FFF2-40B4-BE49-F238E27FC236}">
                <a16:creationId xmlns:a16="http://schemas.microsoft.com/office/drawing/2014/main" id="{7B3E06E2-B8CD-4348-A929-48748D5232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a:extLst>
              <a:ext uri="{FF2B5EF4-FFF2-40B4-BE49-F238E27FC236}">
                <a16:creationId xmlns:a16="http://schemas.microsoft.com/office/drawing/2014/main" id="{D1A0A433-1C81-43D6-86C9-906F9D1CD5C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a:extLst>
              <a:ext uri="{FF2B5EF4-FFF2-40B4-BE49-F238E27FC236}">
                <a16:creationId xmlns:a16="http://schemas.microsoft.com/office/drawing/2014/main" id="{57AB7940-731C-4B6C-8537-33EBAD98DEB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2"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5" name="Picture 24">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6" name="Picture 25">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7" name="Picture 26">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9998102" y="-163310"/>
            <a:ext cx="2163494" cy="2142074"/>
          </a:xfrm>
          <a:prstGeom prst="rect">
            <a:avLst/>
          </a:prstGeom>
        </p:spPr>
      </p:pic>
      <p:pic>
        <p:nvPicPr>
          <p:cNvPr id="5" name="Picture 4"/>
          <p:cNvPicPr>
            <a:picLocks noChangeAspect="1"/>
          </p:cNvPicPr>
          <p:nvPr/>
        </p:nvPicPr>
        <p:blipFill>
          <a:blip r:embed="rId11"/>
          <a:stretch>
            <a:fillRect/>
          </a:stretch>
        </p:blipFill>
        <p:spPr>
          <a:xfrm>
            <a:off x="1493445" y="1198079"/>
            <a:ext cx="8504657" cy="4346825"/>
          </a:xfrm>
          <a:prstGeom prst="rect">
            <a:avLst/>
          </a:prstGeom>
        </p:spPr>
      </p:pic>
    </p:spTree>
    <p:extLst>
      <p:ext uri="{BB962C8B-B14F-4D97-AF65-F5344CB8AC3E}">
        <p14:creationId xmlns:p14="http://schemas.microsoft.com/office/powerpoint/2010/main" val="148135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a:solidFill>
                  <a:srgbClr val="000000"/>
                </a:solidFill>
                <a:latin typeface="Cambria" panose="02040503050406030204" pitchFamily="18" charset="0"/>
                <a:ea typeface="Cambria" panose="02040503050406030204" pitchFamily="18" charset="0"/>
              </a:rPr>
              <a:t>        Trong các câu chuyện đã được nghe, em thích nhất là câu chuyện Sự tích cây vú 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Ngày 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“Phải rồi, khi mình đói, mẹ vẫn cho mình ăn, khi mình bị đứa khác bắt nạt, mẹ vẫn bênh mình, về với mẹ thôi”.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liền tìm đường về nhà. Ở nhà, cảnh vật vẫn như xưa, nhưng không thấy mẹ đâu. Cậu khản tiếng gọi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Mẹ ơi, mẹ đi đâu rồi, con đói quá ! – Cậu bé gục xuống, rồi ôm một cây xanh trong vườn mà khóc.</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Kỳ lạ thay, cây xanh bỗng run rẩy. Từ các cành lá, những đài hoa bé tí trổ ra, nở trắng như mây. Hoa tàn, quả xuất hiện, lớn nhanh, da căng mịn, xanh óng ánh. Cây nghiêng cành, một quả to rơi vào tay cậu bé.</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cắn một miếng thật to. Chát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hai rơi xuống. Cậu lột vỏ, cắn vào hạt quả. Cứng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ba rơi xuống. Cậu khẽ bóp quanh quanh quả, lớp vỏ mềm dần rồi khẽ nứt ra một kẽ nhỏ. Một dòng sữa trắng sóng sánh trào ra, ngọt thơm như sữa mẹ.</a:t>
            </a:r>
          </a:p>
        </p:txBody>
      </p:sp>
    </p:spTree>
    <p:extLst>
      <p:ext uri="{BB962C8B-B14F-4D97-AF65-F5344CB8AC3E}">
        <p14:creationId xmlns:p14="http://schemas.microsoft.com/office/powerpoint/2010/main" val="27967426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ghé môi hứng lấy dòng sữa ngọt ngào, thơm ngon như sữa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Cây rung rinh cành lá, thì thào :</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“Ăn trái ba lần mới biết trái ngon. Con có lớn khôn mới hay lòng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Từ nay, con nhớ phải vâng lời mẹ, không được ham chơi nữa, con nhớ không?</a:t>
            </a:r>
          </a:p>
          <a:p>
            <a:pPr algn="just"/>
            <a:r>
              <a:rPr lang="en-US" sz="2300">
                <a:latin typeface="Cambria" panose="02040503050406030204" pitchFamily="18" charset="0"/>
                <a:ea typeface="Cambria" panose="02040503050406030204" pitchFamily="18" charset="0"/>
              </a:rPr>
              <a:t>       </a:t>
            </a:r>
            <a:r>
              <a:rPr lang="vi-VN" sz="230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vừa sung sướng, những giọt nước mắt cứ thế tuôn ra vì hạnh phúc. Cậu trả lời mẹ thật to:</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Con xin lỗi mẹ. Con hứa từ nay sẽ không bao giờ khiến mẹ buồn nữa.</a:t>
            </a:r>
            <a:endParaRPr lang="en-US" sz="2300" dirty="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đó hai mẹ con sống hạnh phúc bên nhau.</a:t>
            </a:r>
            <a:endParaRPr lang="en-US"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Câu chuyện trên đã để lại cho chúng ta một bài học sâu sắc về sự biết ơn công lao sinh</a:t>
            </a:r>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thành của cha mẹ. Là một người con, chúng ta nên thấu hiểu sự yêu thương, hy sinh của cha mẹ. Vì thế hãy cố gắng trở thành một người con ngoan các bạn nhé!</a:t>
            </a:r>
            <a:endParaRPr lang="en-US" sz="2300" dirty="0"/>
          </a:p>
        </p:txBody>
      </p:sp>
    </p:spTree>
    <p:extLst>
      <p:ext uri="{BB962C8B-B14F-4D97-AF65-F5344CB8AC3E}">
        <p14:creationId xmlns:p14="http://schemas.microsoft.com/office/powerpoint/2010/main" val="743674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 Trình bày rõ những điều tưởng tượng dựa trên câu chuyện đã chọn.</a:t>
            </a: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3. Chỉnh sửa</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184544" y="0"/>
            <a:ext cx="3020657" cy="2406331"/>
          </a:xfrm>
          <a:prstGeom prst="rect">
            <a:avLst/>
          </a:prstGeom>
        </p:spPr>
      </p:pic>
    </p:spTree>
    <p:extLst>
      <p:ext uri="{BB962C8B-B14F-4D97-AF65-F5344CB8AC3E}">
        <p14:creationId xmlns:p14="http://schemas.microsoft.com/office/powerpoint/2010/main" val="3009258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1713707" y="985736"/>
            <a:ext cx="7451387" cy="3618690"/>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sp>
      <p:sp>
        <p:nvSpPr>
          <p:cNvPr id="3" name="Rectangle 2"/>
          <p:cNvSpPr/>
          <p:nvPr/>
        </p:nvSpPr>
        <p:spPr>
          <a:xfrm>
            <a:off x="2003897" y="1979473"/>
            <a:ext cx="6871006"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câu chuyện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797" y="2536757"/>
            <a:ext cx="4487045" cy="4487045"/>
          </a:xfrm>
          <a:prstGeom prst="rect">
            <a:avLst/>
          </a:prstGeom>
        </p:spPr>
      </p:pic>
    </p:spTree>
    <p:extLst>
      <p:ext uri="{BB962C8B-B14F-4D97-AF65-F5344CB8AC3E}">
        <p14:creationId xmlns:p14="http://schemas.microsoft.com/office/powerpoint/2010/main" val="386642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sp>
      <p:pic>
        <p:nvPicPr>
          <p:cNvPr id="3" name="Picture 2"/>
          <p:cNvPicPr>
            <a:picLocks noChangeAspect="1"/>
          </p:cNvPicPr>
          <p:nvPr/>
        </p:nvPicPr>
        <p:blipFill>
          <a:blip r:embed="rId3"/>
          <a:stretch>
            <a:fillRect/>
          </a:stretch>
        </p:blipFill>
        <p:spPr>
          <a:xfrm>
            <a:off x="1616579" y="2181049"/>
            <a:ext cx="9948056" cy="2495902"/>
          </a:xfrm>
          <a:prstGeom prst="rect">
            <a:avLst/>
          </a:prstGeom>
        </p:spPr>
      </p:pic>
      <p:pic>
        <p:nvPicPr>
          <p:cNvPr id="4"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extLst>
      <p:ext uri="{BB962C8B-B14F-4D97-AF65-F5344CB8AC3E}">
        <p14:creationId xmlns:p14="http://schemas.microsoft.com/office/powerpoint/2010/main" val="206746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7"/>
          <a:stretch>
            <a:fillRect/>
          </a:stretch>
        </p:blipFill>
        <p:spPr>
          <a:xfrm>
            <a:off x="1809606" y="1392241"/>
            <a:ext cx="8860927" cy="4101897"/>
          </a:xfrm>
          <a:prstGeom prst="rect">
            <a:avLst/>
          </a:prstGeom>
        </p:spPr>
      </p:pic>
    </p:spTree>
    <p:extLst>
      <p:ext uri="{BB962C8B-B14F-4D97-AF65-F5344CB8AC3E}">
        <p14:creationId xmlns:p14="http://schemas.microsoft.com/office/powerpoint/2010/main" val="98361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7624" y="475573"/>
            <a:ext cx="8456751" cy="5906854"/>
          </a:xfrm>
          <a:prstGeom prst="rect">
            <a:avLst/>
          </a:prstGeom>
        </p:spPr>
      </p:pic>
      <p:sp>
        <p:nvSpPr>
          <p:cNvPr id="3" name="TextBox 2"/>
          <p:cNvSpPr txBox="1"/>
          <p:nvPr/>
        </p:nvSpPr>
        <p:spPr>
          <a:xfrm>
            <a:off x="2754741" y="2026310"/>
            <a:ext cx="6828819" cy="3170099"/>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Chia </a:t>
            </a:r>
            <a:r>
              <a:rPr lang="en-US" sz="4000" b="1" dirty="0" err="1">
                <a:solidFill>
                  <a:srgbClr val="002060"/>
                </a:solidFill>
                <a:latin typeface="Cambria" panose="02040503050406030204" pitchFamily="18" charset="0"/>
                <a:ea typeface="Cambria" panose="02040503050406030204" pitchFamily="18" charset="0"/>
              </a:rPr>
              <a:t>sẻ</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em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Trong các câu chuyện đó, em có thấy hối tiếc về kết thúc của câu chuyện nào không?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50912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126347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a:solidFill>
                  <a:srgbClr val="FFFF00"/>
                </a:solidFill>
                <a:latin typeface="Cambria" panose="02040503050406030204" pitchFamily="18" charset="0"/>
                <a:ea typeface="Cambria" panose="02040503050406030204" pitchFamily="18" charset="0"/>
              </a:rPr>
              <a:t>Đề bài:</a:t>
            </a:r>
            <a:r>
              <a:rPr lang="vi-VN" sz="4000" b="1" i="1" dirty="0">
                <a:solidFill>
                  <a:srgbClr val="FFFF00"/>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 </a:t>
            </a:r>
          </a:p>
          <a:p>
            <a:pPr marL="514350" indent="-514350" algn="just">
              <a:buAutoNum type="alphaLcPeriod"/>
            </a:pP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câu chuyện yêu thích.</a:t>
            </a:r>
          </a:p>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b.</a:t>
            </a: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một phương án viết đoạn văn tưởng tượng.</a:t>
            </a: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grayscl/>
              <a:extLst>
                <a:ext uri="{96DAC541-7B7A-43D3-8B79-37D633B846F1}">
                  <asvg:svgBlip xmlns:asvg="http://schemas.microsoft.com/office/drawing/2016/SVG/main" r:embed="rId5"/>
                </a:ext>
              </a:extLst>
            </a:blip>
            <a:stretch>
              <a:fillRect/>
            </a:stretch>
          </a:blipFill>
        </p:spPr>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1:</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a:latin typeface="Cambria" panose="02040503050406030204" pitchFamily="18" charset="0"/>
                <a:ea typeface="Cambria" panose="02040503050406030204" pitchFamily="18" charset="0"/>
                <a:cs typeface="Aachen" panose="02020500000000000000" pitchFamily="18" charset="0"/>
              </a:rPr>
              <a:t>Tả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cụ</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thể</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tâm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trạng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nhớ</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của</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c</a:t>
            </a:r>
            <a:r>
              <a:rPr lang="en-US" sz="3500" dirty="0" err="1">
                <a:latin typeface="Cambria" panose="02040503050406030204" pitchFamily="18" charset="0"/>
                <a:ea typeface="Cambria" panose="02040503050406030204" pitchFamily="18" charset="0"/>
                <a:cs typeface="Aachen" panose="02020500000000000000" pitchFamily="18" charset="0"/>
              </a:rPr>
              <a:t>ậu</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bé</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và</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hành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trình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vô</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gian</a:t>
            </a:r>
            <a:r>
              <a:rPr lang="en-US" sz="3500" dirty="0">
                <a:latin typeface="Cambria" panose="02040503050406030204" pitchFamily="18" charset="0"/>
                <a:ea typeface="Cambria" panose="02040503050406030204" pitchFamily="18" charset="0"/>
                <a:cs typeface="Aachen" panose="02020500000000000000" pitchFamily="18" charset="0"/>
              </a:rPr>
              <a:t> nan, </a:t>
            </a:r>
            <a:r>
              <a:rPr lang="en-US" sz="3500" dirty="0" err="1">
                <a:latin typeface="Cambria" panose="02040503050406030204" pitchFamily="18" charset="0"/>
                <a:ea typeface="Cambria" panose="02040503050406030204" pitchFamily="18" charset="0"/>
                <a:cs typeface="Aachen" panose="02020500000000000000" pitchFamily="18" charset="0"/>
              </a:rPr>
              <a:t>cuối</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cậu</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bé </a:t>
            </a:r>
            <a:r>
              <a:rPr lang="en-US" sz="3500" dirty="0" err="1">
                <a:latin typeface="Cambria" panose="02040503050406030204" pitchFamily="18" charset="0"/>
                <a:ea typeface="Cambria" panose="02040503050406030204" pitchFamily="18" charset="0"/>
                <a:cs typeface="Aachen" panose="02020500000000000000" pitchFamily="18" charset="0"/>
              </a:rPr>
              <a:t>đã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được</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duotone>
                <a:schemeClr val="accent6">
                  <a:shade val="45000"/>
                  <a:satMod val="135000"/>
                </a:schemeClr>
                <a:prstClr val="white"/>
              </a:duotone>
              <a:extLst>
                <a:ext uri="{96DAC541-7B7A-43D3-8B79-37D633B846F1}">
                  <asvg:svgBlip xmlns:asvg="http://schemas.microsoft.com/office/drawing/2016/SVG/main" r:embed="rId5"/>
                </a:ext>
              </a:extLst>
            </a:blip>
            <a:stretch>
              <a:fillRect/>
            </a:stretch>
          </a:blipFill>
        </p:spPr>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a:t>
            </a:r>
            <a:r>
              <a:rPr lang="vi-VN" sz="3500" b="1" dirty="0">
                <a:latin typeface="Cambria" panose="02040503050406030204" pitchFamily="18" charset="0"/>
                <a:ea typeface="Cambria" panose="02040503050406030204" pitchFamily="18" charset="0"/>
                <a:cs typeface="Aachen" panose="02020500000000000000" pitchFamily="18" charset="0"/>
              </a:rPr>
              <a:t>2</a:t>
            </a:r>
            <a:r>
              <a:rPr lang="en-US" sz="3500" b="1" dirty="0">
                <a:latin typeface="Cambria" panose="02040503050406030204" pitchFamily="18" charset="0"/>
                <a:ea typeface="Cambria" panose="02040503050406030204" pitchFamily="18" charset="0"/>
                <a:cs typeface="Aachen" panose="02020500000000000000" pitchFamily="18" charset="0"/>
              </a:rPr>
              <a:t>:</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vi-VN" sz="3500" dirty="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extLst>
      <p:ext uri="{BB962C8B-B14F-4D97-AF65-F5344CB8AC3E}">
        <p14:creationId xmlns:p14="http://schemas.microsoft.com/office/powerpoint/2010/main" val="45775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69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24" r="1241"/>
          <a:stretch/>
        </p:blipFill>
        <p:spPr>
          <a:xfrm>
            <a:off x="1137920" y="1503912"/>
            <a:ext cx="9763760" cy="4394432"/>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a:latin typeface="Cambria" panose="02040503050406030204" pitchFamily="18" charset="0"/>
                <a:ea typeface="Cambria" panose="02040503050406030204" pitchFamily="18" charset="0"/>
                <a:cs typeface="Calibri" panose="020F0502020204030204" pitchFamily="34" charset="0"/>
              </a:rPr>
              <a:t>2. Tìm ý </a:t>
            </a:r>
            <a:endParaRPr lang="en-US" sz="4000" b="1" i="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539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979</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等线</vt:lpstr>
      <vt:lpstr>#9Slide07 HoneyCream</vt:lpstr>
      <vt:lpstr>Arial</vt:lpstr>
      <vt:lpstr>Cambria</vt:lpstr>
      <vt:lpstr>思源黑体 CN</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2023-11-03T02:33:11Z</dcterms:modified>
</cp:coreProperties>
</file>