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8" r:id="rId2"/>
    <p:sldId id="262" r:id="rId3"/>
    <p:sldId id="259" r:id="rId4"/>
    <p:sldId id="261" r:id="rId5"/>
    <p:sldId id="266" r:id="rId6"/>
    <p:sldId id="267" r:id="rId7"/>
    <p:sldId id="270" r:id="rId8"/>
    <p:sldId id="271" r:id="rId9"/>
    <p:sldId id="272" r:id="rId10"/>
    <p:sldId id="260" r:id="rId11"/>
    <p:sldId id="276" r:id="rId12"/>
    <p:sldId id="277" r:id="rId13"/>
    <p:sldId id="278" r:id="rId14"/>
    <p:sldId id="280" r:id="rId15"/>
    <p:sldId id="281" r:id="rId16"/>
    <p:sldId id="288" r:id="rId17"/>
    <p:sldId id="274" r:id="rId18"/>
    <p:sldId id="284" r:id="rId19"/>
    <p:sldId id="285" r:id="rId20"/>
    <p:sldId id="286" r:id="rId21"/>
    <p:sldId id="287"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0066"/>
    <a:srgbClr val="233DC1"/>
    <a:srgbClr val="FF505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3969" autoAdjust="0"/>
  </p:normalViewPr>
  <p:slideViewPr>
    <p:cSldViewPr snapToGrid="0">
      <p:cViewPr>
        <p:scale>
          <a:sx n="50" d="100"/>
          <a:sy n="50" d="100"/>
        </p:scale>
        <p:origin x="133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52C5D-BAD5-409C-B112-88D8CBD1EDFE}" type="datetimeFigureOut">
              <a:rPr lang="en-US" smtClean="0"/>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3162686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52C5D-BAD5-409C-B112-88D8CBD1EDFE}" type="datetimeFigureOut">
              <a:rPr lang="en-US" smtClean="0"/>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3240127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52C5D-BAD5-409C-B112-88D8CBD1EDFE}" type="datetimeFigureOut">
              <a:rPr lang="en-US" smtClean="0"/>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419858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A7A7E36-7AA4-0463-FD9D-7F1B0DE434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Tree>
    <p:extLst>
      <p:ext uri="{BB962C8B-B14F-4D97-AF65-F5344CB8AC3E}">
        <p14:creationId xmlns:p14="http://schemas.microsoft.com/office/powerpoint/2010/main" val="419324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B59436D-C087-1E13-A12F-C0D6CABA4F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207"/>
          <a:stretch/>
        </p:blipFill>
        <p:spPr>
          <a:xfrm>
            <a:off x="0" y="5397863"/>
            <a:ext cx="12192000" cy="1460137"/>
          </a:xfrm>
          <a:prstGeom prst="rect">
            <a:avLst/>
          </a:prstGeom>
        </p:spPr>
      </p:pic>
      <p:sp>
        <p:nvSpPr>
          <p:cNvPr id="9" name="矩形 8">
            <a:extLst>
              <a:ext uri="{FF2B5EF4-FFF2-40B4-BE49-F238E27FC236}">
                <a16:creationId xmlns:a16="http://schemas.microsoft.com/office/drawing/2014/main" id="{0F92844F-909D-C122-5600-CFCB72CE7A1C}"/>
              </a:ext>
            </a:extLst>
          </p:cNvPr>
          <p:cNvSpPr/>
          <p:nvPr userDrawn="1"/>
        </p:nvSpPr>
        <p:spPr>
          <a:xfrm>
            <a:off x="419100" y="380999"/>
            <a:ext cx="11353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403776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0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0F92844F-909D-C122-5600-CFCB72CE7A1C}"/>
              </a:ext>
            </a:extLst>
          </p:cNvPr>
          <p:cNvSpPr/>
          <p:nvPr userDrawn="1"/>
        </p:nvSpPr>
        <p:spPr>
          <a:xfrm>
            <a:off x="193183" y="193182"/>
            <a:ext cx="11797047" cy="650383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223245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52C5D-BAD5-409C-B112-88D8CBD1EDFE}" type="datetimeFigureOut">
              <a:rPr lang="en-US" smtClean="0"/>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1075272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752C5D-BAD5-409C-B112-88D8CBD1EDFE}" type="datetimeFigureOut">
              <a:rPr lang="en-US" smtClean="0"/>
              <a:t>15/11/2023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2589979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52C5D-BAD5-409C-B112-88D8CBD1EDFE}" type="datetimeFigureOut">
              <a:rPr lang="en-US" smtClean="0"/>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611061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52C5D-BAD5-409C-B112-88D8CBD1EDFE}" type="datetimeFigureOut">
              <a:rPr lang="en-US" smtClean="0"/>
              <a:t>15/11/2023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3655387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52C5D-BAD5-409C-B112-88D8CBD1EDFE}" type="datetimeFigureOut">
              <a:rPr lang="en-US" smtClean="0"/>
              <a:t>15/11/2023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280556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52C5D-BAD5-409C-B112-88D8CBD1EDFE}" type="datetimeFigureOut">
              <a:rPr lang="en-US" smtClean="0"/>
              <a:t>15/11/2023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13286056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752C5D-BAD5-409C-B112-88D8CBD1EDFE}" type="datetimeFigureOut">
              <a:rPr lang="en-US" smtClean="0"/>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31206203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752C5D-BAD5-409C-B112-88D8CBD1EDFE}" type="datetimeFigureOut">
              <a:rPr lang="en-US" smtClean="0"/>
              <a:t>15/11/2023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7CECB-EA0E-4282-8401-857F05A6EC81}" type="slidenum">
              <a:rPr lang="en-US" smtClean="0"/>
              <a:t>‹#›</a:t>
            </a:fld>
            <a:endParaRPr lang="en-US"/>
          </a:p>
        </p:txBody>
      </p:sp>
    </p:spTree>
    <p:extLst>
      <p:ext uri="{BB962C8B-B14F-4D97-AF65-F5344CB8AC3E}">
        <p14:creationId xmlns:p14="http://schemas.microsoft.com/office/powerpoint/2010/main" val="10051154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52C5D-BAD5-409C-B112-88D8CBD1EDFE}" type="datetimeFigureOut">
              <a:rPr lang="en-US" smtClean="0"/>
              <a:t>15/11/2023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7CECB-EA0E-4282-8401-857F05A6EC81}" type="slidenum">
              <a:rPr lang="en-US" smtClean="0"/>
              <a:t>‹#›</a:t>
            </a:fld>
            <a:endParaRPr lang="en-US"/>
          </a:p>
        </p:txBody>
      </p:sp>
      <p:pic>
        <p:nvPicPr>
          <p:cNvPr id="7" name="图片 6">
            <a:extLst>
              <a:ext uri="{FF2B5EF4-FFF2-40B4-BE49-F238E27FC236}">
                <a16:creationId xmlns:a16="http://schemas.microsoft.com/office/drawing/2014/main" id="{AB0C7C43-77F1-2FDA-AEF8-E6FE6BEB8704}"/>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4531" r="21138" b="12196"/>
          <a:stretch/>
        </p:blipFill>
        <p:spPr>
          <a:xfrm>
            <a:off x="0" y="-1"/>
            <a:ext cx="12192000" cy="6858001"/>
          </a:xfrm>
          <a:prstGeom prst="rect">
            <a:avLst/>
          </a:prstGeom>
        </p:spPr>
      </p:pic>
      <p:pic>
        <p:nvPicPr>
          <p:cNvPr id="8" name="Picture 7"/>
          <p:cNvPicPr>
            <a:picLocks noChangeAspect="1"/>
          </p:cNvPicPr>
          <p:nvPr userDrawn="1"/>
        </p:nvPicPr>
        <p:blipFill>
          <a:blip r:embed="rId18"/>
          <a:stretch>
            <a:fillRect/>
          </a:stretch>
        </p:blipFill>
        <p:spPr>
          <a:xfrm>
            <a:off x="-5112616" y="-1247833"/>
            <a:ext cx="17680425" cy="14586162"/>
          </a:xfrm>
          <a:prstGeom prst="rect">
            <a:avLst/>
          </a:prstGeom>
        </p:spPr>
      </p:pic>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2527881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264858" y="933296"/>
            <a:ext cx="5662284" cy="566228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314087" y="679497"/>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9" name="Picture 8">
            <a:extLst>
              <a:ext uri="{FF2B5EF4-FFF2-40B4-BE49-F238E27FC236}">
                <a16:creationId xmlns:a16="http://schemas.microsoft.com/office/drawing/2014/main" id="{A095E8AB-5A63-074A-A137-64DC6908039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3178404" y="2108782"/>
            <a:ext cx="5748738" cy="3543354"/>
          </a:xfrm>
          <a:prstGeom prst="rect">
            <a:avLst/>
          </a:prstGeom>
        </p:spPr>
      </p:pic>
      <p:pic>
        <p:nvPicPr>
          <p:cNvPr id="6" name="Picture 5">
            <a:extLst>
              <a:ext uri="{FF2B5EF4-FFF2-40B4-BE49-F238E27FC236}">
                <a16:creationId xmlns:a16="http://schemas.microsoft.com/office/drawing/2014/main" id="{CEB3CB5A-AF36-BD5F-B7C5-458D36D6E735}"/>
              </a:ext>
            </a:extLst>
          </p:cNvPr>
          <p:cNvPicPr>
            <a:picLocks noChangeAspect="1"/>
          </p:cNvPicPr>
          <p:nvPr/>
        </p:nvPicPr>
        <p:blipFill>
          <a:blip r:embed="rId7"/>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2C4BE3E6-6A5F-08E0-928F-82169FFFB133}"/>
              </a:ext>
            </a:extLst>
          </p:cNvPr>
          <p:cNvPicPr>
            <a:picLocks noChangeAspect="1"/>
          </p:cNvPicPr>
          <p:nvPr/>
        </p:nvPicPr>
        <p:blipFill>
          <a:blip r:embed="rId7"/>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CA83BCFA-57D1-65B5-B97B-22758C584C31}"/>
              </a:ext>
            </a:extLst>
          </p:cNvPr>
          <p:cNvPicPr>
            <a:picLocks noChangeAspect="1"/>
          </p:cNvPicPr>
          <p:nvPr/>
        </p:nvPicPr>
        <p:blipFill>
          <a:blip r:embed="rId7"/>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9AF95BF5-D59B-D716-47FC-FF8C1B8AF027}"/>
              </a:ext>
            </a:extLst>
          </p:cNvPr>
          <p:cNvPicPr>
            <a:picLocks noChangeAspect="1"/>
          </p:cNvPicPr>
          <p:nvPr/>
        </p:nvPicPr>
        <p:blipFill>
          <a:blip r:embed="rId8"/>
          <a:stretch>
            <a:fillRect/>
          </a:stretch>
        </p:blipFill>
        <p:spPr>
          <a:xfrm>
            <a:off x="9825146" y="13216"/>
            <a:ext cx="2366854" cy="585352"/>
          </a:xfrm>
          <a:prstGeom prst="rect">
            <a:avLst/>
          </a:prstGeom>
        </p:spPr>
      </p:pic>
    </p:spTree>
    <p:extLst>
      <p:ext uri="{BB962C8B-B14F-4D97-AF65-F5344CB8AC3E}">
        <p14:creationId xmlns:p14="http://schemas.microsoft.com/office/powerpoint/2010/main" val="407624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3106591" y="749508"/>
            <a:ext cx="6283876" cy="5831082"/>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7817912" y="48499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13" name="Picture 12"/>
          <p:cNvPicPr>
            <a:picLocks noChangeAspect="1"/>
          </p:cNvPicPr>
          <p:nvPr/>
        </p:nvPicPr>
        <p:blipFill>
          <a:blip r:embed="rId5"/>
          <a:stretch>
            <a:fillRect/>
          </a:stretch>
        </p:blipFill>
        <p:spPr>
          <a:xfrm>
            <a:off x="3645310" y="1742229"/>
            <a:ext cx="5206435" cy="4663844"/>
          </a:xfrm>
          <a:prstGeom prst="rect">
            <a:avLst/>
          </a:prstGeom>
        </p:spPr>
      </p:pic>
      <p:pic>
        <p:nvPicPr>
          <p:cNvPr id="6" name="Picture 5">
            <a:extLst>
              <a:ext uri="{FF2B5EF4-FFF2-40B4-BE49-F238E27FC236}">
                <a16:creationId xmlns:a16="http://schemas.microsoft.com/office/drawing/2014/main" id="{08AF88E6-ED4F-959F-0DE2-90534859AA1A}"/>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31B3FBB1-74D9-D6D0-7048-728F63D9823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id="{A0D6243C-16CE-D876-F41D-344F565CF91B}"/>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id="{C84537B8-4C2B-C3ED-8DDA-A867B69DF0D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470046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388" y="2575328"/>
            <a:ext cx="2645452" cy="2962221"/>
          </a:xfrm>
          <a:prstGeom prst="rect">
            <a:avLst/>
          </a:prstGeom>
        </p:spPr>
      </p:pic>
      <p:grpSp>
        <p:nvGrpSpPr>
          <p:cNvPr id="8" name="Group 7"/>
          <p:cNvGrpSpPr/>
          <p:nvPr/>
        </p:nvGrpSpPr>
        <p:grpSpPr>
          <a:xfrm>
            <a:off x="281909" y="226317"/>
            <a:ext cx="11425409" cy="1771678"/>
            <a:chOff x="281909" y="226317"/>
            <a:chExt cx="11425409" cy="1771678"/>
          </a:xfrm>
        </p:grpSpPr>
        <p:grpSp>
          <p:nvGrpSpPr>
            <p:cNvPr id="3" name="Group 2"/>
            <p:cNvGrpSpPr/>
            <p:nvPr/>
          </p:nvGrpSpPr>
          <p:grpSpPr>
            <a:xfrm>
              <a:off x="705424" y="478029"/>
              <a:ext cx="11001894" cy="1519966"/>
              <a:chOff x="197374" y="173694"/>
              <a:chExt cx="11668916" cy="1519966"/>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446550"/>
              </a:xfrm>
              <a:prstGeom prst="rect">
                <a:avLst/>
              </a:prstGeom>
              <a:noFill/>
            </p:spPr>
            <p:txBody>
              <a:bodyPr wrap="square" rtlCol="0">
                <a:spAutoFit/>
              </a:bodyPr>
              <a:lstStyle/>
              <a:p>
                <a:pPr algn="just"/>
                <a:r>
                  <a:rPr lang="vi-VN" sz="4400" b="1" dirty="0">
                    <a:latin typeface="Cambria" panose="02040503050406030204" pitchFamily="18" charset="0"/>
                    <a:ea typeface="Cambria" panose="02040503050406030204" pitchFamily="18" charset="0"/>
                  </a:rPr>
                  <a:t>1. Tìm chi tiết tả không gian nơi Quy đang ngồi học.</a:t>
                </a:r>
                <a:endParaRPr lang="en-US" sz="8000" b="1" dirty="0">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827488" y="2071062"/>
            <a:ext cx="8164111" cy="3785652"/>
          </a:xfrm>
          <a:prstGeom prst="rect">
            <a:avLst/>
          </a:prstGeom>
          <a:noFill/>
        </p:spPr>
        <p:txBody>
          <a:bodyPr wrap="square" rtlCol="0">
            <a:spAutoFit/>
          </a:bodyPr>
          <a:lstStyle/>
          <a:p>
            <a:pPr algn="just"/>
            <a:r>
              <a:rPr lang="vi-VN" sz="4800" b="1" dirty="0">
                <a:latin typeface="Cambria" panose="02040503050406030204" pitchFamily="18" charset="0"/>
                <a:ea typeface="Cambria" panose="02040503050406030204" pitchFamily="18" charset="0"/>
              </a:rPr>
              <a:t>Chi tiết tả không gian Quy đang ngồi học là: </a:t>
            </a:r>
          </a:p>
          <a:p>
            <a:pPr algn="just"/>
            <a:r>
              <a:rPr lang="vi-VN" sz="4800" b="1" dirty="0">
                <a:solidFill>
                  <a:srgbClr val="002060"/>
                </a:solidFill>
                <a:latin typeface="Cambria" panose="02040503050406030204" pitchFamily="18" charset="0"/>
                <a:ea typeface="Cambria" panose="02040503050406030204" pitchFamily="18" charset="0"/>
              </a:rPr>
              <a:t>- Bức tường trước mặt. </a:t>
            </a:r>
          </a:p>
          <a:p>
            <a:pPr algn="just"/>
            <a:r>
              <a:rPr lang="vi-VN" sz="4800" b="1" dirty="0">
                <a:solidFill>
                  <a:srgbClr val="002060"/>
                </a:solidFill>
                <a:latin typeface="Cambria" panose="02040503050406030204" pitchFamily="18" charset="0"/>
                <a:ea typeface="Cambria" panose="02040503050406030204" pitchFamily="18" charset="0"/>
              </a:rPr>
              <a:t>- Màu vôi xanh mát hiện ra như tấm màn ảnh rộng.</a:t>
            </a:r>
          </a:p>
        </p:txBody>
      </p:sp>
      <p:pic>
        <p:nvPicPr>
          <p:cNvPr id="2" name="Picture 1">
            <a:extLst>
              <a:ext uri="{FF2B5EF4-FFF2-40B4-BE49-F238E27FC236}">
                <a16:creationId xmlns:a16="http://schemas.microsoft.com/office/drawing/2014/main" id="{D879F30B-8EC0-FD64-FF0A-62AF039D662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933DF53A-9331-3CD4-5758-F54FE770D4E1}"/>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F0D6ECC8-37CC-423E-BAE0-A58B66B7ED65}"/>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388083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516" y="2425631"/>
            <a:ext cx="2778802" cy="3111539"/>
          </a:xfrm>
          <a:prstGeom prst="rect">
            <a:avLst/>
          </a:prstGeom>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31106"/>
              </a:xfrm>
              <a:prstGeom prst="rect">
                <a:avLst/>
              </a:prstGeom>
              <a:noFill/>
            </p:spPr>
            <p:txBody>
              <a:bodyPr wrap="square" rtlCol="0">
                <a:spAutoFit/>
              </a:bodyPr>
              <a:lstStyle/>
              <a:p>
                <a:pPr algn="just"/>
                <a:r>
                  <a:rPr lang="en-US" sz="3700" b="1" dirty="0">
                    <a:latin typeface="Cambria" panose="02040503050406030204" pitchFamily="18" charset="0"/>
                    <a:ea typeface="Cambria" panose="02040503050406030204" pitchFamily="18" charset="0"/>
                  </a:rPr>
                  <a:t>2. </a:t>
                </a:r>
                <a:r>
                  <a:rPr lang="en-US" sz="3700" b="1" dirty="0" err="1">
                    <a:latin typeface="Cambria" panose="02040503050406030204" pitchFamily="18" charset="0"/>
                    <a:ea typeface="Cambria" panose="02040503050406030204" pitchFamily="18" charset="0"/>
                  </a:rPr>
                  <a:t>Hành</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động</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và</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suy</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nghĩ</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nào</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của</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Quy</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cho</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biết</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Quy</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đang</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gặp</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khó</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khăn</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với</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bài</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làm</a:t>
                </a:r>
                <a:r>
                  <a:rPr lang="en-US" sz="3700" b="1" dirty="0">
                    <a:latin typeface="Cambria" panose="02040503050406030204" pitchFamily="18" charset="0"/>
                    <a:ea typeface="Cambria" panose="02040503050406030204" pitchFamily="18" charset="0"/>
                  </a:rPr>
                  <a:t> </a:t>
                </a:r>
                <a:r>
                  <a:rPr lang="en-US" sz="3700" b="1" dirty="0" err="1">
                    <a:latin typeface="Cambria" panose="02040503050406030204" pitchFamily="18" charset="0"/>
                    <a:ea typeface="Cambria" panose="02040503050406030204" pitchFamily="18" charset="0"/>
                  </a:rPr>
                  <a:t>văn</a:t>
                </a:r>
                <a:r>
                  <a:rPr lang="en-US" sz="3700" b="1" dirty="0">
                    <a:latin typeface="Cambria" panose="02040503050406030204" pitchFamily="18" charset="0"/>
                    <a:ea typeface="Cambria" panose="02040503050406030204" pitchFamily="18" charset="0"/>
                  </a:rPr>
                  <a:t>?</a:t>
                </a: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664876" y="1854992"/>
            <a:ext cx="8136224" cy="3170099"/>
          </a:xfrm>
          <a:prstGeom prst="rect">
            <a:avLst/>
          </a:prstGeom>
          <a:noFill/>
        </p:spPr>
        <p:txBody>
          <a:bodyPr wrap="square" rtlCol="0">
            <a:spAutoFit/>
          </a:bodyPr>
          <a:lstStyle/>
          <a:p>
            <a:pPr algn="just"/>
            <a:r>
              <a:rPr lang="vi-VN" sz="4000" b="1" dirty="0">
                <a:latin typeface="Cambria" panose="02040503050406030204" pitchFamily="18" charset="0"/>
                <a:ea typeface="Cambria" panose="02040503050406030204" pitchFamily="18" charset="0"/>
              </a:rPr>
              <a:t>- Hành động:</a:t>
            </a:r>
            <a:r>
              <a:rPr lang="vi-VN" sz="4000" b="1" dirty="0">
                <a:solidFill>
                  <a:schemeClr val="accent2">
                    <a:lumMod val="60000"/>
                    <a:lumOff val="40000"/>
                  </a:schemeClr>
                </a:solidFill>
                <a:latin typeface="Cambria" panose="02040503050406030204" pitchFamily="18" charset="0"/>
                <a:ea typeface="Cambria" panose="02040503050406030204" pitchFamily="18" charset="0"/>
              </a:rPr>
              <a:t> </a:t>
            </a:r>
          </a:p>
          <a:p>
            <a:pPr algn="just"/>
            <a:r>
              <a:rPr lang="vi-VN" sz="4000" b="1" dirty="0">
                <a:solidFill>
                  <a:srgbClr val="002060"/>
                </a:solidFill>
                <a:latin typeface="Cambria" panose="02040503050406030204" pitchFamily="18" charset="0"/>
                <a:ea typeface="Cambria" panose="02040503050406030204" pitchFamily="18" charset="0"/>
              </a:rPr>
              <a:t>+ Chống tay, tì má, nhìn lên bức tường trước mặt. </a:t>
            </a:r>
          </a:p>
          <a:p>
            <a:pPr algn="just"/>
            <a:r>
              <a:rPr lang="vi-VN" sz="4000" b="1" dirty="0">
                <a:solidFill>
                  <a:srgbClr val="002060"/>
                </a:solidFill>
                <a:latin typeface="Cambria" panose="02040503050406030204" pitchFamily="18" charset="0"/>
                <a:ea typeface="Cambria" panose="02040503050406030204" pitchFamily="18" charset="0"/>
              </a:rPr>
              <a:t>+ Quy thở dài: "Trời thì nắng mà bài văn lại yêu cầu tả mưa."</a:t>
            </a:r>
          </a:p>
        </p:txBody>
      </p:sp>
      <p:sp>
        <p:nvSpPr>
          <p:cNvPr id="11" name="TextBox 10"/>
          <p:cNvSpPr txBox="1"/>
          <p:nvPr/>
        </p:nvSpPr>
        <p:spPr>
          <a:xfrm>
            <a:off x="754192" y="5044141"/>
            <a:ext cx="8136224" cy="1323439"/>
          </a:xfrm>
          <a:prstGeom prst="rect">
            <a:avLst/>
          </a:prstGeom>
          <a:noFill/>
        </p:spPr>
        <p:txBody>
          <a:bodyPr wrap="square" rtlCol="0">
            <a:spAutoFit/>
          </a:bodyPr>
          <a:lstStyle/>
          <a:p>
            <a:pPr algn="just"/>
            <a:r>
              <a:rPr lang="vi-VN" sz="4000" b="1" dirty="0">
                <a:latin typeface="Cambria" panose="02040503050406030204" pitchFamily="18" charset="0"/>
                <a:ea typeface="Cambria" panose="02040503050406030204" pitchFamily="18" charset="0"/>
              </a:rPr>
              <a:t>- Suy nghĩ: </a:t>
            </a:r>
            <a:r>
              <a:rPr lang="vi-VN" sz="4000" b="1" dirty="0">
                <a:solidFill>
                  <a:srgbClr val="002060"/>
                </a:solidFill>
                <a:latin typeface="Cambria" panose="02040503050406030204" pitchFamily="18" charset="0"/>
                <a:ea typeface="Cambria" panose="02040503050406030204" pitchFamily="18" charset="0"/>
              </a:rPr>
              <a:t>nghĩ đến bố và bức tường trước mặt.</a:t>
            </a:r>
            <a:endParaRPr lang="vi-VN" sz="6000" b="1" dirty="0">
              <a:solidFill>
                <a:srgbClr val="00206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9913EC9E-C565-434F-A493-ADAAAE9BCE1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CB93DBEF-C1CF-AB52-9776-239E5A5669AD}"/>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2" name="Picture 11">
            <a:extLst>
              <a:ext uri="{FF2B5EF4-FFF2-40B4-BE49-F238E27FC236}">
                <a16:creationId xmlns:a16="http://schemas.microsoft.com/office/drawing/2014/main" id="{CCE471F3-E7B3-C473-9248-E7C088123FB3}"/>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356528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62357" y="4593283"/>
            <a:ext cx="3400043" cy="1912524"/>
          </a:xfrm>
          <a:prstGeom prst="rect">
            <a:avLst/>
          </a:prstGeom>
          <a:ln>
            <a:noFill/>
          </a:ln>
          <a:effectLst>
            <a:softEdge rad="112500"/>
          </a:effectLst>
        </p:spPr>
      </p:pic>
      <p:grpSp>
        <p:nvGrpSpPr>
          <p:cNvPr id="8" name="Group 7"/>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dirty="0">
                    <a:latin typeface="Cambria" panose="02040503050406030204" pitchFamily="18" charset="0"/>
                    <a:ea typeface="Cambria" panose="02040503050406030204" pitchFamily="18" charset="0"/>
                  </a:rPr>
                  <a:t>3. Điều gì khiến Quy nghĩ bức tường vôi xanh có phép lạ? </a:t>
                </a:r>
                <a:endParaRPr lang="en-US" sz="3800" b="1" dirty="0">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62357" y="2636640"/>
            <a:ext cx="11144961" cy="2554545"/>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Quy nghĩ bức tường vôi xanh có phép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lạ</a:t>
            </a:r>
            <a:r>
              <a:rPr lang="vi-VN" sz="4000" b="1"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vì cứ ngồi vào bàn là bố viết được ngay. Cũng có khi, bố tì cằm lên tay, nhìn thẳng vào bức tường trước mặt. </a:t>
            </a:r>
            <a:endParaRPr lang="vi-VN" sz="6000" b="1" dirty="0">
              <a:solidFill>
                <a:srgbClr val="00206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EDF153D1-DBB5-B3CA-EA1C-6ADC791D5BF1}"/>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307CBFE8-BC18-383D-A3A4-2ED7AE3C8E2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9" name="Picture 8">
            <a:extLst>
              <a:ext uri="{FF2B5EF4-FFF2-40B4-BE49-F238E27FC236}">
                <a16:creationId xmlns:a16="http://schemas.microsoft.com/office/drawing/2014/main" id="{A1B309F7-4C73-692F-6E7A-A22EC657E9D2}"/>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30321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1909" y="226317"/>
            <a:ext cx="11425409" cy="1726709"/>
            <a:chOff x="281909" y="226317"/>
            <a:chExt cx="11425409" cy="1726709"/>
          </a:xfrm>
        </p:grpSpPr>
        <p:grpSp>
          <p:nvGrpSpPr>
            <p:cNvPr id="3" name="Group 2"/>
            <p:cNvGrpSpPr/>
            <p:nvPr/>
          </p:nvGrpSpPr>
          <p:grpSpPr>
            <a:xfrm>
              <a:off x="705424" y="478029"/>
              <a:ext cx="11001894" cy="1474997"/>
              <a:chOff x="197374" y="173694"/>
              <a:chExt cx="11668916" cy="1474997"/>
            </a:xfrm>
          </p:grpSpPr>
          <p:sp>
            <p:nvSpPr>
              <p:cNvPr id="5" name="Rounded Rectangle 4"/>
              <p:cNvSpPr/>
              <p:nvPr/>
            </p:nvSpPr>
            <p:spPr>
              <a:xfrm>
                <a:off x="197374" y="173694"/>
                <a:ext cx="11668916" cy="1474997"/>
              </a:xfrm>
              <a:prstGeom prst="roundRect">
                <a:avLst/>
              </a:prstGeom>
              <a:solidFill>
                <a:srgbClr val="FFC0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497" y="247110"/>
                <a:ext cx="10718463" cy="1261884"/>
              </a:xfrm>
              <a:prstGeom prst="rect">
                <a:avLst/>
              </a:prstGeom>
              <a:noFill/>
            </p:spPr>
            <p:txBody>
              <a:bodyPr wrap="square" rtlCol="0">
                <a:spAutoFit/>
              </a:bodyPr>
              <a:lstStyle/>
              <a:p>
                <a:pPr algn="just"/>
                <a:r>
                  <a:rPr lang="vi-VN" sz="3800" b="1" dirty="0">
                    <a:latin typeface="Cambria" panose="02040503050406030204" pitchFamily="18" charset="0"/>
                    <a:ea typeface="Cambria" panose="02040503050406030204" pitchFamily="18" charset="0"/>
                  </a:rPr>
                  <a:t>4. Vì sao bố kể cho Quy nghe về những trận mưa? Tìm câu trả lời đúng.</a:t>
                </a:r>
                <a:endParaRPr lang="en-US" sz="3800" b="1" dirty="0">
                  <a:latin typeface="Cambria" panose="02040503050406030204" pitchFamily="18" charset="0"/>
                  <a:ea typeface="Cambria" panose="02040503050406030204" pitchFamily="18" charset="0"/>
                </a:endParaRPr>
              </a:p>
            </p:txBody>
          </p:sp>
        </p:grpSp>
        <p:pic>
          <p:nvPicPr>
            <p:cNvPr id="4"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grpSp>
        <p:nvGrpSpPr>
          <p:cNvPr id="7" name="Group 6"/>
          <p:cNvGrpSpPr/>
          <p:nvPr/>
        </p:nvGrpSpPr>
        <p:grpSpPr>
          <a:xfrm>
            <a:off x="585642" y="2099672"/>
            <a:ext cx="11121676" cy="858129"/>
            <a:chOff x="2024693" y="3080825"/>
            <a:chExt cx="11121676" cy="858129"/>
          </a:xfrm>
          <a:solidFill>
            <a:schemeClr val="bg1">
              <a:lumMod val="95000"/>
            </a:schemeClr>
          </a:solidFill>
        </p:grpSpPr>
        <p:grpSp>
          <p:nvGrpSpPr>
            <p:cNvPr id="8" name="Group 7"/>
            <p:cNvGrpSpPr/>
            <p:nvPr/>
          </p:nvGrpSpPr>
          <p:grpSpPr>
            <a:xfrm>
              <a:off x="2024693" y="3080825"/>
              <a:ext cx="11121676" cy="858129"/>
              <a:chOff x="2024693" y="3080825"/>
              <a:chExt cx="11121676" cy="858129"/>
            </a:xfrm>
            <a:grpFill/>
          </p:grpSpPr>
          <p:sp>
            <p:nvSpPr>
              <p:cNvPr id="10" name="Rounded Rectangle 9"/>
              <p:cNvSpPr/>
              <p:nvPr/>
            </p:nvSpPr>
            <p:spPr>
              <a:xfrm>
                <a:off x="2686930" y="3080825"/>
                <a:ext cx="10459439"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solidFill>
                      <a:schemeClr val="tx1"/>
                    </a:solidFill>
                    <a:effectLst>
                      <a:outerShdw blurRad="38100" dist="38100" dir="2700000" algn="tl">
                        <a:srgbClr val="000000">
                          <a:alpha val="43137"/>
                        </a:srgbClr>
                      </a:outerShdw>
                    </a:effectLst>
                    <a:latin typeface="UTM Futura Extra" panose="02040603050506020204" pitchFamily="18" charset="0"/>
                  </a:rPr>
                  <a:t>A</a:t>
                </a:r>
              </a:p>
            </p:txBody>
          </p:sp>
        </p:grpSp>
        <p:sp>
          <p:nvSpPr>
            <p:cNvPr id="9" name="TextBox 8"/>
            <p:cNvSpPr txBox="1"/>
            <p:nvPr/>
          </p:nvSpPr>
          <p:spPr>
            <a:xfrm>
              <a:off x="2973189" y="3202115"/>
              <a:ext cx="10147698" cy="584775"/>
            </a:xfrm>
            <a:prstGeom prst="rect">
              <a:avLst/>
            </a:prstGeom>
            <a:grp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Vì những trận mưa gắn với kỉ niệm tuổi thơ của bố.</a:t>
              </a:r>
              <a:endParaRPr lang="en-US" sz="54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585642" y="3181157"/>
            <a:ext cx="11301559" cy="904470"/>
            <a:chOff x="2024693" y="4120263"/>
            <a:chExt cx="11301559" cy="904470"/>
          </a:xfrm>
          <a:solidFill>
            <a:schemeClr val="bg1">
              <a:lumMod val="95000"/>
            </a:schemeClr>
          </a:solidFill>
        </p:grpSpPr>
        <p:sp>
          <p:nvSpPr>
            <p:cNvPr id="13" name="Rounded Rectangle 12"/>
            <p:cNvSpPr/>
            <p:nvPr/>
          </p:nvSpPr>
          <p:spPr>
            <a:xfrm>
              <a:off x="2686930" y="4166604"/>
              <a:ext cx="10459439"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solidFill>
                    <a:schemeClr val="tx1"/>
                  </a:solidFill>
                  <a:effectLst>
                    <a:outerShdw blurRad="38100" dist="38100" dir="2700000" algn="tl">
                      <a:srgbClr val="000000">
                        <a:alpha val="43137"/>
                      </a:srgbClr>
                    </a:outerShdw>
                  </a:effectLst>
                  <a:latin typeface="UTM Futura Extra" panose="02040603050506020204" pitchFamily="18" charset="0"/>
                </a:rPr>
                <a:t>B</a:t>
              </a:r>
            </a:p>
          </p:txBody>
        </p:sp>
        <p:sp>
          <p:nvSpPr>
            <p:cNvPr id="15" name="TextBox 14"/>
            <p:cNvSpPr txBox="1"/>
            <p:nvPr/>
          </p:nvSpPr>
          <p:spPr>
            <a:xfrm>
              <a:off x="2876557" y="4255622"/>
              <a:ext cx="10449695" cy="584775"/>
            </a:xfrm>
            <a:prstGeom prst="rect">
              <a:avLst/>
            </a:prstGeom>
            <a:grpFill/>
          </p:spPr>
          <p:txBody>
            <a:bodyPr wrap="square" rtlCol="0">
              <a:spAutoFit/>
            </a:bodyPr>
            <a:lstStyle/>
            <a:p>
              <a:r>
                <a:rPr lang="vi-VN" sz="3200" b="1" dirty="0">
                  <a:solidFill>
                    <a:srgbClr val="002060"/>
                  </a:solidFill>
                  <a:latin typeface="Cambria" panose="02040503050406030204" pitchFamily="18" charset="0"/>
                  <a:ea typeface="Cambria" panose="02040503050406030204" pitchFamily="18" charset="0"/>
                </a:rPr>
                <a:t>Vì bố muốn Quy tả những trận mưa mà bố đã từng gặp</a:t>
              </a:r>
              <a:r>
                <a:rPr lang="vi-VN" sz="3200" b="1" dirty="0">
                  <a:solidFill>
                    <a:schemeClr val="bg1"/>
                  </a:solidFill>
                  <a:latin typeface="Cambria" panose="02040503050406030204" pitchFamily="18" charset="0"/>
                  <a:ea typeface="Cambria" panose="02040503050406030204" pitchFamily="18" charset="0"/>
                </a:rPr>
                <a:t>.</a:t>
              </a:r>
              <a:endParaRPr lang="en-US" sz="96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606950" y="4367962"/>
            <a:ext cx="11100368" cy="1014774"/>
            <a:chOff x="2046001" y="5252383"/>
            <a:chExt cx="11100368" cy="1014774"/>
          </a:xfrm>
          <a:solidFill>
            <a:schemeClr val="bg1">
              <a:lumMod val="95000"/>
            </a:schemeClr>
          </a:solidFill>
        </p:grpSpPr>
        <p:sp>
          <p:nvSpPr>
            <p:cNvPr id="17" name="Rounded Rectangle 16"/>
            <p:cNvSpPr/>
            <p:nvPr/>
          </p:nvSpPr>
          <p:spPr>
            <a:xfrm>
              <a:off x="2753771" y="5252383"/>
              <a:ext cx="10392598" cy="1014774"/>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solidFill>
                    <a:schemeClr val="tx1"/>
                  </a:solidFill>
                  <a:effectLst>
                    <a:outerShdw blurRad="38100" dist="38100" dir="2700000" algn="tl">
                      <a:srgbClr val="000000">
                        <a:alpha val="43137"/>
                      </a:srgbClr>
                    </a:outerShdw>
                  </a:effectLst>
                  <a:latin typeface="UTM Futura Extra" panose="02040603050506020204" pitchFamily="18" charset="0"/>
                </a:rPr>
                <a:t>C</a:t>
              </a:r>
            </a:p>
          </p:txBody>
        </p:sp>
        <p:sp>
          <p:nvSpPr>
            <p:cNvPr id="19" name="TextBox 18"/>
            <p:cNvSpPr txBox="1"/>
            <p:nvPr/>
          </p:nvSpPr>
          <p:spPr>
            <a:xfrm>
              <a:off x="2944961" y="5282363"/>
              <a:ext cx="10175925" cy="978729"/>
            </a:xfrm>
            <a:prstGeom prst="rect">
              <a:avLst/>
            </a:prstGeom>
            <a:grpFill/>
          </p:spPr>
          <p:txBody>
            <a:bodyPr wrap="square" rtlCol="0">
              <a:spAutoFit/>
            </a:bodyPr>
            <a:lstStyle/>
            <a:p>
              <a:pPr algn="just">
                <a:lnSpc>
                  <a:spcPct val="90000"/>
                </a:lnSpc>
              </a:pPr>
              <a:r>
                <a:rPr lang="vi-VN" sz="3200" b="1" dirty="0">
                  <a:solidFill>
                    <a:srgbClr val="002060"/>
                  </a:solidFill>
                  <a:latin typeface="Cambria" panose="02040503050406030204" pitchFamily="18" charset="0"/>
                  <a:ea typeface="Cambria" panose="02040503050406030204" pitchFamily="18" charset="0"/>
                </a:rPr>
                <a:t>Vì bố muốn gợi cho Quy nhớ lại những trận mưa mà Quy đã gặp. </a:t>
              </a:r>
              <a:endParaRPr lang="en-US" sz="9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585079" y="5567072"/>
            <a:ext cx="11096756" cy="858129"/>
            <a:chOff x="2046001" y="5252383"/>
            <a:chExt cx="10837430" cy="858129"/>
          </a:xfrm>
          <a:solidFill>
            <a:schemeClr val="bg1">
              <a:lumMod val="95000"/>
            </a:schemeClr>
          </a:solidFill>
        </p:grpSpPr>
        <p:sp>
          <p:nvSpPr>
            <p:cNvPr id="21" name="Rounded Rectangle 20"/>
            <p:cNvSpPr/>
            <p:nvPr/>
          </p:nvSpPr>
          <p:spPr>
            <a:xfrm>
              <a:off x="2753771" y="5252383"/>
              <a:ext cx="10129660" cy="858129"/>
            </a:xfrm>
            <a:prstGeom prst="roundRect">
              <a:avLst/>
            </a:prstGeom>
            <a:grp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grp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solidFill>
                    <a:schemeClr val="tx1"/>
                  </a:solidFill>
                  <a:effectLst>
                    <a:outerShdw blurRad="38100" dist="38100" dir="2700000" algn="tl">
                      <a:srgbClr val="000000">
                        <a:alpha val="43137"/>
                      </a:srgbClr>
                    </a:outerShdw>
                  </a:effectLst>
                  <a:latin typeface="UTM Futura Extra" panose="02040603050506020204" pitchFamily="18" charset="0"/>
                </a:rPr>
                <a:t>D</a:t>
              </a:r>
            </a:p>
          </p:txBody>
        </p:sp>
        <p:sp>
          <p:nvSpPr>
            <p:cNvPr id="23" name="TextBox 22"/>
            <p:cNvSpPr txBox="1"/>
            <p:nvPr/>
          </p:nvSpPr>
          <p:spPr>
            <a:xfrm>
              <a:off x="3041448" y="5372303"/>
              <a:ext cx="9617126" cy="584775"/>
            </a:xfrm>
            <a:prstGeom prst="rect">
              <a:avLst/>
            </a:prstGeom>
            <a:grp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Vì</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muốn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nhớ</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mình</a:t>
              </a:r>
              <a:r>
                <a:rPr lang="en-US" sz="3200" b="1" dirty="0">
                  <a:solidFill>
                    <a:srgbClr val="002060"/>
                  </a:solidFill>
                  <a:latin typeface="Cambria" panose="02040503050406030204" pitchFamily="18" charset="0"/>
                  <a:ea typeface="Cambria" panose="02040503050406030204" pitchFamily="18" charset="0"/>
                </a:rPr>
                <a:t>.</a:t>
              </a:r>
              <a:endParaRPr lang="en-US" sz="96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4" name="Picture 23">
            <a:extLst>
              <a:ext uri="{FF2B5EF4-FFF2-40B4-BE49-F238E27FC236}">
                <a16:creationId xmlns:a16="http://schemas.microsoft.com/office/drawing/2014/main" id="{70F02EDF-AE8B-13A1-031A-95D3C5EE54BD}"/>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25" name="Picture 24">
            <a:extLst>
              <a:ext uri="{FF2B5EF4-FFF2-40B4-BE49-F238E27FC236}">
                <a16:creationId xmlns:a16="http://schemas.microsoft.com/office/drawing/2014/main" id="{1B57BDB6-0B7E-7D84-2C2E-863A9C518718}"/>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26" name="Picture 25">
            <a:extLst>
              <a:ext uri="{FF2B5EF4-FFF2-40B4-BE49-F238E27FC236}">
                <a16:creationId xmlns:a16="http://schemas.microsoft.com/office/drawing/2014/main" id="{C0A53B4B-0A1F-43D9-41C9-C3A770915C7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27" name="Picture 26">
            <a:extLst>
              <a:ext uri="{FF2B5EF4-FFF2-40B4-BE49-F238E27FC236}">
                <a16:creationId xmlns:a16="http://schemas.microsoft.com/office/drawing/2014/main" id="{74C5FC50-7857-CCA6-8804-94D28A0763BD}"/>
              </a:ext>
            </a:extLst>
          </p:cNvPr>
          <p:cNvPicPr>
            <a:picLocks noChangeAspect="1"/>
          </p:cNvPicPr>
          <p:nvPr/>
        </p:nvPicPr>
        <p:blipFill>
          <a:blip r:embed="rId4"/>
          <a:stretch>
            <a:fillRect/>
          </a:stretch>
        </p:blipFill>
        <p:spPr>
          <a:xfrm>
            <a:off x="9825146" y="13216"/>
            <a:ext cx="2366854" cy="464813"/>
          </a:xfrm>
          <a:prstGeom prst="rect">
            <a:avLst/>
          </a:prstGeom>
        </p:spPr>
      </p:pic>
    </p:spTree>
    <p:extLst>
      <p:ext uri="{BB962C8B-B14F-4D97-AF65-F5344CB8AC3E}">
        <p14:creationId xmlns:p14="http://schemas.microsoft.com/office/powerpoint/2010/main" val="352794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par>
                                <p:cTn id="37" presetID="42" presetClass="exit" presetSubtype="0" fill="hold" nodeType="withEffect">
                                  <p:stCondLst>
                                    <p:cond delay="0"/>
                                  </p:stCondLst>
                                  <p:childTnLst>
                                    <p:animEffect transition="out" filter="fade">
                                      <p:cBhvr>
                                        <p:cTn id="38" dur="1000"/>
                                        <p:tgtEl>
                                          <p:spTgt spid="12"/>
                                        </p:tgtEl>
                                      </p:cBhvr>
                                    </p:animEffect>
                                    <p:anim calcmode="lin" valueType="num">
                                      <p:cBhvr>
                                        <p:cTn id="39" dur="1000"/>
                                        <p:tgtEl>
                                          <p:spTgt spid="12"/>
                                        </p:tgtEl>
                                        <p:attrNameLst>
                                          <p:attrName>ppt_x</p:attrName>
                                        </p:attrNameLst>
                                      </p:cBhvr>
                                      <p:tavLst>
                                        <p:tav tm="0">
                                          <p:val>
                                            <p:strVal val="ppt_x"/>
                                          </p:val>
                                        </p:tav>
                                        <p:tav tm="100000">
                                          <p:val>
                                            <p:strVal val="ppt_x"/>
                                          </p:val>
                                        </p:tav>
                                      </p:tavLst>
                                    </p:anim>
                                    <p:anim calcmode="lin" valueType="num">
                                      <p:cBhvr>
                                        <p:cTn id="40" dur="1000"/>
                                        <p:tgtEl>
                                          <p:spTgt spid="12"/>
                                        </p:tgtEl>
                                        <p:attrNameLst>
                                          <p:attrName>ppt_y</p:attrName>
                                        </p:attrNameLst>
                                      </p:cBhvr>
                                      <p:tavLst>
                                        <p:tav tm="0">
                                          <p:val>
                                            <p:strVal val="ppt_y"/>
                                          </p:val>
                                        </p:tav>
                                        <p:tav tm="100000">
                                          <p:val>
                                            <p:strVal val="ppt_y+.1"/>
                                          </p:val>
                                        </p:tav>
                                      </p:tavLst>
                                    </p:anim>
                                    <p:set>
                                      <p:cBhvr>
                                        <p:cTn id="41" dur="1" fill="hold">
                                          <p:stCondLst>
                                            <p:cond delay="999"/>
                                          </p:stCondLst>
                                        </p:cTn>
                                        <p:tgtEl>
                                          <p:spTgt spid="12"/>
                                        </p:tgtEl>
                                        <p:attrNameLst>
                                          <p:attrName>style.visibility</p:attrName>
                                        </p:attrNameLst>
                                      </p:cBhvr>
                                      <p:to>
                                        <p:strVal val="hidden"/>
                                      </p:to>
                                    </p:set>
                                  </p:childTnLst>
                                </p:cTn>
                              </p:par>
                              <p:par>
                                <p:cTn id="42" presetID="42" presetClass="exit" presetSubtype="0" fill="hold" nodeType="withEffect">
                                  <p:stCondLst>
                                    <p:cond delay="0"/>
                                  </p:stCondLst>
                                  <p:childTnLst>
                                    <p:animEffect transition="out" filter="fade">
                                      <p:cBhvr>
                                        <p:cTn id="43" dur="1000"/>
                                        <p:tgtEl>
                                          <p:spTgt spid="20"/>
                                        </p:tgtEl>
                                      </p:cBhvr>
                                    </p:animEffect>
                                    <p:anim calcmode="lin" valueType="num">
                                      <p:cBhvr>
                                        <p:cTn id="44" dur="1000"/>
                                        <p:tgtEl>
                                          <p:spTgt spid="20"/>
                                        </p:tgtEl>
                                        <p:attrNameLst>
                                          <p:attrName>ppt_x</p:attrName>
                                        </p:attrNameLst>
                                      </p:cBhvr>
                                      <p:tavLst>
                                        <p:tav tm="0">
                                          <p:val>
                                            <p:strVal val="ppt_x"/>
                                          </p:val>
                                        </p:tav>
                                        <p:tav tm="100000">
                                          <p:val>
                                            <p:strVal val="ppt_x"/>
                                          </p:val>
                                        </p:tav>
                                      </p:tavLst>
                                    </p:anim>
                                    <p:anim calcmode="lin" valueType="num">
                                      <p:cBhvr>
                                        <p:cTn id="45" dur="1000"/>
                                        <p:tgtEl>
                                          <p:spTgt spid="20"/>
                                        </p:tgtEl>
                                        <p:attrNameLst>
                                          <p:attrName>ppt_y</p:attrName>
                                        </p:attrNameLst>
                                      </p:cBhvr>
                                      <p:tavLst>
                                        <p:tav tm="0">
                                          <p:val>
                                            <p:strVal val="ppt_y"/>
                                          </p:val>
                                        </p:tav>
                                        <p:tav tm="100000">
                                          <p:val>
                                            <p:strVal val="ppt_y+.1"/>
                                          </p:val>
                                        </p:tav>
                                      </p:tavLst>
                                    </p:anim>
                                    <p:set>
                                      <p:cBhvr>
                                        <p:cTn id="46"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3">
            <a:extLst>
              <a:ext uri="{FF2B5EF4-FFF2-40B4-BE49-F238E27FC236}">
                <a16:creationId xmlns:a16="http://schemas.microsoft.com/office/drawing/2014/main" id="{3686C52A-C77E-E9F5-522A-4F067E782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0"/>
          <a:stretch/>
        </p:blipFill>
        <p:spPr>
          <a:xfrm flipH="1">
            <a:off x="9819091" y="4427579"/>
            <a:ext cx="1697637" cy="1740873"/>
          </a:xfrm>
          <a:prstGeom prst="rect">
            <a:avLst/>
          </a:prstGeom>
        </p:spPr>
      </p:pic>
      <p:pic>
        <p:nvPicPr>
          <p:cNvPr id="12" name="Picture 11"/>
          <p:cNvPicPr>
            <a:picLocks noChangeAspect="1"/>
          </p:cNvPicPr>
          <p:nvPr/>
        </p:nvPicPr>
        <p:blipFill>
          <a:blip r:embed="rId3"/>
          <a:stretch>
            <a:fillRect/>
          </a:stretch>
        </p:blipFill>
        <p:spPr>
          <a:xfrm>
            <a:off x="705424" y="4593808"/>
            <a:ext cx="3153112" cy="1773626"/>
          </a:xfrm>
          <a:prstGeom prst="rect">
            <a:avLst/>
          </a:prstGeom>
          <a:ln>
            <a:noFill/>
          </a:ln>
          <a:effectLst>
            <a:softEdge rad="112500"/>
          </a:effectLst>
        </p:spPr>
      </p:pic>
      <p:grpSp>
        <p:nvGrpSpPr>
          <p:cNvPr id="8" name="Group 7"/>
          <p:cNvGrpSpPr/>
          <p:nvPr/>
        </p:nvGrpSpPr>
        <p:grpSpPr>
          <a:xfrm>
            <a:off x="281909" y="226317"/>
            <a:ext cx="11425409" cy="2508426"/>
            <a:chOff x="281909" y="226317"/>
            <a:chExt cx="11425409" cy="2508426"/>
          </a:xfrm>
        </p:grpSpPr>
        <p:grpSp>
          <p:nvGrpSpPr>
            <p:cNvPr id="3" name="Group 2"/>
            <p:cNvGrpSpPr/>
            <p:nvPr/>
          </p:nvGrpSpPr>
          <p:grpSpPr>
            <a:xfrm>
              <a:off x="705424" y="478029"/>
              <a:ext cx="11001894" cy="2256714"/>
              <a:chOff x="197374" y="173694"/>
              <a:chExt cx="11668916" cy="2256714"/>
            </a:xfrm>
          </p:grpSpPr>
          <p:sp>
            <p:nvSpPr>
              <p:cNvPr id="5" name="Rounded Rectangle 4"/>
              <p:cNvSpPr/>
              <p:nvPr/>
            </p:nvSpPr>
            <p:spPr>
              <a:xfrm>
                <a:off x="197374" y="173694"/>
                <a:ext cx="11668916" cy="2256714"/>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p:cNvSpPr txBox="1"/>
              <p:nvPr/>
            </p:nvSpPr>
            <p:spPr>
              <a:xfrm>
                <a:off x="905497" y="247110"/>
                <a:ext cx="10718463" cy="1938992"/>
              </a:xfrm>
              <a:prstGeom prst="rect">
                <a:avLst/>
              </a:prstGeom>
              <a:noFill/>
            </p:spPr>
            <p:txBody>
              <a:bodyPr wrap="square" rtlCol="0">
                <a:spAutoFit/>
              </a:bodyPr>
              <a:lstStyle/>
              <a:p>
                <a:pPr algn="just"/>
                <a:r>
                  <a:rPr lang="vi-VN" sz="4000" b="1" dirty="0">
                    <a:latin typeface="Cambria" panose="02040503050406030204" pitchFamily="18" charset="0"/>
                    <a:ea typeface="Cambria" panose="02040503050406030204" pitchFamily="18" charset="0"/>
                  </a:rPr>
                  <a:t>5. Theo em, vì sao Quy có thể làm được bài văn mà không cần nhìn bức tường có nhiều phép lạ nữa?</a:t>
                </a:r>
                <a:r>
                  <a:rPr lang="vi-VN" sz="4000" b="1" dirty="0">
                    <a:solidFill>
                      <a:schemeClr val="accent1">
                        <a:lumMod val="75000"/>
                      </a:schemeClr>
                    </a:solidFill>
                    <a:latin typeface="Cambria" panose="02040503050406030204" pitchFamily="18" charset="0"/>
                    <a:ea typeface="Cambria" panose="02040503050406030204" pitchFamily="18" charset="0"/>
                  </a:rPr>
                  <a:t> </a:t>
                </a:r>
                <a:endParaRPr lang="en-US" sz="4000" b="1" dirty="0">
                  <a:solidFill>
                    <a:schemeClr val="accent1">
                      <a:lumMod val="75000"/>
                    </a:schemeClr>
                  </a:solidFill>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739955" y="2671458"/>
            <a:ext cx="10689239" cy="2800767"/>
          </a:xfrm>
          <a:prstGeom prst="rect">
            <a:avLst/>
          </a:prstGeom>
          <a:noFill/>
        </p:spPr>
        <p:txBody>
          <a:bodyPr wrap="square" rtlCol="0">
            <a:spAutoFit/>
          </a:bodyPr>
          <a:lstStyle/>
          <a:p>
            <a:pPr algn="just"/>
            <a:r>
              <a:rPr lang="en-US" sz="4400" b="1" dirty="0" smtClean="0">
                <a:latin typeface="Cambria" panose="02040503050406030204" pitchFamily="18" charset="0"/>
                <a:ea typeface="Cambria" panose="02040503050406030204" pitchFamily="18" charset="0"/>
              </a:rPr>
              <a:t>   </a:t>
            </a:r>
            <a:r>
              <a:rPr lang="vi-VN" sz="4400" b="1" dirty="0" smtClean="0">
                <a:latin typeface="Cambria" panose="02040503050406030204" pitchFamily="18" charset="0"/>
                <a:ea typeface="Cambria" panose="02040503050406030204" pitchFamily="18" charset="0"/>
              </a:rPr>
              <a:t>Quy có thể làm được bài văn mà không cần đến bức tường có những phép lạ là vì </a:t>
            </a:r>
            <a:r>
              <a:rPr lang="vi-VN" sz="4400" b="1" dirty="0" smtClean="0">
                <a:solidFill>
                  <a:srgbClr val="002060"/>
                </a:solidFill>
                <a:latin typeface="Cambria" panose="02040503050406030204" pitchFamily="18" charset="0"/>
                <a:ea typeface="Cambria" panose="02040503050406030204" pitchFamily="18" charset="0"/>
              </a:rPr>
              <a:t>bố đã </a:t>
            </a:r>
            <a:r>
              <a:rPr lang="vi-VN" sz="4400" b="1" dirty="0">
                <a:solidFill>
                  <a:srgbClr val="002060"/>
                </a:solidFill>
                <a:latin typeface="Cambria" panose="02040503050406030204" pitchFamily="18" charset="0"/>
                <a:ea typeface="Cambria" panose="02040503050406030204" pitchFamily="18" charset="0"/>
              </a:rPr>
              <a:t>gợi cho Quy nhớ đến những cơn mưa mà cậu đã gặp, đã biết.</a:t>
            </a:r>
            <a:r>
              <a:rPr lang="vi-VN" sz="4400" b="1" dirty="0">
                <a:solidFill>
                  <a:schemeClr val="accent6">
                    <a:lumMod val="50000"/>
                  </a:schemeClr>
                </a:solidFill>
                <a:latin typeface="Cambria" panose="02040503050406030204" pitchFamily="18" charset="0"/>
                <a:ea typeface="Cambria" panose="02040503050406030204" pitchFamily="18" charset="0"/>
              </a:rPr>
              <a:t> </a:t>
            </a:r>
          </a:p>
        </p:txBody>
      </p:sp>
      <p:pic>
        <p:nvPicPr>
          <p:cNvPr id="2" name="Picture 1">
            <a:extLst>
              <a:ext uri="{FF2B5EF4-FFF2-40B4-BE49-F238E27FC236}">
                <a16:creationId xmlns:a16="http://schemas.microsoft.com/office/drawing/2014/main" id="{F93136FD-5641-A831-8398-6D68A5E43376}"/>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C9DB6277-F239-A6BC-97AF-3A285BE6B3C8}"/>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4F30EF62-9906-5B52-CFA5-2CB89D84F1B0}"/>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951354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8002"/>
            <a:ext cx="10591800" cy="5576911"/>
          </a:xfrm>
          <a:prstGeom prst="rect">
            <a:avLst/>
          </a:prstGeom>
        </p:spPr>
        <p:txBody>
          <a:bodyPr wrap="square">
            <a:spAutoFit/>
          </a:bodyPr>
          <a:lstStyle/>
          <a:p>
            <a:pPr algn="just">
              <a:lnSpc>
                <a:spcPct val="110000"/>
              </a:lnSpc>
              <a:spcAft>
                <a:spcPts val="100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 </a:t>
            </a:r>
            <a:r>
              <a:rPr lang="vi-VN"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dung: </a:t>
            </a:r>
            <a:r>
              <a:rPr lang="vi-VN" sz="5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 làm bài văn nói chung và bài văn miêu tả nói riêng, chúng ta cần phối hợp giữa quan sát thực tế và tưởng tượng, tái hiện lại những hình ảnh đã từng gặp trong trí nhớ.</a:t>
            </a:r>
            <a:endParaRPr lang="en-US" sz="5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037862" y="1329035"/>
            <a:ext cx="5686172" cy="923330"/>
          </a:xfrm>
          <a:prstGeom prst="rect">
            <a:avLst/>
          </a:prstGeom>
        </p:spPr>
        <p:txBody>
          <a:bodyPr wrap="none">
            <a:spAutoFit/>
          </a:bodyPr>
          <a:lstStyle/>
          <a:p>
            <a:r>
              <a:rPr lang="vi-VN"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 </a:t>
            </a:r>
            <a:r>
              <a:rPr lang="vi-VN"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dung</a:t>
            </a: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898645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7" y="221373"/>
            <a:ext cx="7097384" cy="6491845"/>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170710" y="771863"/>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623432" y="1709207"/>
            <a:ext cx="5446292" cy="4064113"/>
          </a:xfrm>
          <a:prstGeom prst="rect">
            <a:avLst/>
          </a:prstGeom>
        </p:spPr>
      </p:pic>
      <p:pic>
        <p:nvPicPr>
          <p:cNvPr id="9" name="Picture 8">
            <a:extLst>
              <a:ext uri="{FF2B5EF4-FFF2-40B4-BE49-F238E27FC236}">
                <a16:creationId xmlns:a16="http://schemas.microsoft.com/office/drawing/2014/main" id="{E145E313-7847-158A-A278-15DA4769FEB0}"/>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2EDF3F45-E62F-204B-2F0E-73A8D726B6BA}"/>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04B5CE6F-406D-E85D-2B46-D65503051434}"/>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3081E045-8E5C-3276-6B94-6C9A4408E518}"/>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9344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293" y="3577138"/>
            <a:ext cx="2485025" cy="2782584"/>
          </a:xfrm>
          <a:prstGeom prst="rect">
            <a:avLst/>
          </a:prstGeom>
        </p:spPr>
      </p:pic>
      <p:sp>
        <p:nvSpPr>
          <p:cNvPr id="5" name="Rounded Rectangle 4"/>
          <p:cNvSpPr/>
          <p:nvPr/>
        </p:nvSpPr>
        <p:spPr>
          <a:xfrm>
            <a:off x="705424" y="663498"/>
            <a:ext cx="11001894" cy="2489937"/>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1333096" y="938970"/>
            <a:ext cx="10374222" cy="1938992"/>
          </a:xfrm>
          <a:prstGeom prst="rect">
            <a:avLst/>
          </a:prstGeom>
          <a:noFill/>
        </p:spPr>
        <p:txBody>
          <a:bodyPr wrap="square" rtlCol="0">
            <a:spAutoFit/>
          </a:bodyPr>
          <a:lstStyle/>
          <a:p>
            <a:pPr lvl="0" algn="just"/>
            <a:r>
              <a:rPr lang="vi-VN" sz="4000" b="1" dirty="0">
                <a:solidFill>
                  <a:srgbClr val="002060"/>
                </a:solidFill>
                <a:latin typeface="Cambria" panose="02040503050406030204" pitchFamily="18" charset="0"/>
                <a:ea typeface="Cambria" panose="02040503050406030204" pitchFamily="18" charset="0"/>
              </a:rPr>
              <a:t>1. Tìm 3 – 5 tính từ chỉ đặc điểm của sự vật hoặc hoạt động có trong bài Bức tường có nhiều phép lạ.</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sp>
        <p:nvSpPr>
          <p:cNvPr id="10" name="TextBox 9"/>
          <p:cNvSpPr txBox="1"/>
          <p:nvPr/>
        </p:nvSpPr>
        <p:spPr>
          <a:xfrm>
            <a:off x="1373069" y="3428907"/>
            <a:ext cx="7554255" cy="2529923"/>
          </a:xfrm>
          <a:prstGeom prst="rect">
            <a:avLst/>
          </a:prstGeom>
          <a:noFill/>
        </p:spPr>
        <p:txBody>
          <a:bodyPr wrap="square" rtlCol="0">
            <a:spAutoFit/>
          </a:bodyPr>
          <a:lstStyle/>
          <a:p>
            <a:pPr>
              <a:lnSpc>
                <a:spcPct val="110000"/>
              </a:lnSpc>
            </a:pPr>
            <a:r>
              <a:rPr lang="vi-VN" sz="4800" b="1" dirty="0">
                <a:solidFill>
                  <a:srgbClr val="002060"/>
                </a:solidFill>
                <a:latin typeface="Cambria" panose="02040503050406030204" pitchFamily="18" charset="0"/>
                <a:ea typeface="Cambria" panose="02040503050406030204" pitchFamily="18" charset="0"/>
              </a:rPr>
              <a:t>- xanh </a:t>
            </a:r>
            <a:r>
              <a:rPr lang="vi-VN" sz="4800" b="1" dirty="0" smtClean="0">
                <a:solidFill>
                  <a:srgbClr val="002060"/>
                </a:solidFill>
                <a:latin typeface="Cambria" panose="02040503050406030204" pitchFamily="18" charset="0"/>
                <a:ea typeface="Cambria" panose="02040503050406030204" pitchFamily="18" charset="0"/>
              </a:rPr>
              <a:t>mát</a:t>
            </a:r>
            <a:r>
              <a:rPr lang="en-US" sz="4800" b="1" dirty="0" smtClean="0">
                <a:solidFill>
                  <a:srgbClr val="002060"/>
                </a:solidFill>
                <a:latin typeface="Cambria" panose="02040503050406030204" pitchFamily="18" charset="0"/>
                <a:ea typeface="Cambria" panose="02040503050406030204" pitchFamily="18" charset="0"/>
              </a:rPr>
              <a:t>       </a:t>
            </a:r>
            <a:r>
              <a:rPr lang="vi-VN" sz="4800" b="1" dirty="0" smtClean="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lia lịa</a:t>
            </a:r>
          </a:p>
          <a:p>
            <a:pPr>
              <a:lnSpc>
                <a:spcPct val="110000"/>
              </a:lnSpc>
            </a:pPr>
            <a:r>
              <a:rPr lang="vi-VN" sz="4800" b="1" dirty="0">
                <a:solidFill>
                  <a:srgbClr val="002060"/>
                </a:solidFill>
                <a:latin typeface="Cambria" panose="02040503050406030204" pitchFamily="18" charset="0"/>
                <a:ea typeface="Cambria" panose="02040503050406030204" pitchFamily="18" charset="0"/>
              </a:rPr>
              <a:t>- tủm </a:t>
            </a:r>
            <a:r>
              <a:rPr lang="vi-VN" sz="4800" b="1" dirty="0" smtClean="0">
                <a:solidFill>
                  <a:srgbClr val="002060"/>
                </a:solidFill>
                <a:latin typeface="Cambria" panose="02040503050406030204" pitchFamily="18" charset="0"/>
                <a:ea typeface="Cambria" panose="02040503050406030204" pitchFamily="18" charset="0"/>
              </a:rPr>
              <a:t>tỉm</a:t>
            </a:r>
            <a:r>
              <a:rPr lang="en-US" sz="4800" b="1" dirty="0" smtClean="0">
                <a:solidFill>
                  <a:srgbClr val="002060"/>
                </a:solidFill>
                <a:latin typeface="Cambria" panose="02040503050406030204" pitchFamily="18" charset="0"/>
                <a:ea typeface="Cambria" panose="02040503050406030204" pitchFamily="18" charset="0"/>
              </a:rPr>
              <a:t>          </a:t>
            </a:r>
            <a:r>
              <a:rPr lang="vi-VN" sz="4800" b="1" dirty="0" smtClean="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ngơ ngác</a:t>
            </a:r>
          </a:p>
          <a:p>
            <a:pPr>
              <a:lnSpc>
                <a:spcPct val="110000"/>
              </a:lnSpc>
            </a:pPr>
            <a:r>
              <a:rPr lang="vi-VN" sz="4800" b="1" dirty="0">
                <a:solidFill>
                  <a:srgbClr val="002060"/>
                </a:solidFill>
                <a:latin typeface="Cambria" panose="02040503050406030204" pitchFamily="18" charset="0"/>
                <a:ea typeface="Cambria" panose="02040503050406030204" pitchFamily="18" charset="0"/>
              </a:rPr>
              <a:t>- bồng </a:t>
            </a:r>
            <a:r>
              <a:rPr lang="vi-VN" sz="4800" b="1" dirty="0" smtClean="0">
                <a:solidFill>
                  <a:srgbClr val="002060"/>
                </a:solidFill>
                <a:latin typeface="Cambria" panose="02040503050406030204" pitchFamily="18" charset="0"/>
                <a:ea typeface="Cambria" panose="02040503050406030204" pitchFamily="18" charset="0"/>
              </a:rPr>
              <a:t>bềnh</a:t>
            </a:r>
            <a:r>
              <a:rPr lang="en-US" sz="4800" b="1" dirty="0" smtClean="0">
                <a:solidFill>
                  <a:srgbClr val="002060"/>
                </a:solidFill>
                <a:latin typeface="Cambria" panose="02040503050406030204" pitchFamily="18" charset="0"/>
                <a:ea typeface="Cambria" panose="02040503050406030204" pitchFamily="18" charset="0"/>
              </a:rPr>
              <a:t>    </a:t>
            </a:r>
            <a:r>
              <a:rPr lang="vi-VN" sz="4800" b="1" dirty="0" smtClean="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rào rào</a:t>
            </a:r>
          </a:p>
        </p:txBody>
      </p:sp>
      <p:pic>
        <p:nvPicPr>
          <p:cNvPr id="2" name="Picture 1">
            <a:extLst>
              <a:ext uri="{FF2B5EF4-FFF2-40B4-BE49-F238E27FC236}">
                <a16:creationId xmlns:a16="http://schemas.microsoft.com/office/drawing/2014/main" id="{F0F28E7D-091C-1F9D-12C4-2594EF2F0319}"/>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4" name="Picture 3">
            <a:extLst>
              <a:ext uri="{FF2B5EF4-FFF2-40B4-BE49-F238E27FC236}">
                <a16:creationId xmlns:a16="http://schemas.microsoft.com/office/drawing/2014/main" id="{D8DFB053-6CCF-A86A-136D-EE6698622999}"/>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2405FDB7-057F-5A49-ECB5-CD6936D8DAFE}"/>
              </a:ext>
            </a:extLst>
          </p:cNvPr>
          <p:cNvPicPr>
            <a:picLocks noChangeAspect="1"/>
          </p:cNvPicPr>
          <p:nvPr/>
        </p:nvPicPr>
        <p:blipFill>
          <a:blip r:embed="rId4"/>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12193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4027889" y="1685660"/>
            <a:ext cx="1915711" cy="591957"/>
          </a:xfrm>
          <a:prstGeom prst="rect">
            <a:avLst/>
          </a:prstGeom>
          <a:noFill/>
        </p:spPr>
        <p:txBody>
          <a:bodyPr wrap="square" rtlCol="0">
            <a:spAutoFit/>
          </a:bodyPr>
          <a:lstStyle/>
          <a:p>
            <a:pPr>
              <a:lnSpc>
                <a:spcPct val="110000"/>
              </a:lnSpc>
            </a:pPr>
            <a:r>
              <a:rPr lang="en-US" sz="3200" b="1">
                <a:solidFill>
                  <a:srgbClr val="002060"/>
                </a:solidFill>
                <a:latin typeface="Cambria" panose="02040503050406030204" pitchFamily="18" charset="0"/>
                <a:ea typeface="Cambria" panose="02040503050406030204" pitchFamily="18" charset="0"/>
              </a:rPr>
              <a:t>Ví dụ:</a:t>
            </a:r>
            <a:endParaRPr lang="vi-VN" sz="3200" b="1">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571500" y="2209800"/>
            <a:ext cx="11040973" cy="4247317"/>
          </a:xfrm>
          <a:prstGeom prst="rect">
            <a:avLst/>
          </a:prstGeom>
          <a:noFill/>
        </p:spPr>
        <p:txBody>
          <a:bodyPr wrap="square" rtlCol="0">
            <a:spAutoFit/>
          </a:bodyPr>
          <a:lstStyle/>
          <a:p>
            <a:pPr algn="just"/>
            <a:r>
              <a:rPr lang="en-US" sz="3000" dirty="0">
                <a:solidFill>
                  <a:srgbClr val="002060"/>
                </a:solidFill>
                <a:latin typeface="Cambria" panose="02040503050406030204" pitchFamily="18" charset="0"/>
                <a:ea typeface="Cambria" panose="02040503050406030204" pitchFamily="18" charset="0"/>
              </a:rPr>
              <a:t>    </a:t>
            </a:r>
            <a:r>
              <a:rPr lang="vi-VN" sz="3000" dirty="0">
                <a:solidFill>
                  <a:srgbClr val="002060"/>
                </a:solidFill>
                <a:latin typeface="Cambria" panose="02040503050406030204" pitchFamily="18" charset="0"/>
                <a:ea typeface="Cambria" panose="02040503050406030204" pitchFamily="18" charset="0"/>
              </a:rPr>
              <a:t>Mưa rơi, những hạt mưa đầu tiên nhẹ nhàng hôn lên đám lá đang reo vui chờ đón mưa đến gột sạch bụi bặm trên mình. Mưa rơi tí tách, nhảy múa vui vẻ, rộn ràng trên những mái nhà và trên mặt đường. Mưa thi nhau từng hạt, từng hạt rơi xuống. Chúng hò reo, hạt này chê hạt kia rơi chậm và thách đố nhau xem ai về đích trước. Thế rồi chúng phấn khích, rào rào lao xuống thành từng lớp như những mũi tên nhỏ lóng lánh ánh bạc. Lớp này nối tiếp lớp kia xối xả rơi xuống tạo ra những bong bóng nước trên mặt đường, rồi từ đó lại nở xòe ra vô số những bông hoa bong bóng nhỏ xinh</a:t>
            </a:r>
            <a:r>
              <a:rPr lang="en-US" sz="3000"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7EEC5000-8279-66A9-1C21-3CA976F4736F}"/>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A2E28567-6BE5-FD16-C76D-39E86959652D}"/>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1A64EBC8-1310-3984-0D82-9373A03164CE}"/>
              </a:ext>
            </a:extLst>
          </p:cNvPr>
          <p:cNvPicPr>
            <a:picLocks noChangeAspect="1"/>
          </p:cNvPicPr>
          <p:nvPr/>
        </p:nvPicPr>
        <p:blipFill>
          <a:blip r:embed="rId3"/>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4163533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8786E-96BB-EA26-1112-7EC7F438D15D}"/>
              </a:ext>
            </a:extLst>
          </p:cNvPr>
          <p:cNvPicPr>
            <a:picLocks noChangeAspect="1"/>
          </p:cNvPicPr>
          <p:nvPr/>
        </p:nvPicPr>
        <p:blipFill>
          <a:blip r:embed="rId2"/>
          <a:stretch>
            <a:fillRect/>
          </a:stretch>
        </p:blipFill>
        <p:spPr>
          <a:xfrm>
            <a:off x="9825146" y="13216"/>
            <a:ext cx="2366854" cy="585352"/>
          </a:xfrm>
          <a:prstGeom prst="rect">
            <a:avLst/>
          </a:prstGeom>
        </p:spPr>
      </p:pic>
      <p:pic>
        <p:nvPicPr>
          <p:cNvPr id="7" name="Picture 6"/>
          <p:cNvPicPr>
            <a:picLocks noChangeAspect="1"/>
          </p:cNvPicPr>
          <p:nvPr/>
        </p:nvPicPr>
        <p:blipFill>
          <a:blip r:embed="rId3"/>
          <a:stretch>
            <a:fillRect/>
          </a:stretch>
        </p:blipFill>
        <p:spPr>
          <a:xfrm>
            <a:off x="490967" y="381213"/>
            <a:ext cx="4721114" cy="6043786"/>
          </a:xfrm>
          <a:prstGeom prst="rect">
            <a:avLst/>
          </a:prstGeom>
        </p:spPr>
      </p:pic>
      <p:grpSp>
        <p:nvGrpSpPr>
          <p:cNvPr id="11" name="Group 10"/>
          <p:cNvGrpSpPr/>
          <p:nvPr/>
        </p:nvGrpSpPr>
        <p:grpSpPr>
          <a:xfrm>
            <a:off x="5212081" y="1577136"/>
            <a:ext cx="6299198" cy="3915140"/>
            <a:chOff x="5212081" y="1577136"/>
            <a:chExt cx="6299198" cy="3915140"/>
          </a:xfrm>
        </p:grpSpPr>
        <p:pic>
          <p:nvPicPr>
            <p:cNvPr id="9" name="图片 5">
              <a:extLst>
                <a:ext uri="{FF2B5EF4-FFF2-40B4-BE49-F238E27FC236}">
                  <a16:creationId xmlns:a16="http://schemas.microsoft.com/office/drawing/2014/main" id="{6DDBA96F-107A-9AB9-3278-889C0D0DC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21456" r="4074" b="21456"/>
            <a:stretch/>
          </p:blipFill>
          <p:spPr>
            <a:xfrm>
              <a:off x="5212081" y="1577136"/>
              <a:ext cx="6299198" cy="3915140"/>
            </a:xfrm>
            <a:prstGeom prst="rect">
              <a:avLst/>
            </a:prstGeom>
          </p:spPr>
        </p:pic>
        <p:sp>
          <p:nvSpPr>
            <p:cNvPr id="10" name="TextBox 9"/>
            <p:cNvSpPr txBox="1"/>
            <p:nvPr/>
          </p:nvSpPr>
          <p:spPr>
            <a:xfrm>
              <a:off x="5904411" y="2289917"/>
              <a:ext cx="4728755" cy="2800767"/>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rPr>
                <a:t>Nói về một điều tưởng tượng mà em mong là có thật. </a:t>
              </a:r>
              <a:endParaRPr lang="en-US" sz="8000" b="1" dirty="0">
                <a:solidFill>
                  <a:srgbClr val="002060"/>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138F536B-3055-BA61-A319-1ED4D9A485F4}"/>
              </a:ext>
            </a:extLst>
          </p:cNvPr>
          <p:cNvPicPr>
            <a:picLocks noChangeAspect="1"/>
          </p:cNvPicPr>
          <p:nvPr/>
        </p:nvPicPr>
        <p:blipFill>
          <a:blip r:embed="rId5"/>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8889EDFF-994E-E476-3235-8FF5B55D0C95}"/>
              </a:ext>
            </a:extLst>
          </p:cNvPr>
          <p:cNvPicPr>
            <a:picLocks noChangeAspect="1"/>
          </p:cNvPicPr>
          <p:nvPr/>
        </p:nvPicPr>
        <p:blipFill>
          <a:blip r:embed="rId5"/>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815FB491-3B1B-E7BE-BDEA-08B2FC53F15B}"/>
              </a:ext>
            </a:extLst>
          </p:cNvPr>
          <p:cNvPicPr>
            <a:picLocks noChangeAspect="1"/>
          </p:cNvPicPr>
          <p:nvPr/>
        </p:nvPicPr>
        <p:blipFill>
          <a:blip r:embed="rId5"/>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04870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09" y="226317"/>
            <a:ext cx="11425409" cy="1571023"/>
            <a:chOff x="281909" y="226317"/>
            <a:chExt cx="11425409" cy="1571023"/>
          </a:xfrm>
        </p:grpSpPr>
        <p:grpSp>
          <p:nvGrpSpPr>
            <p:cNvPr id="3" name="Group 2"/>
            <p:cNvGrpSpPr/>
            <p:nvPr/>
          </p:nvGrpSpPr>
          <p:grpSpPr>
            <a:xfrm>
              <a:off x="705424" y="475245"/>
              <a:ext cx="11001894" cy="1322095"/>
              <a:chOff x="197374" y="170910"/>
              <a:chExt cx="11668916" cy="1322095"/>
            </a:xfrm>
          </p:grpSpPr>
          <p:sp>
            <p:nvSpPr>
              <p:cNvPr id="5" name="Rounded Rectangle 4"/>
              <p:cNvSpPr/>
              <p:nvPr/>
            </p:nvSpPr>
            <p:spPr>
              <a:xfrm>
                <a:off x="197374" y="173695"/>
                <a:ext cx="11668916" cy="1319310"/>
              </a:xfrm>
              <a:prstGeom prst="roundRect">
                <a:avLst/>
              </a:prstGeom>
              <a:solidFill>
                <a:srgbClr val="FFC000">
                  <a:alpha val="81000"/>
                </a:srgbClr>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762505" y="170910"/>
                <a:ext cx="11003190" cy="1261884"/>
              </a:xfrm>
              <a:prstGeom prst="rect">
                <a:avLst/>
              </a:prstGeom>
              <a:noFill/>
            </p:spPr>
            <p:txBody>
              <a:bodyPr wrap="square" rtlCol="0">
                <a:spAutoFit/>
              </a:bodyPr>
              <a:lstStyle/>
              <a:p>
                <a:pPr lvl="0" algn="just"/>
                <a:r>
                  <a:rPr lang="vi-VN" sz="3800" b="1">
                    <a:latin typeface="Cambria" panose="02040503050406030204" pitchFamily="18" charset="0"/>
                    <a:ea typeface="Cambria" panose="02040503050406030204" pitchFamily="18" charset="0"/>
                  </a:rPr>
                  <a:t>2. Viết 2 – 3 câu tả một cơn mưa, trong đó có sử dụng những tính từ tả tiếng mưa. </a:t>
                </a:r>
                <a:endParaRPr kumimoji="0" lang="en-US" sz="3800" b="1" i="0" u="none" strike="noStrike" kern="1200" cap="none" spc="0" normalizeH="0" baseline="0" noProof="0">
                  <a:ln>
                    <a:noFill/>
                  </a:ln>
                  <a:solidFill>
                    <a:schemeClr val="accent4">
                      <a:lumMod val="50000"/>
                    </a:schemeClr>
                  </a:solidFill>
                  <a:effectLst/>
                  <a:uLnTx/>
                  <a:uFillTx/>
                  <a:latin typeface="Cambria" panose="02040503050406030204" pitchFamily="18" charset="0"/>
                  <a:ea typeface="Cambria" panose="02040503050406030204" pitchFamily="18" charset="0"/>
                </a:endParaRPr>
              </a:p>
            </p:txBody>
          </p:sp>
        </p:grpSp>
        <p:pic>
          <p:nvPicPr>
            <p:cNvPr id="7" name="图片 19">
              <a:extLst>
                <a:ext uri="{FF2B5EF4-FFF2-40B4-BE49-F238E27FC236}">
                  <a16:creationId xmlns:a16="http://schemas.microsoft.com/office/drawing/2014/main" id="{5C87E2F1-FF50-7984-AF8A-F49415DB876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66389" r="5510" b="61667"/>
            <a:stretch/>
          </p:blipFill>
          <p:spPr>
            <a:xfrm>
              <a:off x="281909" y="226317"/>
              <a:ext cx="1091160" cy="1488475"/>
            </a:xfrm>
            <a:prstGeom prst="rect">
              <a:avLst/>
            </a:prstGeom>
          </p:spPr>
        </p:pic>
      </p:grpSp>
      <p:sp>
        <p:nvSpPr>
          <p:cNvPr id="10" name="TextBox 9"/>
          <p:cNvSpPr txBox="1"/>
          <p:nvPr/>
        </p:nvSpPr>
        <p:spPr>
          <a:xfrm>
            <a:off x="5113739" y="1740190"/>
            <a:ext cx="1915711" cy="591957"/>
          </a:xfrm>
          <a:prstGeom prst="rect">
            <a:avLst/>
          </a:prstGeom>
          <a:noFill/>
        </p:spPr>
        <p:txBody>
          <a:bodyPr wrap="square" rtlCol="0">
            <a:spAutoFit/>
          </a:bodyPr>
          <a:lstStyle/>
          <a:p>
            <a:pPr>
              <a:lnSpc>
                <a:spcPct val="110000"/>
              </a:lnSpc>
            </a:pPr>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571500" y="2343150"/>
            <a:ext cx="11040973" cy="3416320"/>
          </a:xfrm>
          <a:prstGeom prst="rect">
            <a:avLst/>
          </a:prstGeom>
          <a:noFill/>
        </p:spPr>
        <p:txBody>
          <a:bodyPr wrap="square" rtlCol="0">
            <a:spAutoFit/>
          </a:bodyPr>
          <a:lstStyle/>
          <a:p>
            <a:pPr algn="just"/>
            <a:r>
              <a:rPr lang="en-US" sz="3600" b="1" dirty="0">
                <a:solidFill>
                  <a:srgbClr val="CC0066"/>
                </a:solidFill>
                <a:latin typeface="Cambria" panose="02040503050406030204" pitchFamily="18" charset="0"/>
                <a:ea typeface="Cambria" panose="02040503050406030204" pitchFamily="18" charset="0"/>
              </a:rPr>
              <a:t>    </a:t>
            </a:r>
            <a:r>
              <a:rPr lang="vi-VN" sz="3600" b="1" dirty="0">
                <a:solidFill>
                  <a:srgbClr val="CC0066"/>
                </a:solidFill>
                <a:latin typeface="Cambria" panose="02040503050406030204" pitchFamily="18" charset="0"/>
                <a:ea typeface="Cambria" panose="02040503050406030204" pitchFamily="18" charset="0"/>
              </a:rPr>
              <a:t>Mưa rơi lộp bộp trên mái nhà, chảy thành dòng xuống máng hứng nước của ba. Những cành cây cam, cây khế xòe rộng ra để hứng những dòng nước mát lành. Luống rau muống của mẹ trồng cười hả hê thích thú. Chỉ có những nụ hoa mười giờ là cụp mặt xuống buồn rầu.</a:t>
            </a:r>
            <a:endParaRPr lang="en-US" sz="3600" b="1" dirty="0">
              <a:solidFill>
                <a:srgbClr val="CC0066"/>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B44482B-A3AD-F0FC-DB75-8785E8DCA50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9" name="Picture 8">
            <a:extLst>
              <a:ext uri="{FF2B5EF4-FFF2-40B4-BE49-F238E27FC236}">
                <a16:creationId xmlns:a16="http://schemas.microsoft.com/office/drawing/2014/main" id="{F7B2BCEE-7780-FA6D-5255-C7E90CCF936A}"/>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61682BFA-74A4-7C11-ADDA-CD1A23E4EE4A}"/>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FE6ED2B1-8E90-31B5-EDFF-87C8256EB735}"/>
              </a:ext>
            </a:extLst>
          </p:cNvPr>
          <p:cNvPicPr>
            <a:picLocks noChangeAspect="1"/>
          </p:cNvPicPr>
          <p:nvPr/>
        </p:nvPicPr>
        <p:blipFill>
          <a:blip r:embed="rId4"/>
          <a:stretch>
            <a:fillRect/>
          </a:stretch>
        </p:blipFill>
        <p:spPr>
          <a:xfrm>
            <a:off x="9825146" y="13216"/>
            <a:ext cx="2366854" cy="388321"/>
          </a:xfrm>
          <a:prstGeom prst="rect">
            <a:avLst/>
          </a:prstGeom>
        </p:spPr>
      </p:pic>
    </p:spTree>
    <p:extLst>
      <p:ext uri="{BB962C8B-B14F-4D97-AF65-F5344CB8AC3E}">
        <p14:creationId xmlns:p14="http://schemas.microsoft.com/office/powerpoint/2010/main" val="170123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9" name="Picture 8"/>
          <p:cNvPicPr>
            <a:picLocks noChangeAspect="1"/>
          </p:cNvPicPr>
          <p:nvPr/>
        </p:nvPicPr>
        <p:blipFill>
          <a:blip r:embed="rId5"/>
          <a:stretch>
            <a:fillRect/>
          </a:stretch>
        </p:blipFill>
        <p:spPr>
          <a:xfrm>
            <a:off x="4474203" y="935497"/>
            <a:ext cx="3869610" cy="1255253"/>
          </a:xfrm>
          <a:prstGeom prst="rect">
            <a:avLst/>
          </a:prstGeom>
        </p:spPr>
      </p:pic>
      <p:sp>
        <p:nvSpPr>
          <p:cNvPr id="16" name="TextBox 15"/>
          <p:cNvSpPr txBox="1"/>
          <p:nvPr/>
        </p:nvSpPr>
        <p:spPr>
          <a:xfrm>
            <a:off x="3583590" y="2451981"/>
            <a:ext cx="5993736" cy="2150183"/>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EFA72CA-37EF-2A99-8294-4D81D9CC1693}"/>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017FF6FA-70F8-87A8-4D01-CF4DB03B4B70}"/>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6CE35D97-B44A-B12A-1097-BEAF59904268}"/>
              </a:ext>
            </a:extLst>
          </p:cNvPr>
          <p:cNvPicPr>
            <a:picLocks noChangeAspect="1"/>
          </p:cNvPicPr>
          <p:nvPr/>
        </p:nvPicPr>
        <p:blipFill>
          <a:blip r:embed="rId6"/>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294449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789566" y="132629"/>
            <a:ext cx="7199459" cy="6580590"/>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377390" y="221374"/>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63755" y="3973413"/>
            <a:ext cx="2884587" cy="2884587"/>
          </a:xfrm>
          <a:prstGeom prst="rect">
            <a:avLst/>
          </a:prstGeom>
        </p:spPr>
      </p:pic>
      <p:pic>
        <p:nvPicPr>
          <p:cNvPr id="6" name="Picture 5"/>
          <p:cNvPicPr>
            <a:picLocks noChangeAspect="1"/>
          </p:cNvPicPr>
          <p:nvPr/>
        </p:nvPicPr>
        <p:blipFill>
          <a:blip r:embed="rId5"/>
          <a:stretch>
            <a:fillRect/>
          </a:stretch>
        </p:blipFill>
        <p:spPr>
          <a:xfrm>
            <a:off x="3492680" y="1673583"/>
            <a:ext cx="5793229" cy="3498682"/>
          </a:xfrm>
          <a:prstGeom prst="rect">
            <a:avLst/>
          </a:prstGeom>
        </p:spPr>
      </p:pic>
      <p:pic>
        <p:nvPicPr>
          <p:cNvPr id="12" name="Picture 11">
            <a:extLst>
              <a:ext uri="{FF2B5EF4-FFF2-40B4-BE49-F238E27FC236}">
                <a16:creationId xmlns:a16="http://schemas.microsoft.com/office/drawing/2014/main" id="{4400B7FF-D789-4B12-7BC7-0F7963C1F52D}"/>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3" name="Picture 12">
            <a:extLst>
              <a:ext uri="{FF2B5EF4-FFF2-40B4-BE49-F238E27FC236}">
                <a16:creationId xmlns:a16="http://schemas.microsoft.com/office/drawing/2014/main" id="{EF949558-C3B1-B30D-16D9-152F5C521BFE}"/>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4" name="Picture 13">
            <a:extLst>
              <a:ext uri="{FF2B5EF4-FFF2-40B4-BE49-F238E27FC236}">
                <a16:creationId xmlns:a16="http://schemas.microsoft.com/office/drawing/2014/main" id="{63BB53A9-444F-9D58-B136-7752833E8CA7}"/>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2951C57F-B9F5-5B78-B5A1-ABDC4AA513C7}"/>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02900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288" y="0"/>
            <a:ext cx="12193057" cy="6858594"/>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0" y="-108861"/>
            <a:ext cx="1523956" cy="1508868"/>
          </a:xfrm>
          <a:prstGeom prst="rect">
            <a:avLst/>
          </a:prstGeom>
        </p:spPr>
      </p:pic>
      <p:pic>
        <p:nvPicPr>
          <p:cNvPr id="23" name="Picture 22"/>
          <p:cNvPicPr>
            <a:picLocks noChangeAspect="1"/>
          </p:cNvPicPr>
          <p:nvPr/>
        </p:nvPicPr>
        <p:blipFill>
          <a:blip r:embed="rId4"/>
          <a:stretch>
            <a:fillRect/>
          </a:stretch>
        </p:blipFill>
        <p:spPr>
          <a:xfrm>
            <a:off x="1296604" y="1099194"/>
            <a:ext cx="10546994" cy="3316511"/>
          </a:xfrm>
          <a:prstGeom prst="rect">
            <a:avLst/>
          </a:prstGeom>
        </p:spPr>
      </p:pic>
      <p:pic>
        <p:nvPicPr>
          <p:cNvPr id="25" name="Picture 24"/>
          <p:cNvPicPr>
            <a:picLocks noChangeAspect="1"/>
          </p:cNvPicPr>
          <p:nvPr/>
        </p:nvPicPr>
        <p:blipFill>
          <a:blip r:embed="rId5"/>
          <a:stretch>
            <a:fillRect/>
          </a:stretch>
        </p:blipFill>
        <p:spPr>
          <a:xfrm>
            <a:off x="8100330" y="4216338"/>
            <a:ext cx="3743268" cy="1072989"/>
          </a:xfrm>
          <a:prstGeom prst="rect">
            <a:avLst/>
          </a:prstGeom>
        </p:spPr>
      </p:pic>
      <p:pic>
        <p:nvPicPr>
          <p:cNvPr id="26"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39" t="51771" r="50772"/>
          <a:stretch/>
        </p:blipFill>
        <p:spPr>
          <a:xfrm flipH="1">
            <a:off x="9986282" y="140576"/>
            <a:ext cx="1857316" cy="2651061"/>
          </a:xfrm>
          <a:prstGeom prst="rect">
            <a:avLst/>
          </a:prstGeom>
        </p:spPr>
      </p:pic>
      <p:pic>
        <p:nvPicPr>
          <p:cNvPr id="27" name="图片 17">
            <a:extLst>
              <a:ext uri="{FF2B5EF4-FFF2-40B4-BE49-F238E27FC236}">
                <a16:creationId xmlns:a16="http://schemas.microsoft.com/office/drawing/2014/main" id="{785C4B3A-8418-AA4B-3C73-8583B6169C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6549"/>
          <a:stretch/>
        </p:blipFill>
        <p:spPr>
          <a:xfrm>
            <a:off x="7157767" y="319671"/>
            <a:ext cx="3757173" cy="1409700"/>
          </a:xfrm>
          <a:custGeom>
            <a:avLst/>
            <a:gdLst>
              <a:gd name="connsiteX0" fmla="*/ 0 w 3757173"/>
              <a:gd name="connsiteY0" fmla="*/ 0 h 1409700"/>
              <a:gd name="connsiteX1" fmla="*/ 3757173 w 3757173"/>
              <a:gd name="connsiteY1" fmla="*/ 0 h 1409700"/>
              <a:gd name="connsiteX2" fmla="*/ 3757173 w 3757173"/>
              <a:gd name="connsiteY2" fmla="*/ 1409700 h 1409700"/>
              <a:gd name="connsiteX3" fmla="*/ 3744473 w 3757173"/>
              <a:gd name="connsiteY3" fmla="*/ 1409700 h 1409700"/>
              <a:gd name="connsiteX4" fmla="*/ 3744473 w 3757173"/>
              <a:gd name="connsiteY4" fmla="*/ 1038224 h 1409700"/>
              <a:gd name="connsiteX5" fmla="*/ 3277009 w 3757173"/>
              <a:gd name="connsiteY5" fmla="*/ 1038224 h 1409700"/>
              <a:gd name="connsiteX6" fmla="*/ 3299971 w 3757173"/>
              <a:gd name="connsiteY6" fmla="*/ 974830 h 1409700"/>
              <a:gd name="connsiteX7" fmla="*/ 2969771 w 3757173"/>
              <a:gd name="connsiteY7" fmla="*/ 790784 h 1409700"/>
              <a:gd name="connsiteX8" fmla="*/ 2639571 w 3757173"/>
              <a:gd name="connsiteY8" fmla="*/ 974830 h 1409700"/>
              <a:gd name="connsiteX9" fmla="*/ 2665520 w 3757173"/>
              <a:gd name="connsiteY9" fmla="*/ 1046469 h 1409700"/>
              <a:gd name="connsiteX10" fmla="*/ 2696721 w 3757173"/>
              <a:gd name="connsiteY10" fmla="*/ 1072263 h 1409700"/>
              <a:gd name="connsiteX11" fmla="*/ 2696721 w 3757173"/>
              <a:gd name="connsiteY11" fmla="*/ 1290168 h 1409700"/>
              <a:gd name="connsiteX12" fmla="*/ 2674624 w 3757173"/>
              <a:gd name="connsiteY12" fmla="*/ 1291409 h 1409700"/>
              <a:gd name="connsiteX13" fmla="*/ 2436920 w 3757173"/>
              <a:gd name="connsiteY13" fmla="*/ 1400077 h 1409700"/>
              <a:gd name="connsiteX14" fmla="*/ 2433434 w 3757173"/>
              <a:gd name="connsiteY14" fmla="*/ 1409700 h 1409700"/>
              <a:gd name="connsiteX15" fmla="*/ 0 w 3757173"/>
              <a:gd name="connsiteY15"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7173" h="1409700">
                <a:moveTo>
                  <a:pt x="0" y="0"/>
                </a:moveTo>
                <a:lnTo>
                  <a:pt x="3757173" y="0"/>
                </a:lnTo>
                <a:lnTo>
                  <a:pt x="3757173" y="1409700"/>
                </a:lnTo>
                <a:lnTo>
                  <a:pt x="3744473" y="1409700"/>
                </a:lnTo>
                <a:lnTo>
                  <a:pt x="3744473" y="1038224"/>
                </a:lnTo>
                <a:lnTo>
                  <a:pt x="3277009" y="1038224"/>
                </a:lnTo>
                <a:lnTo>
                  <a:pt x="3299971" y="974830"/>
                </a:lnTo>
                <a:cubicBezTo>
                  <a:pt x="3299971" y="873184"/>
                  <a:pt x="3152135" y="790784"/>
                  <a:pt x="2969771" y="790784"/>
                </a:cubicBezTo>
                <a:cubicBezTo>
                  <a:pt x="2787407" y="790784"/>
                  <a:pt x="2639571" y="873184"/>
                  <a:pt x="2639571" y="974830"/>
                </a:cubicBezTo>
                <a:cubicBezTo>
                  <a:pt x="2639571" y="1000242"/>
                  <a:pt x="2648811" y="1024450"/>
                  <a:pt x="2665520" y="1046469"/>
                </a:cubicBezTo>
                <a:lnTo>
                  <a:pt x="2696721" y="1072263"/>
                </a:lnTo>
                <a:lnTo>
                  <a:pt x="2696721" y="1290168"/>
                </a:lnTo>
                <a:lnTo>
                  <a:pt x="2674624" y="1291409"/>
                </a:lnTo>
                <a:cubicBezTo>
                  <a:pt x="2567148" y="1303668"/>
                  <a:pt x="2478692" y="1345030"/>
                  <a:pt x="2436920" y="1400077"/>
                </a:cubicBezTo>
                <a:lnTo>
                  <a:pt x="2433434" y="1409700"/>
                </a:lnTo>
                <a:lnTo>
                  <a:pt x="0" y="1409700"/>
                </a:lnTo>
                <a:close/>
              </a:path>
            </a:pathLst>
          </a:custGeom>
        </p:spPr>
      </p:pic>
      <p:pic>
        <p:nvPicPr>
          <p:cNvPr id="29" name="Picture 28"/>
          <p:cNvPicPr>
            <a:picLocks noChangeAspect="1"/>
          </p:cNvPicPr>
          <p:nvPr/>
        </p:nvPicPr>
        <p:blipFill>
          <a:blip r:embed="rId8"/>
          <a:stretch>
            <a:fillRect/>
          </a:stretch>
        </p:blipFill>
        <p:spPr>
          <a:xfrm>
            <a:off x="4423029" y="140576"/>
            <a:ext cx="3383573" cy="1347333"/>
          </a:xfrm>
          <a:prstGeom prst="rect">
            <a:avLst/>
          </a:prstGeom>
        </p:spPr>
      </p:pic>
      <p:sp>
        <p:nvSpPr>
          <p:cNvPr id="9"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pic>
        <p:nvPicPr>
          <p:cNvPr id="2" name="Picture 1">
            <a:extLst>
              <a:ext uri="{FF2B5EF4-FFF2-40B4-BE49-F238E27FC236}">
                <a16:creationId xmlns:a16="http://schemas.microsoft.com/office/drawing/2014/main" id="{15C40112-BF75-E4B8-305D-CA96556D823D}"/>
              </a:ext>
            </a:extLst>
          </p:cNvPr>
          <p:cNvPicPr>
            <a:picLocks noChangeAspect="1"/>
          </p:cNvPicPr>
          <p:nvPr/>
        </p:nvPicPr>
        <p:blipFill>
          <a:blip r:embed="rId9"/>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31491C5D-4056-6B44-E3CD-7011F6F76F16}"/>
              </a:ext>
            </a:extLst>
          </p:cNvPr>
          <p:cNvPicPr>
            <a:picLocks noChangeAspect="1"/>
          </p:cNvPicPr>
          <p:nvPr/>
        </p:nvPicPr>
        <p:blipFill>
          <a:blip r:embed="rId9"/>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43A36610-54D3-B3F4-82AB-19C9E962A32D}"/>
              </a:ext>
            </a:extLst>
          </p:cNvPr>
          <p:cNvPicPr>
            <a:picLocks noChangeAspect="1"/>
          </p:cNvPicPr>
          <p:nvPr/>
        </p:nvPicPr>
        <p:blipFill>
          <a:blip r:embed="rId9"/>
          <a:stretch>
            <a:fillRect/>
          </a:stretch>
        </p:blipFill>
        <p:spPr>
          <a:xfrm>
            <a:off x="9531606" y="-1052064"/>
            <a:ext cx="3795176" cy="907791"/>
          </a:xfrm>
          <a:prstGeom prst="rect">
            <a:avLst/>
          </a:prstGeom>
        </p:spPr>
      </p:pic>
    </p:spTree>
    <p:extLst>
      <p:ext uri="{BB962C8B-B14F-4D97-AF65-F5344CB8AC3E}">
        <p14:creationId xmlns:p14="http://schemas.microsoft.com/office/powerpoint/2010/main" val="1083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2395863" y="-153564"/>
            <a:ext cx="7313804" cy="6582364"/>
            <a:chOff x="5515568" y="1101353"/>
            <a:chExt cx="5227226" cy="5227226"/>
          </a:xfrm>
        </p:grpSpPr>
        <p:sp>
          <p:nvSpPr>
            <p:cNvPr id="3" name="椭圆 9"/>
            <p:cNvSpPr/>
            <p:nvPr/>
          </p:nvSpPr>
          <p:spPr>
            <a:xfrm>
              <a:off x="5515568" y="1101353"/>
              <a:ext cx="5227226" cy="5227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椭圆 11"/>
            <p:cNvSpPr/>
            <p:nvPr/>
          </p:nvSpPr>
          <p:spPr>
            <a:xfrm>
              <a:off x="5672013" y="1257798"/>
              <a:ext cx="4914336" cy="4914336"/>
            </a:xfrm>
            <a:prstGeom prst="ellipse">
              <a:avLst/>
            </a:prstGeom>
            <a:noFill/>
            <a:ln w="38100">
              <a:solidFill>
                <a:schemeClr val="accent1"/>
              </a:solidFill>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28B00"/>
                </a:solidFill>
                <a:effectLst/>
                <a:uLnTx/>
                <a:uFillTx/>
                <a:latin typeface="思源黑体 CN Regular" panose="020B0500000000000000" pitchFamily="34" charset="-122"/>
                <a:ea typeface="思源黑体 CN Regular" panose="020B0500000000000000" pitchFamily="34" charset="-122"/>
                <a:cs typeface="+mn-ea"/>
                <a:sym typeface="思源黑体 CN Regular" panose="020B0500000000000000" pitchFamily="34" charset="-122"/>
              </a:endParaRPr>
            </a:p>
          </p:txBody>
        </p:sp>
      </p:grpSp>
      <p:pic>
        <p:nvPicPr>
          <p:cNvPr id="5" name="图片 23">
            <a:extLst>
              <a:ext uri="{FF2B5EF4-FFF2-40B4-BE49-F238E27FC236}">
                <a16:creationId xmlns:a16="http://schemas.microsoft.com/office/drawing/2014/main" id="{60251AB5-B1BE-666B-B8A1-E6C94926F8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30" b="17868"/>
          <a:stretch/>
        </p:blipFill>
        <p:spPr>
          <a:xfrm flipH="1">
            <a:off x="789073" y="3500024"/>
            <a:ext cx="4463048" cy="3265022"/>
          </a:xfrm>
          <a:prstGeom prst="rect">
            <a:avLst/>
          </a:prstGeom>
        </p:spPr>
      </p:pic>
      <p:pic>
        <p:nvPicPr>
          <p:cNvPr id="7" name="图片 2">
            <a:extLst>
              <a:ext uri="{FF2B5EF4-FFF2-40B4-BE49-F238E27FC236}">
                <a16:creationId xmlns:a16="http://schemas.microsoft.com/office/drawing/2014/main" id="{2B20641F-5603-9CBC-E01A-B576E2B85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439" t="51771" r="50772"/>
          <a:stretch/>
        </p:blipFill>
        <p:spPr>
          <a:xfrm flipH="1">
            <a:off x="9459141" y="327059"/>
            <a:ext cx="1857316" cy="2651061"/>
          </a:xfrm>
          <a:prstGeom prst="rect">
            <a:avLst/>
          </a:prstGeom>
        </p:spPr>
      </p:pic>
      <p:pic>
        <p:nvPicPr>
          <p:cNvPr id="8" name="图片 5">
            <a:extLst>
              <a:ext uri="{FF2B5EF4-FFF2-40B4-BE49-F238E27FC236}">
                <a16:creationId xmlns:a16="http://schemas.microsoft.com/office/drawing/2014/main" id="{C7557DD0-F6E2-37E1-8674-CB8CC715B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05445" y="3880459"/>
            <a:ext cx="2884587" cy="2884587"/>
          </a:xfrm>
          <a:prstGeom prst="rect">
            <a:avLst/>
          </a:prstGeom>
        </p:spPr>
      </p:pic>
      <p:pic>
        <p:nvPicPr>
          <p:cNvPr id="6" name="Picture 5"/>
          <p:cNvPicPr>
            <a:picLocks noChangeAspect="1"/>
          </p:cNvPicPr>
          <p:nvPr/>
        </p:nvPicPr>
        <p:blipFill>
          <a:blip r:embed="rId5"/>
          <a:stretch>
            <a:fillRect/>
          </a:stretch>
        </p:blipFill>
        <p:spPr>
          <a:xfrm>
            <a:off x="3444936" y="1238109"/>
            <a:ext cx="5137265" cy="3825309"/>
          </a:xfrm>
          <a:prstGeom prst="rect">
            <a:avLst/>
          </a:prstGeom>
        </p:spPr>
      </p:pic>
      <p:pic>
        <p:nvPicPr>
          <p:cNvPr id="9" name="Picture 8">
            <a:extLst>
              <a:ext uri="{FF2B5EF4-FFF2-40B4-BE49-F238E27FC236}">
                <a16:creationId xmlns:a16="http://schemas.microsoft.com/office/drawing/2014/main" id="{4CAE5FD2-FD13-B519-9DD7-4B58C94BEC02}"/>
              </a:ext>
            </a:extLst>
          </p:cNvPr>
          <p:cNvPicPr>
            <a:picLocks noChangeAspect="1"/>
          </p:cNvPicPr>
          <p:nvPr/>
        </p:nvPicPr>
        <p:blipFill>
          <a:blip r:embed="rId6"/>
          <a:stretch>
            <a:fillRect/>
          </a:stretch>
        </p:blipFill>
        <p:spPr>
          <a:xfrm>
            <a:off x="-7305370" y="-413446"/>
            <a:ext cx="6371152" cy="4223446"/>
          </a:xfrm>
          <a:prstGeom prst="rect">
            <a:avLst/>
          </a:prstGeom>
        </p:spPr>
      </p:pic>
      <p:pic>
        <p:nvPicPr>
          <p:cNvPr id="10" name="Picture 9">
            <a:extLst>
              <a:ext uri="{FF2B5EF4-FFF2-40B4-BE49-F238E27FC236}">
                <a16:creationId xmlns:a16="http://schemas.microsoft.com/office/drawing/2014/main" id="{4E357A61-EE6A-6C6D-ADD6-08CFE6EFCC68}"/>
              </a:ext>
            </a:extLst>
          </p:cNvPr>
          <p:cNvPicPr>
            <a:picLocks noChangeAspect="1"/>
          </p:cNvPicPr>
          <p:nvPr/>
        </p:nvPicPr>
        <p:blipFill>
          <a:blip r:embed="rId6"/>
          <a:stretch>
            <a:fillRect/>
          </a:stretch>
        </p:blipFill>
        <p:spPr>
          <a:xfrm>
            <a:off x="-1119503" y="9982200"/>
            <a:ext cx="10651109" cy="3120282"/>
          </a:xfrm>
          <a:prstGeom prst="rect">
            <a:avLst/>
          </a:prstGeom>
        </p:spPr>
      </p:pic>
      <p:pic>
        <p:nvPicPr>
          <p:cNvPr id="11" name="Picture 10">
            <a:extLst>
              <a:ext uri="{FF2B5EF4-FFF2-40B4-BE49-F238E27FC236}">
                <a16:creationId xmlns:a16="http://schemas.microsoft.com/office/drawing/2014/main" id="{AD654B4D-6AE1-87C5-F8E0-229359ABAAEA}"/>
              </a:ext>
            </a:extLst>
          </p:cNvPr>
          <p:cNvPicPr>
            <a:picLocks noChangeAspect="1"/>
          </p:cNvPicPr>
          <p:nvPr/>
        </p:nvPicPr>
        <p:blipFill>
          <a:blip r:embed="rId6"/>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16A21B3F-9525-C5C1-398D-31FF6250D222}"/>
              </a:ext>
            </a:extLst>
          </p:cNvPr>
          <p:cNvPicPr>
            <a:picLocks noChangeAspect="1"/>
          </p:cNvPicPr>
          <p:nvPr/>
        </p:nvPicPr>
        <p:blipFill>
          <a:blip r:embed="rId7"/>
          <a:stretch>
            <a:fillRect/>
          </a:stretch>
        </p:blipFill>
        <p:spPr>
          <a:xfrm>
            <a:off x="9825146" y="13216"/>
            <a:ext cx="2366854" cy="585352"/>
          </a:xfrm>
          <a:prstGeom prst="rect">
            <a:avLst/>
          </a:prstGeom>
        </p:spPr>
      </p:pic>
    </p:spTree>
    <p:extLst>
      <p:ext uri="{BB962C8B-B14F-4D97-AF65-F5344CB8AC3E}">
        <p14:creationId xmlns:p14="http://schemas.microsoft.com/office/powerpoint/2010/main" val="911154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2256"/>
            <a:ext cx="4974767" cy="497476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flipH="1">
            <a:off x="4231689" y="1901276"/>
            <a:ext cx="5006903" cy="3789867"/>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8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4" name="Speech Bubble: Oval 9">
            <a:extLst>
              <a:ext uri="{FF2B5EF4-FFF2-40B4-BE49-F238E27FC236}">
                <a16:creationId xmlns:a16="http://schemas.microsoft.com/office/drawing/2014/main" id="{7242D3E7-C1CC-5917-A9C9-1DFAF6DBB850}"/>
              </a:ext>
            </a:extLst>
          </p:cNvPr>
          <p:cNvSpPr/>
          <p:nvPr/>
        </p:nvSpPr>
        <p:spPr>
          <a:xfrm flipH="1">
            <a:off x="4231689" y="1915066"/>
            <a:ext cx="5006903" cy="3789867"/>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800" b="1">
                <a:solidFill>
                  <a:schemeClr val="accent1">
                    <a:lumMod val="50000"/>
                  </a:schemeClr>
                </a:solidFill>
                <a:latin typeface="UTM Avo" panose="02040603050506020204" pitchFamily="18" charset="0"/>
                <a:ea typeface="Cambria" panose="02040503050406030204" pitchFamily="18" charset="0"/>
              </a:rPr>
              <a:t>Bài được chia làm </a:t>
            </a:r>
            <a:r>
              <a:rPr lang="en-US" sz="4800" b="1">
                <a:solidFill>
                  <a:srgbClr val="FF0000"/>
                </a:solidFill>
                <a:latin typeface="UTM Avo" panose="02040603050506020204" pitchFamily="18" charset="0"/>
                <a:ea typeface="Cambria" panose="02040503050406030204" pitchFamily="18" charset="0"/>
              </a:rPr>
              <a:t>3</a:t>
            </a:r>
            <a:r>
              <a:rPr lang="en-US" sz="4800" b="1">
                <a:solidFill>
                  <a:schemeClr val="accent1">
                    <a:lumMod val="50000"/>
                  </a:schemeClr>
                </a:solidFill>
                <a:latin typeface="UTM Avo" panose="02040603050506020204" pitchFamily="18" charset="0"/>
                <a:ea typeface="Cambria" panose="02040503050406030204" pitchFamily="18" charset="0"/>
              </a:rPr>
              <a:t> đoạn.</a:t>
            </a:r>
          </a:p>
        </p:txBody>
      </p:sp>
      <p:pic>
        <p:nvPicPr>
          <p:cNvPr id="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6" name="Picture 5">
            <a:extLst>
              <a:ext uri="{FF2B5EF4-FFF2-40B4-BE49-F238E27FC236}">
                <a16:creationId xmlns:a16="http://schemas.microsoft.com/office/drawing/2014/main" id="{1F36440A-061B-EEC5-A28F-477E09CBD530}"/>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7" name="Picture 6">
            <a:extLst>
              <a:ext uri="{FF2B5EF4-FFF2-40B4-BE49-F238E27FC236}">
                <a16:creationId xmlns:a16="http://schemas.microsoft.com/office/drawing/2014/main" id="{49936336-65A4-E7DA-78A9-4E6D52496EB2}"/>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8" name="Picture 7">
            <a:extLst>
              <a:ext uri="{FF2B5EF4-FFF2-40B4-BE49-F238E27FC236}">
                <a16:creationId xmlns:a16="http://schemas.microsoft.com/office/drawing/2014/main" id="{018383CF-8BFA-CE44-FABD-51D113E00D99}"/>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AB710D9F-00D0-B491-A560-E604F7C3070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23857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365" y="-623280"/>
            <a:ext cx="5236918" cy="2853175"/>
          </a:xfrm>
          <a:prstGeom prst="rect">
            <a:avLst/>
          </a:prstGeom>
        </p:spPr>
      </p:pic>
      <p:sp>
        <p:nvSpPr>
          <p:cNvPr id="7" name="TextBox 6"/>
          <p:cNvSpPr txBox="1"/>
          <p:nvPr/>
        </p:nvSpPr>
        <p:spPr>
          <a:xfrm>
            <a:off x="304792" y="2017815"/>
            <a:ext cx="11510291" cy="830997"/>
          </a:xfrm>
          <a:prstGeom prst="rect">
            <a:avLst/>
          </a:prstGeom>
          <a:solidFill>
            <a:srgbClr val="CCCCFF"/>
          </a:solidFill>
        </p:spPr>
        <p:txBody>
          <a:bodyPr wrap="square" rtlCol="0">
            <a:spAutoFit/>
          </a:bodyPr>
          <a:lstStyle/>
          <a:p>
            <a:r>
              <a:rPr lang="en-US" sz="48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en-US" sz="4800" b="1" dirty="0" err="1" smtClean="0">
                <a:solidFill>
                  <a:srgbClr val="002060"/>
                </a:solidFill>
                <a:latin typeface="Cambria" panose="02040503050406030204" pitchFamily="18" charset="0"/>
                <a:ea typeface="Cambria" panose="02040503050406030204" pitchFamily="18" charset="0"/>
                <a:cs typeface="Arial" panose="020B0604020202020204" pitchFamily="34" charset="0"/>
              </a:rPr>
              <a:t>Từ</a:t>
            </a:r>
            <a:r>
              <a:rPr lang="en-US" sz="48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4800" b="1" dirty="0">
                <a:solidFill>
                  <a:srgbClr val="002060"/>
                </a:solidFill>
                <a:latin typeface="Cambria" panose="02040503050406030204" pitchFamily="18" charset="0"/>
                <a:ea typeface="Cambria" panose="02040503050406030204" pitchFamily="18" charset="0"/>
                <a:cs typeface="Arial" panose="020B0604020202020204" pitchFamily="34" charset="0"/>
              </a:rPr>
              <a:t> …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bảo</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Quy</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cách</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làm</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bài</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en-US" sz="4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
        <p:nvSpPr>
          <p:cNvPr id="17" name="TextBox 16"/>
          <p:cNvSpPr txBox="1"/>
          <p:nvPr/>
        </p:nvSpPr>
        <p:spPr>
          <a:xfrm>
            <a:off x="304792" y="3576017"/>
            <a:ext cx="11661236" cy="830997"/>
          </a:xfrm>
          <a:prstGeom prst="rect">
            <a:avLst/>
          </a:prstGeom>
          <a:solidFill>
            <a:srgbClr val="CCCCFF"/>
          </a:solidFill>
        </p:spPr>
        <p:txBody>
          <a:bodyPr wrap="square" rtlCol="0">
            <a:spAutoFit/>
          </a:bodyPr>
          <a:lstStyle/>
          <a:p>
            <a:r>
              <a:rPr lang="en-US" sz="48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2. </a:t>
            </a:r>
            <a:r>
              <a:rPr lang="en-US" sz="4800" b="1" dirty="0" err="1" smtClean="0">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8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4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trời</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đang</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nắng</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i="1" dirty="0" err="1">
                <a:solidFill>
                  <a:srgbClr val="002060"/>
                </a:solidFill>
                <a:latin typeface="Cambria" panose="02040503050406030204" pitchFamily="18" charset="0"/>
                <a:ea typeface="Cambria" panose="02040503050406030204" pitchFamily="18" charset="0"/>
                <a:cs typeface="Arial" panose="020B0604020202020204" pitchFamily="34" charset="0"/>
              </a:rPr>
              <a:t>mưa</a:t>
            </a:r>
            <a:r>
              <a:rPr lang="en-US" sz="4800" b="1" i="1"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en-US" sz="4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nvGrpSpPr>
          <p:cNvPr id="20" name="Group 19"/>
          <p:cNvGrpSpPr/>
          <p:nvPr/>
        </p:nvGrpSpPr>
        <p:grpSpPr>
          <a:xfrm>
            <a:off x="304792" y="5008907"/>
            <a:ext cx="9595922" cy="1024244"/>
            <a:chOff x="729140" y="3874064"/>
            <a:chExt cx="9595922" cy="1024244"/>
          </a:xfrm>
          <a:solidFill>
            <a:srgbClr val="CCCCFF"/>
          </a:solidFill>
        </p:grpSpPr>
        <p:sp>
          <p:nvSpPr>
            <p:cNvPr id="21" name="圆角矩形 43"/>
            <p:cNvSpPr/>
            <p:nvPr/>
          </p:nvSpPr>
          <p:spPr>
            <a:xfrm>
              <a:off x="729140" y="3874064"/>
              <a:ext cx="9595922" cy="1024244"/>
            </a:xfrm>
            <a:prstGeom prst="roundRect">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3" name="TextBox 22"/>
            <p:cNvSpPr txBox="1"/>
            <p:nvPr/>
          </p:nvSpPr>
          <p:spPr>
            <a:xfrm>
              <a:off x="1121295" y="4000200"/>
              <a:ext cx="5362990" cy="830997"/>
            </a:xfrm>
            <a:prstGeom prst="rect">
              <a:avLst/>
            </a:prstGeom>
            <a:grpFill/>
          </p:spPr>
          <p:txBody>
            <a:bodyPr wrap="square" rtlCol="0">
              <a:spAutoFit/>
            </a:bodyPr>
            <a:lstStyle/>
            <a:p>
              <a:r>
                <a:rPr lang="en-US" sz="48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3. </a:t>
              </a:r>
              <a:r>
                <a:rPr lang="en-US" sz="4800" b="1" dirty="0" err="1" smtClean="0">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sz="48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2060"/>
                  </a:solidFill>
                  <a:latin typeface="Cambria" panose="02040503050406030204" pitchFamily="18" charset="0"/>
                  <a:ea typeface="Cambria" panose="02040503050406030204" pitchFamily="18" charset="0"/>
                  <a:cs typeface="Arial" panose="020B0604020202020204" pitchFamily="34" charset="0"/>
                </a:rPr>
                <a:t>còn</a:t>
              </a:r>
              <a:r>
                <a:rPr lang="en-US" sz="4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800" b="1" dirty="0" err="1">
                  <a:solidFill>
                    <a:srgbClr val="002060"/>
                  </a:solidFill>
                  <a:latin typeface="Cambria" panose="02040503050406030204" pitchFamily="18" charset="0"/>
                  <a:ea typeface="Cambria" panose="02040503050406030204" pitchFamily="18" charset="0"/>
                  <a:cs typeface="Arial" panose="020B0604020202020204" pitchFamily="34" charset="0"/>
                </a:rPr>
                <a:t>lại</a:t>
              </a:r>
              <a:r>
                <a:rPr lang="en-US" sz="4800" b="1"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grpSp>
      <p:pic>
        <p:nvPicPr>
          <p:cNvPr id="9" name="Picture 8">
            <a:extLst>
              <a:ext uri="{FF2B5EF4-FFF2-40B4-BE49-F238E27FC236}">
                <a16:creationId xmlns:a16="http://schemas.microsoft.com/office/drawing/2014/main" id="{AB13D981-814D-FAAB-1262-D43556E7DC45}"/>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10" name="Picture 9">
            <a:extLst>
              <a:ext uri="{FF2B5EF4-FFF2-40B4-BE49-F238E27FC236}">
                <a16:creationId xmlns:a16="http://schemas.microsoft.com/office/drawing/2014/main" id="{04B19D27-EB93-EAA4-FFBD-40FBC276A8F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1" name="Picture 10">
            <a:extLst>
              <a:ext uri="{FF2B5EF4-FFF2-40B4-BE49-F238E27FC236}">
                <a16:creationId xmlns:a16="http://schemas.microsoft.com/office/drawing/2014/main" id="{8A3AED32-16BE-36A6-4115-F92DD6083A2F}"/>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955187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p:cNvPicPr>
            <a:picLocks noChangeAspect="1"/>
          </p:cNvPicPr>
          <p:nvPr/>
        </p:nvPicPr>
        <p:blipFill>
          <a:blip r:embed="rId3"/>
          <a:stretch>
            <a:fillRect/>
          </a:stretch>
        </p:blipFill>
        <p:spPr>
          <a:xfrm>
            <a:off x="617727" y="-823626"/>
            <a:ext cx="8376630" cy="7681626"/>
          </a:xfrm>
          <a:prstGeom prst="rect">
            <a:avLst/>
          </a:prstGeom>
        </p:spPr>
      </p:pic>
      <p:pic>
        <p:nvPicPr>
          <p:cNvPr id="4" name="Picture 3">
            <a:extLst>
              <a:ext uri="{FF2B5EF4-FFF2-40B4-BE49-F238E27FC236}">
                <a16:creationId xmlns:a16="http://schemas.microsoft.com/office/drawing/2014/main" id="{EFFB5B53-85EF-824C-096F-728509091AFF}"/>
              </a:ext>
            </a:extLst>
          </p:cNvPr>
          <p:cNvPicPr>
            <a:picLocks noChangeAspect="1"/>
          </p:cNvPicPr>
          <p:nvPr/>
        </p:nvPicPr>
        <p:blipFill>
          <a:blip r:embed="rId4"/>
          <a:stretch>
            <a:fillRect/>
          </a:stretch>
        </p:blipFill>
        <p:spPr>
          <a:xfrm>
            <a:off x="-7305370" y="-413446"/>
            <a:ext cx="6371152" cy="4223446"/>
          </a:xfrm>
          <a:prstGeom prst="rect">
            <a:avLst/>
          </a:prstGeom>
        </p:spPr>
      </p:pic>
      <p:pic>
        <p:nvPicPr>
          <p:cNvPr id="5" name="Picture 4">
            <a:extLst>
              <a:ext uri="{FF2B5EF4-FFF2-40B4-BE49-F238E27FC236}">
                <a16:creationId xmlns:a16="http://schemas.microsoft.com/office/drawing/2014/main" id="{C6EF1035-EE3B-34AE-26E2-06618CA1D453}"/>
              </a:ext>
            </a:extLst>
          </p:cNvPr>
          <p:cNvPicPr>
            <a:picLocks noChangeAspect="1"/>
          </p:cNvPicPr>
          <p:nvPr/>
        </p:nvPicPr>
        <p:blipFill>
          <a:blip r:embed="rId4"/>
          <a:stretch>
            <a:fillRect/>
          </a:stretch>
        </p:blipFill>
        <p:spPr>
          <a:xfrm>
            <a:off x="-1119503" y="9982200"/>
            <a:ext cx="10651109" cy="3120282"/>
          </a:xfrm>
          <a:prstGeom prst="rect">
            <a:avLst/>
          </a:prstGeom>
        </p:spPr>
      </p:pic>
      <p:pic>
        <p:nvPicPr>
          <p:cNvPr id="6" name="Picture 5">
            <a:extLst>
              <a:ext uri="{FF2B5EF4-FFF2-40B4-BE49-F238E27FC236}">
                <a16:creationId xmlns:a16="http://schemas.microsoft.com/office/drawing/2014/main" id="{4118BFCF-340C-4214-4AA9-20EA531EEA90}"/>
              </a:ext>
            </a:extLst>
          </p:cNvPr>
          <p:cNvPicPr>
            <a:picLocks noChangeAspect="1"/>
          </p:cNvPicPr>
          <p:nvPr/>
        </p:nvPicPr>
        <p:blipFill>
          <a:blip r:embed="rId4"/>
          <a:stretch>
            <a:fillRect/>
          </a:stretch>
        </p:blipFill>
        <p:spPr>
          <a:xfrm>
            <a:off x="9531606" y="-1052064"/>
            <a:ext cx="3795176" cy="907791"/>
          </a:xfrm>
          <a:prstGeom prst="rect">
            <a:avLst/>
          </a:prstGeom>
        </p:spPr>
      </p:pic>
      <p:pic>
        <p:nvPicPr>
          <p:cNvPr id="7" name="Picture 6">
            <a:extLst>
              <a:ext uri="{FF2B5EF4-FFF2-40B4-BE49-F238E27FC236}">
                <a16:creationId xmlns:a16="http://schemas.microsoft.com/office/drawing/2014/main" id="{6F0D9DD7-038E-F304-3BC0-0C7A255651FE}"/>
              </a:ext>
            </a:extLst>
          </p:cNvPr>
          <p:cNvPicPr>
            <a:picLocks noChangeAspect="1"/>
          </p:cNvPicPr>
          <p:nvPr/>
        </p:nvPicPr>
        <p:blipFill>
          <a:blip r:embed="rId5"/>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657491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6;p7">
            <a:extLst>
              <a:ext uri="{FF2B5EF4-FFF2-40B4-BE49-F238E27FC236}">
                <a16:creationId xmlns:a16="http://schemas.microsoft.com/office/drawing/2014/main" id="{D33CB0D1-8FD9-7C5D-268F-E2711EEE24E1}"/>
              </a:ext>
            </a:extLst>
          </p:cNvPr>
          <p:cNvSpPr/>
          <p:nvPr/>
        </p:nvSpPr>
        <p:spPr>
          <a:xfrm>
            <a:off x="4661381" y="2198613"/>
            <a:ext cx="2571788" cy="145857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a:ln w="3175">
                  <a:solidFill>
                    <a:schemeClr val="bg1"/>
                  </a:solidFill>
                </a:ln>
                <a:solidFill>
                  <a:srgbClr val="002060"/>
                </a:solidFill>
                <a:latin typeface="UTM Avo" panose="02040603050506020204" pitchFamily="18" charset="0"/>
              </a:rPr>
              <a:t> </a:t>
            </a:r>
            <a:r>
              <a:rPr lang="en-US" sz="5400" b="1" dirty="0" err="1">
                <a:ln w="3175">
                  <a:solidFill>
                    <a:schemeClr val="bg1"/>
                  </a:solidFill>
                </a:ln>
                <a:solidFill>
                  <a:srgbClr val="002060"/>
                </a:solidFill>
                <a:latin typeface="UTM Avo" panose="02040603050506020204" pitchFamily="18" charset="0"/>
              </a:rPr>
              <a:t>lia</a:t>
            </a:r>
            <a:r>
              <a:rPr lang="en-US" sz="5400" b="1" dirty="0">
                <a:ln w="3175">
                  <a:solidFill>
                    <a:schemeClr val="bg1"/>
                  </a:solidFill>
                </a:ln>
                <a:solidFill>
                  <a:srgbClr val="002060"/>
                </a:solidFill>
                <a:latin typeface="UTM Avo" panose="02040603050506020204" pitchFamily="18" charset="0"/>
              </a:rPr>
              <a:t> </a:t>
            </a:r>
            <a:r>
              <a:rPr lang="en-US" sz="5400" b="1" dirty="0" err="1">
                <a:ln w="3175">
                  <a:solidFill>
                    <a:schemeClr val="bg1"/>
                  </a:solidFill>
                </a:ln>
                <a:solidFill>
                  <a:srgbClr val="002060"/>
                </a:solidFill>
                <a:latin typeface="UTM Avo" panose="02040603050506020204" pitchFamily="18" charset="0"/>
              </a:rPr>
              <a:t>lịa</a:t>
            </a:r>
            <a:endParaRPr sz="6000" b="1" dirty="0">
              <a:ln w="3175">
                <a:solidFill>
                  <a:schemeClr val="bg1"/>
                </a:solidFill>
              </a:ln>
              <a:solidFill>
                <a:srgbClr val="002060"/>
              </a:solidFill>
              <a:latin typeface="UTM Avo" panose="02040603050506020204" pitchFamily="18" charset="0"/>
            </a:endParaRPr>
          </a:p>
        </p:txBody>
      </p:sp>
      <p:sp>
        <p:nvSpPr>
          <p:cNvPr id="6" name="Google Shape;276;p7">
            <a:extLst>
              <a:ext uri="{FF2B5EF4-FFF2-40B4-BE49-F238E27FC236}">
                <a16:creationId xmlns:a16="http://schemas.microsoft.com/office/drawing/2014/main" id="{D33CB0D1-8FD9-7C5D-268F-E2711EEE24E1}"/>
              </a:ext>
            </a:extLst>
          </p:cNvPr>
          <p:cNvSpPr/>
          <p:nvPr/>
        </p:nvSpPr>
        <p:spPr>
          <a:xfrm>
            <a:off x="9606" y="2206303"/>
            <a:ext cx="4289088" cy="145857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chống</a:t>
            </a:r>
            <a:r>
              <a:rPr lang="en-US" sz="5400" b="1" dirty="0">
                <a:ln>
                  <a:solidFill>
                    <a:schemeClr val="bg1"/>
                  </a:solidFill>
                </a:ln>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tay</a:t>
            </a:r>
            <a:endParaRPr sz="5400" b="1" dirty="0">
              <a:ln>
                <a:solidFill>
                  <a:schemeClr val="bg1"/>
                </a:solidFill>
              </a:ln>
              <a:solidFill>
                <a:srgbClr val="002060"/>
              </a:solidFill>
              <a:latin typeface="UTM Avo" panose="02040603050506020204" pitchFamily="18" charset="0"/>
            </a:endParaRPr>
          </a:p>
        </p:txBody>
      </p:sp>
      <p:sp>
        <p:nvSpPr>
          <p:cNvPr id="7" name="Google Shape;276;p7">
            <a:extLst>
              <a:ext uri="{FF2B5EF4-FFF2-40B4-BE49-F238E27FC236}">
                <a16:creationId xmlns:a16="http://schemas.microsoft.com/office/drawing/2014/main" id="{D33CB0D1-8FD9-7C5D-268F-E2711EEE24E1}"/>
              </a:ext>
            </a:extLst>
          </p:cNvPr>
          <p:cNvSpPr/>
          <p:nvPr/>
        </p:nvSpPr>
        <p:spPr>
          <a:xfrm>
            <a:off x="3798270" y="4251868"/>
            <a:ext cx="3311764" cy="145857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tì</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cằm</a:t>
            </a:r>
            <a:endParaRPr sz="5400" b="1" dirty="0">
              <a:ln w="3175">
                <a:noFill/>
              </a:ln>
              <a:solidFill>
                <a:srgbClr val="002060"/>
              </a:solidFill>
              <a:latin typeface="UTM Avo" panose="02040603050506020204" pitchFamily="18" charset="0"/>
            </a:endParaRPr>
          </a:p>
        </p:txBody>
      </p:sp>
      <p:sp>
        <p:nvSpPr>
          <p:cNvPr id="8" name="Google Shape;276;p7">
            <a:extLst>
              <a:ext uri="{FF2B5EF4-FFF2-40B4-BE49-F238E27FC236}">
                <a16:creationId xmlns:a16="http://schemas.microsoft.com/office/drawing/2014/main" id="{D33CB0D1-8FD9-7C5D-268F-E2711EEE24E1}"/>
              </a:ext>
            </a:extLst>
          </p:cNvPr>
          <p:cNvSpPr/>
          <p:nvPr/>
        </p:nvSpPr>
        <p:spPr>
          <a:xfrm>
            <a:off x="361124" y="4251868"/>
            <a:ext cx="3228926" cy="145857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a:ln>
                  <a:solidFill>
                    <a:schemeClr val="bg1"/>
                  </a:solidFill>
                </a:ln>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tủm</a:t>
            </a:r>
            <a:r>
              <a:rPr lang="en-US" sz="5400" b="1" dirty="0">
                <a:ln>
                  <a:solidFill>
                    <a:schemeClr val="bg1"/>
                  </a:solidFill>
                </a:ln>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tỉm</a:t>
            </a:r>
            <a:endParaRPr sz="5400" b="1" dirty="0">
              <a:ln>
                <a:solidFill>
                  <a:schemeClr val="bg1"/>
                </a:solidFill>
              </a:ln>
              <a:solidFill>
                <a:srgbClr val="00206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7672036" y="2262880"/>
            <a:ext cx="4741964" cy="145857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a:ln>
                  <a:solidFill>
                    <a:schemeClr val="bg1"/>
                  </a:solidFill>
                </a:ln>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nhoẻn</a:t>
            </a:r>
            <a:r>
              <a:rPr lang="en-US" sz="5400" b="1" dirty="0">
                <a:ln>
                  <a:solidFill>
                    <a:schemeClr val="bg1"/>
                  </a:solidFill>
                </a:ln>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miệng</a:t>
            </a:r>
            <a:endParaRPr sz="5400" b="1" dirty="0">
              <a:ln>
                <a:solidFill>
                  <a:schemeClr val="bg1"/>
                </a:solidFill>
              </a:ln>
              <a:solidFill>
                <a:srgbClr val="002060"/>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7551041" y="4251867"/>
            <a:ext cx="4548210" cy="145857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5400" b="1" dirty="0">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bồng</a:t>
            </a:r>
            <a:r>
              <a:rPr lang="en-US" sz="5400" b="1" dirty="0">
                <a:ln>
                  <a:solidFill>
                    <a:schemeClr val="bg1"/>
                  </a:solidFill>
                </a:ln>
                <a:solidFill>
                  <a:srgbClr val="002060"/>
                </a:solidFill>
                <a:latin typeface="UTM Avo" panose="02040603050506020204" pitchFamily="18" charset="0"/>
              </a:rPr>
              <a:t> </a:t>
            </a:r>
            <a:r>
              <a:rPr lang="en-US" sz="5400" b="1" dirty="0" err="1">
                <a:ln>
                  <a:solidFill>
                    <a:schemeClr val="bg1"/>
                  </a:solidFill>
                </a:ln>
                <a:solidFill>
                  <a:srgbClr val="002060"/>
                </a:solidFill>
                <a:latin typeface="UTM Avo" panose="02040603050506020204" pitchFamily="18" charset="0"/>
              </a:rPr>
              <a:t>bềnh</a:t>
            </a:r>
            <a:endParaRPr sz="5400" b="1" dirty="0">
              <a:ln>
                <a:solidFill>
                  <a:schemeClr val="bg1"/>
                </a:solidFill>
              </a:ln>
              <a:solidFill>
                <a:srgbClr val="002060"/>
              </a:solidFill>
              <a:latin typeface="UTM Avo" panose="02040603050506020204" pitchFamily="18" charset="0"/>
            </a:endParaRPr>
          </a:p>
        </p:txBody>
      </p:sp>
      <p:pic>
        <p:nvPicPr>
          <p:cNvPr id="11" name="Picture 10"/>
          <p:cNvPicPr>
            <a:picLocks noChangeAspect="1"/>
          </p:cNvPicPr>
          <p:nvPr/>
        </p:nvPicPr>
        <p:blipFill>
          <a:blip r:embed="rId2"/>
          <a:stretch>
            <a:fillRect/>
          </a:stretch>
        </p:blipFill>
        <p:spPr>
          <a:xfrm>
            <a:off x="2599641" y="205873"/>
            <a:ext cx="6992718" cy="1926503"/>
          </a:xfrm>
          <a:prstGeom prst="rect">
            <a:avLst/>
          </a:prstGeom>
        </p:spPr>
      </p:pic>
      <p:pic>
        <p:nvPicPr>
          <p:cNvPr id="2" name="Picture 1">
            <a:extLst>
              <a:ext uri="{FF2B5EF4-FFF2-40B4-BE49-F238E27FC236}">
                <a16:creationId xmlns:a16="http://schemas.microsoft.com/office/drawing/2014/main" id="{AF6D5B18-05BF-4BBD-181F-BEAE7AACB261}"/>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8F23DE6C-250D-6A2A-42E3-89560D8BE771}"/>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2B0DC007-550F-48CD-B32D-42B7A084966B}"/>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12" name="Picture 11">
            <a:extLst>
              <a:ext uri="{FF2B5EF4-FFF2-40B4-BE49-F238E27FC236}">
                <a16:creationId xmlns:a16="http://schemas.microsoft.com/office/drawing/2014/main" id="{D6CA8C85-EE49-E18E-98EA-63170DB60D18}"/>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3315661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52616" y="0"/>
            <a:ext cx="6956139" cy="1926503"/>
          </a:xfrm>
          <a:prstGeom prst="rect">
            <a:avLst/>
          </a:prstGeom>
        </p:spPr>
      </p:pic>
      <p:sp>
        <p:nvSpPr>
          <p:cNvPr id="7" name="Flowchart: Alternate Process 6"/>
          <p:cNvSpPr/>
          <p:nvPr/>
        </p:nvSpPr>
        <p:spPr>
          <a:xfrm>
            <a:off x="118774" y="1926502"/>
            <a:ext cx="11823822" cy="5275855"/>
          </a:xfrm>
          <a:prstGeom prst="flowChartAlternateProcess">
            <a:avLst/>
          </a:prstGeom>
          <a:solidFill>
            <a:schemeClr val="bg1">
              <a:alpha val="90000"/>
            </a:schemeClr>
          </a:solidFill>
          <a:ln>
            <a:solidFill>
              <a:srgbClr val="FAB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039" y="2246453"/>
            <a:ext cx="11453291" cy="4524315"/>
          </a:xfrm>
          <a:prstGeom prst="rect">
            <a:avLst/>
          </a:prstGeom>
          <a:noFill/>
        </p:spPr>
        <p:txBody>
          <a:bodyPr wrap="square" rtlCol="0">
            <a:spAutoFit/>
          </a:bodyPr>
          <a:lstStyle/>
          <a:p>
            <a:pPr lvl="0" algn="just"/>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Quy ngồi vào bàn, nhìn lên bức tường và thấy chiếc thuyền giấy trôi bồng bềnh giữa sân, những vai áo ướt sũng nước mưa của người đi cày, những hạt mưa đan nhau rơi xuống rào rào,...</a:t>
            </a:r>
          </a:p>
        </p:txBody>
      </p:sp>
      <p:cxnSp>
        <p:nvCxnSpPr>
          <p:cNvPr id="10" name="Straight Connector 9"/>
          <p:cNvCxnSpPr/>
          <p:nvPr/>
        </p:nvCxnSpPr>
        <p:spPr>
          <a:xfrm flipH="1">
            <a:off x="6046450" y="251046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731004" y="2510467"/>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5200" y="3951662"/>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970883" y="4701091"/>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880965" y="5338121"/>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750857" y="5338121"/>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74A1206-66F5-BF0D-3850-9B6536DF63EA}"/>
              </a:ext>
            </a:extLst>
          </p:cNvPr>
          <p:cNvPicPr>
            <a:picLocks noChangeAspect="1"/>
          </p:cNvPicPr>
          <p:nvPr/>
        </p:nvPicPr>
        <p:blipFill>
          <a:blip r:embed="rId3"/>
          <a:stretch>
            <a:fillRect/>
          </a:stretch>
        </p:blipFill>
        <p:spPr>
          <a:xfrm>
            <a:off x="-7305370" y="-413446"/>
            <a:ext cx="6371152" cy="4223446"/>
          </a:xfrm>
          <a:prstGeom prst="rect">
            <a:avLst/>
          </a:prstGeom>
        </p:spPr>
      </p:pic>
      <p:pic>
        <p:nvPicPr>
          <p:cNvPr id="3" name="Picture 2">
            <a:extLst>
              <a:ext uri="{FF2B5EF4-FFF2-40B4-BE49-F238E27FC236}">
                <a16:creationId xmlns:a16="http://schemas.microsoft.com/office/drawing/2014/main" id="{5DBFB052-C725-7642-7544-2820F356DC33}"/>
              </a:ext>
            </a:extLst>
          </p:cNvPr>
          <p:cNvPicPr>
            <a:picLocks noChangeAspect="1"/>
          </p:cNvPicPr>
          <p:nvPr/>
        </p:nvPicPr>
        <p:blipFill>
          <a:blip r:embed="rId3"/>
          <a:stretch>
            <a:fillRect/>
          </a:stretch>
        </p:blipFill>
        <p:spPr>
          <a:xfrm>
            <a:off x="-1119503" y="9982200"/>
            <a:ext cx="10651109" cy="3120282"/>
          </a:xfrm>
          <a:prstGeom prst="rect">
            <a:avLst/>
          </a:prstGeom>
        </p:spPr>
      </p:pic>
      <p:pic>
        <p:nvPicPr>
          <p:cNvPr id="4" name="Picture 3">
            <a:extLst>
              <a:ext uri="{FF2B5EF4-FFF2-40B4-BE49-F238E27FC236}">
                <a16:creationId xmlns:a16="http://schemas.microsoft.com/office/drawing/2014/main" id="{64692C79-8FBB-1A96-0B10-C9DBE7D4A139}"/>
              </a:ext>
            </a:extLst>
          </p:cNvPr>
          <p:cNvPicPr>
            <a:picLocks noChangeAspect="1"/>
          </p:cNvPicPr>
          <p:nvPr/>
        </p:nvPicPr>
        <p:blipFill>
          <a:blip r:embed="rId3"/>
          <a:stretch>
            <a:fillRect/>
          </a:stretch>
        </p:blipFill>
        <p:spPr>
          <a:xfrm>
            <a:off x="9531606" y="-1052064"/>
            <a:ext cx="3795176" cy="907791"/>
          </a:xfrm>
          <a:prstGeom prst="rect">
            <a:avLst/>
          </a:prstGeom>
        </p:spPr>
      </p:pic>
      <p:pic>
        <p:nvPicPr>
          <p:cNvPr id="9" name="Picture 8">
            <a:extLst>
              <a:ext uri="{FF2B5EF4-FFF2-40B4-BE49-F238E27FC236}">
                <a16:creationId xmlns:a16="http://schemas.microsoft.com/office/drawing/2014/main" id="{EBAB7642-68AC-A811-27ED-38471BD69E6B}"/>
              </a:ext>
            </a:extLst>
          </p:cNvPr>
          <p:cNvPicPr>
            <a:picLocks noChangeAspect="1"/>
          </p:cNvPicPr>
          <p:nvPr/>
        </p:nvPicPr>
        <p:blipFill>
          <a:blip r:embed="rId4"/>
          <a:stretch>
            <a:fillRect/>
          </a:stretch>
        </p:blipFill>
        <p:spPr>
          <a:xfrm>
            <a:off x="9825146" y="13216"/>
            <a:ext cx="2366854" cy="585352"/>
          </a:xfrm>
          <a:prstGeom prst="rect">
            <a:avLst/>
          </a:prstGeom>
        </p:spPr>
      </p:pic>
    </p:spTree>
    <p:extLst>
      <p:ext uri="{BB962C8B-B14F-4D97-AF65-F5344CB8AC3E}">
        <p14:creationId xmlns:p14="http://schemas.microsoft.com/office/powerpoint/2010/main" val="1735105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TotalTime>
  <Words>742</Words>
  <Application>Microsoft Office PowerPoint</Application>
  <PresentationFormat>Widescreen</PresentationFormat>
  <Paragraphs>50</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#9Slide07 HoneyCream</vt:lpstr>
      <vt:lpstr>Arial</vt:lpstr>
      <vt:lpstr>Calibri</vt:lpstr>
      <vt:lpstr>Calibri Light</vt:lpstr>
      <vt:lpstr>Cambria</vt:lpstr>
      <vt:lpstr>等线</vt:lpstr>
      <vt:lpstr>Times New Roman</vt:lpstr>
      <vt:lpstr>UTM Avo</vt:lpstr>
      <vt:lpstr>UTM Futura Extra</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48</cp:revision>
  <dcterms:created xsi:type="dcterms:W3CDTF">2023-10-07T16:29:36Z</dcterms:created>
  <dcterms:modified xsi:type="dcterms:W3CDTF">2023-11-15T05:27:11Z</dcterms:modified>
</cp:coreProperties>
</file>