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4" r:id="rId2"/>
    <p:sldMasterId id="2147483738" r:id="rId3"/>
    <p:sldMasterId id="2147483750" r:id="rId4"/>
  </p:sldMasterIdLst>
  <p:notesMasterIdLst>
    <p:notesMasterId r:id="rId16"/>
  </p:notesMasterIdLst>
  <p:sldIdLst>
    <p:sldId id="324" r:id="rId5"/>
    <p:sldId id="313" r:id="rId6"/>
    <p:sldId id="323" r:id="rId7"/>
    <p:sldId id="305" r:id="rId8"/>
    <p:sldId id="276" r:id="rId9"/>
    <p:sldId id="336" r:id="rId10"/>
    <p:sldId id="306" r:id="rId11"/>
    <p:sldId id="337" r:id="rId12"/>
    <p:sldId id="338" r:id="rId13"/>
    <p:sldId id="340" r:id="rId14"/>
    <p:sldId id="290" r:id="rId15"/>
  </p:sldIdLst>
  <p:sldSz cx="9144000" cy="5143500" type="screen16x9"/>
  <p:notesSz cx="9144000" cy="6858000"/>
  <p:embeddedFontLst>
    <p:embeddedFont>
      <p:font typeface="#9Slide07 HoneyCream" panose="020B0604020202020204" charset="0"/>
      <p:regular r:id="rId17"/>
    </p:embeddedFont>
    <p:embeddedFont>
      <p:font typeface="Cambria" panose="02040503050406030204" pitchFamily="18" charset="0"/>
      <p:regular r:id="rId18"/>
      <p:bold r:id="rId19"/>
      <p:italic r:id="rId20"/>
      <p:boldItalic r:id="rId21"/>
    </p:embeddedFont>
    <p:embeddedFont>
      <p:font typeface="SVN-Newton" panose="020B0604020202020204" charset="0"/>
      <p:regular r:id="rId22"/>
    </p:embeddedFont>
    <p:embeddedFont>
      <p:font typeface="SVN-Ready" panose="020B0604020202020204" charset="0"/>
      <p:regular r:id="rId23"/>
    </p:embeddedFont>
  </p:embeddedFontLst>
  <p:defaultTextStyle>
    <a:defPPr>
      <a:defRPr lang="en-US"/>
    </a:defPPr>
    <a:lvl1pPr marL="0" algn="l" defTabSz="3397734" rtl="0" eaLnBrk="1" latinLnBrk="0" hangingPunct="1">
      <a:defRPr sz="6689" kern="1200">
        <a:solidFill>
          <a:schemeClr val="tx1"/>
        </a:solidFill>
        <a:latin typeface="+mn-lt"/>
        <a:ea typeface="+mn-ea"/>
        <a:cs typeface="+mn-cs"/>
      </a:defRPr>
    </a:lvl1pPr>
    <a:lvl2pPr marL="1698866" algn="l" defTabSz="3397734" rtl="0" eaLnBrk="1" latinLnBrk="0" hangingPunct="1">
      <a:defRPr sz="6689" kern="1200">
        <a:solidFill>
          <a:schemeClr val="tx1"/>
        </a:solidFill>
        <a:latin typeface="+mn-lt"/>
        <a:ea typeface="+mn-ea"/>
        <a:cs typeface="+mn-cs"/>
      </a:defRPr>
    </a:lvl2pPr>
    <a:lvl3pPr marL="3397734" algn="l" defTabSz="3397734" rtl="0" eaLnBrk="1" latinLnBrk="0" hangingPunct="1">
      <a:defRPr sz="6689" kern="1200">
        <a:solidFill>
          <a:schemeClr val="tx1"/>
        </a:solidFill>
        <a:latin typeface="+mn-lt"/>
        <a:ea typeface="+mn-ea"/>
        <a:cs typeface="+mn-cs"/>
      </a:defRPr>
    </a:lvl3pPr>
    <a:lvl4pPr marL="5096600" algn="l" defTabSz="3397734" rtl="0" eaLnBrk="1" latinLnBrk="0" hangingPunct="1">
      <a:defRPr sz="6689" kern="1200">
        <a:solidFill>
          <a:schemeClr val="tx1"/>
        </a:solidFill>
        <a:latin typeface="+mn-lt"/>
        <a:ea typeface="+mn-ea"/>
        <a:cs typeface="+mn-cs"/>
      </a:defRPr>
    </a:lvl4pPr>
    <a:lvl5pPr marL="6795468" algn="l" defTabSz="3397734" rtl="0" eaLnBrk="1" latinLnBrk="0" hangingPunct="1">
      <a:defRPr sz="6689" kern="1200">
        <a:solidFill>
          <a:schemeClr val="tx1"/>
        </a:solidFill>
        <a:latin typeface="+mn-lt"/>
        <a:ea typeface="+mn-ea"/>
        <a:cs typeface="+mn-cs"/>
      </a:defRPr>
    </a:lvl5pPr>
    <a:lvl6pPr marL="8494335" algn="l" defTabSz="3397734" rtl="0" eaLnBrk="1" latinLnBrk="0" hangingPunct="1">
      <a:defRPr sz="6689" kern="1200">
        <a:solidFill>
          <a:schemeClr val="tx1"/>
        </a:solidFill>
        <a:latin typeface="+mn-lt"/>
        <a:ea typeface="+mn-ea"/>
        <a:cs typeface="+mn-cs"/>
      </a:defRPr>
    </a:lvl6pPr>
    <a:lvl7pPr marL="10193202" algn="l" defTabSz="3397734" rtl="0" eaLnBrk="1" latinLnBrk="0" hangingPunct="1">
      <a:defRPr sz="6689" kern="1200">
        <a:solidFill>
          <a:schemeClr val="tx1"/>
        </a:solidFill>
        <a:latin typeface="+mn-lt"/>
        <a:ea typeface="+mn-ea"/>
        <a:cs typeface="+mn-cs"/>
      </a:defRPr>
    </a:lvl7pPr>
    <a:lvl8pPr marL="11892069" algn="l" defTabSz="3397734" rtl="0" eaLnBrk="1" latinLnBrk="0" hangingPunct="1">
      <a:defRPr sz="6689" kern="1200">
        <a:solidFill>
          <a:schemeClr val="tx1"/>
        </a:solidFill>
        <a:latin typeface="+mn-lt"/>
        <a:ea typeface="+mn-ea"/>
        <a:cs typeface="+mn-cs"/>
      </a:defRPr>
    </a:lvl8pPr>
    <a:lvl9pPr marL="13590936" algn="l" defTabSz="3397734" rtl="0" eaLnBrk="1" latinLnBrk="0" hangingPunct="1">
      <a:defRPr sz="668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26" userDrawn="1">
          <p15:clr>
            <a:srgbClr val="A4A3A4"/>
          </p15:clr>
        </p15:guide>
        <p15:guide id="2" pos="105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08" autoAdjust="0"/>
    <p:restoredTop sz="94686" autoAdjust="0"/>
  </p:normalViewPr>
  <p:slideViewPr>
    <p:cSldViewPr>
      <p:cViewPr varScale="1">
        <p:scale>
          <a:sx n="82" d="100"/>
          <a:sy n="82" d="100"/>
        </p:scale>
        <p:origin x="600" y="52"/>
      </p:cViewPr>
      <p:guideLst>
        <p:guide orient="horz" pos="8026"/>
        <p:guide pos="105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37FCD2-8C6C-40E2-AC7C-AF868CD266DD}" type="datetimeFigureOut">
              <a:rPr lang="en-US" smtClean="0"/>
              <a:t>03-Dec-25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4AEC7A6-FBA6-41F6-BBDF-C44435ACB66A}" type="slidenum">
              <a:rPr lang="en-US" smtClean="0"/>
              <a:t>‹#›</a:t>
            </a:fld>
            <a:endParaRPr lang="en-US"/>
          </a:p>
        </p:txBody>
      </p:sp>
    </p:spTree>
    <p:extLst>
      <p:ext uri="{BB962C8B-B14F-4D97-AF65-F5344CB8AC3E}">
        <p14:creationId xmlns:p14="http://schemas.microsoft.com/office/powerpoint/2010/main" val="3754528581"/>
      </p:ext>
    </p:extLst>
  </p:cSld>
  <p:clrMap bg1="lt1" tx1="dk1" bg2="lt2" tx2="dk2" accent1="accent1" accent2="accent2" accent3="accent3" accent4="accent4" accent5="accent5" accent6="accent6" hlink="hlink" folHlink="folHlink"/>
  <p:notesStyle>
    <a:lvl1pPr marL="0" algn="l" defTabSz="3397734" rtl="0" eaLnBrk="1" latinLnBrk="0" hangingPunct="1">
      <a:defRPr sz="4459" kern="1200">
        <a:solidFill>
          <a:schemeClr val="tx1"/>
        </a:solidFill>
        <a:latin typeface="+mn-lt"/>
        <a:ea typeface="+mn-ea"/>
        <a:cs typeface="+mn-cs"/>
      </a:defRPr>
    </a:lvl1pPr>
    <a:lvl2pPr marL="1698866" algn="l" defTabSz="3397734" rtl="0" eaLnBrk="1" latinLnBrk="0" hangingPunct="1">
      <a:defRPr sz="4459" kern="1200">
        <a:solidFill>
          <a:schemeClr val="tx1"/>
        </a:solidFill>
        <a:latin typeface="+mn-lt"/>
        <a:ea typeface="+mn-ea"/>
        <a:cs typeface="+mn-cs"/>
      </a:defRPr>
    </a:lvl2pPr>
    <a:lvl3pPr marL="3397734" algn="l" defTabSz="3397734" rtl="0" eaLnBrk="1" latinLnBrk="0" hangingPunct="1">
      <a:defRPr sz="4459" kern="1200">
        <a:solidFill>
          <a:schemeClr val="tx1"/>
        </a:solidFill>
        <a:latin typeface="+mn-lt"/>
        <a:ea typeface="+mn-ea"/>
        <a:cs typeface="+mn-cs"/>
      </a:defRPr>
    </a:lvl3pPr>
    <a:lvl4pPr marL="5096600" algn="l" defTabSz="3397734" rtl="0" eaLnBrk="1" latinLnBrk="0" hangingPunct="1">
      <a:defRPr sz="4459" kern="1200">
        <a:solidFill>
          <a:schemeClr val="tx1"/>
        </a:solidFill>
        <a:latin typeface="+mn-lt"/>
        <a:ea typeface="+mn-ea"/>
        <a:cs typeface="+mn-cs"/>
      </a:defRPr>
    </a:lvl4pPr>
    <a:lvl5pPr marL="6795468" algn="l" defTabSz="3397734" rtl="0" eaLnBrk="1" latinLnBrk="0" hangingPunct="1">
      <a:defRPr sz="4459" kern="1200">
        <a:solidFill>
          <a:schemeClr val="tx1"/>
        </a:solidFill>
        <a:latin typeface="+mn-lt"/>
        <a:ea typeface="+mn-ea"/>
        <a:cs typeface="+mn-cs"/>
      </a:defRPr>
    </a:lvl5pPr>
    <a:lvl6pPr marL="8494335" algn="l" defTabSz="3397734" rtl="0" eaLnBrk="1" latinLnBrk="0" hangingPunct="1">
      <a:defRPr sz="4459" kern="1200">
        <a:solidFill>
          <a:schemeClr val="tx1"/>
        </a:solidFill>
        <a:latin typeface="+mn-lt"/>
        <a:ea typeface="+mn-ea"/>
        <a:cs typeface="+mn-cs"/>
      </a:defRPr>
    </a:lvl6pPr>
    <a:lvl7pPr marL="10193202" algn="l" defTabSz="3397734" rtl="0" eaLnBrk="1" latinLnBrk="0" hangingPunct="1">
      <a:defRPr sz="4459" kern="1200">
        <a:solidFill>
          <a:schemeClr val="tx1"/>
        </a:solidFill>
        <a:latin typeface="+mn-lt"/>
        <a:ea typeface="+mn-ea"/>
        <a:cs typeface="+mn-cs"/>
      </a:defRPr>
    </a:lvl7pPr>
    <a:lvl8pPr marL="11892069" algn="l" defTabSz="3397734" rtl="0" eaLnBrk="1" latinLnBrk="0" hangingPunct="1">
      <a:defRPr sz="4459" kern="1200">
        <a:solidFill>
          <a:schemeClr val="tx1"/>
        </a:solidFill>
        <a:latin typeface="+mn-lt"/>
        <a:ea typeface="+mn-ea"/>
        <a:cs typeface="+mn-cs"/>
      </a:defRPr>
    </a:lvl8pPr>
    <a:lvl9pPr marL="13590936" algn="l" defTabSz="3397734" rtl="0" eaLnBrk="1" latinLnBrk="0" hangingPunct="1">
      <a:defRPr sz="44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9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8537" y="14439552"/>
            <a:ext cx="23513141" cy="6511954"/>
          </a:xfrm>
          <a:prstGeom prst="rect">
            <a:avLst/>
          </a:prstGeom>
        </p:spPr>
        <p:txBody>
          <a:bodyPr/>
          <a:lstStyle>
            <a:lvl1pPr marL="0" indent="0" algn="ctr">
              <a:buNone/>
              <a:defRPr>
                <a:solidFill>
                  <a:schemeClr val="tx1">
                    <a:tint val="75000"/>
                  </a:schemeClr>
                </a:solidFill>
              </a:defRPr>
            </a:lvl1pPr>
            <a:lvl2pPr marL="451920" indent="0" algn="ctr">
              <a:buNone/>
              <a:defRPr>
                <a:solidFill>
                  <a:schemeClr val="tx1">
                    <a:tint val="75000"/>
                  </a:schemeClr>
                </a:solidFill>
              </a:defRPr>
            </a:lvl2pPr>
            <a:lvl3pPr marL="903839" indent="0" algn="ctr">
              <a:buNone/>
              <a:defRPr>
                <a:solidFill>
                  <a:schemeClr val="tx1">
                    <a:tint val="75000"/>
                  </a:schemeClr>
                </a:solidFill>
              </a:defRPr>
            </a:lvl3pPr>
            <a:lvl4pPr marL="1355759" indent="0" algn="ctr">
              <a:buNone/>
              <a:defRPr>
                <a:solidFill>
                  <a:schemeClr val="tx1">
                    <a:tint val="75000"/>
                  </a:schemeClr>
                </a:solidFill>
              </a:defRPr>
            </a:lvl4pPr>
            <a:lvl5pPr marL="1807679" indent="0" algn="ctr">
              <a:buNone/>
              <a:defRPr>
                <a:solidFill>
                  <a:schemeClr val="tx1">
                    <a:tint val="75000"/>
                  </a:schemeClr>
                </a:solidFill>
              </a:defRPr>
            </a:lvl5pPr>
            <a:lvl6pPr marL="2259598" indent="0" algn="ctr">
              <a:buNone/>
              <a:defRPr>
                <a:solidFill>
                  <a:schemeClr val="tx1">
                    <a:tint val="75000"/>
                  </a:schemeClr>
                </a:solidFill>
              </a:defRPr>
            </a:lvl6pPr>
            <a:lvl7pPr marL="2711519" indent="0" algn="ctr">
              <a:buNone/>
              <a:defRPr>
                <a:solidFill>
                  <a:schemeClr val="tx1">
                    <a:tint val="75000"/>
                  </a:schemeClr>
                </a:solidFill>
              </a:defRPr>
            </a:lvl7pPr>
            <a:lvl8pPr marL="3163437" indent="0" algn="ctr">
              <a:buNone/>
              <a:defRPr>
                <a:solidFill>
                  <a:schemeClr val="tx1">
                    <a:tint val="75000"/>
                  </a:schemeClr>
                </a:solidFill>
              </a:defRPr>
            </a:lvl8pPr>
            <a:lvl9pPr marL="3615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03-Dec-25</a:t>
            </a:fld>
            <a:endParaRPr lang="en-US"/>
          </a:p>
        </p:txBody>
      </p:sp>
      <p:sp>
        <p:nvSpPr>
          <p:cNvPr id="5" name="Footer Placeholder 4"/>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6" name="Slide Number Placeholder 5"/>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6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9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8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2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9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42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4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03-Dec-25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2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7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03-Dec-25</a:t>
            </a:fld>
            <a:endParaRPr lang="en-US"/>
          </a:p>
        </p:txBody>
      </p:sp>
      <p:sp>
        <p:nvSpPr>
          <p:cNvPr id="3" name="Footer Placeholder 2"/>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4" name="Slide Number Placeholder 3"/>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a:prstGeom prst="rect">
            <a:avLst/>
          </a:prstGeom>
        </p:spPr>
        <p:txBody>
          <a:bodyPr/>
          <a:lstStyle>
            <a:lvl1pPr marL="0" indent="0" algn="ctr">
              <a:buNone/>
              <a:defRPr sz="1800"/>
            </a:lvl1pPr>
            <a:lvl2pPr marL="342891" indent="0" algn="ctr">
              <a:buNone/>
              <a:defRPr sz="1501"/>
            </a:lvl2pPr>
            <a:lvl3pPr marL="685782" indent="0" algn="ctr">
              <a:buNone/>
              <a:defRPr sz="1350"/>
            </a:lvl3pPr>
            <a:lvl4pPr marL="1028672" indent="0" algn="ctr">
              <a:buNone/>
              <a:defRPr sz="1200"/>
            </a:lvl4pPr>
            <a:lvl5pPr marL="1371563" indent="0" algn="ctr">
              <a:buNone/>
              <a:defRPr sz="1200"/>
            </a:lvl5pPr>
            <a:lvl6pPr marL="1714454" indent="0" algn="ctr">
              <a:buNone/>
              <a:defRPr sz="1200"/>
            </a:lvl6pPr>
            <a:lvl7pPr marL="2057345" indent="0" algn="ctr">
              <a:buNone/>
              <a:defRPr sz="1200"/>
            </a:lvl7pPr>
            <a:lvl8pPr marL="2400235" indent="0" algn="ctr">
              <a:buNone/>
              <a:defRPr sz="1200"/>
            </a:lvl8pPr>
            <a:lvl9pPr marL="274312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4"/>
            <a:ext cx="2057400" cy="273843"/>
          </a:xfrm>
          <a:prstGeom prst="rect">
            <a:avLst/>
          </a:prstGeom>
        </p:spPr>
        <p:txBody>
          <a:bodyPr/>
          <a:lstStyle/>
          <a:p>
            <a:pPr defTabSz="685782"/>
            <a:fld id="{D997B5FA-0921-464F-AAE1-844C04324D75}" type="datetimeFigureOut">
              <a:rPr lang="zh-CN" altLang="en-US" smtClean="0">
                <a:solidFill>
                  <a:prstClr val="black">
                    <a:tint val="75000"/>
                  </a:prstClr>
                </a:solidFill>
              </a:rPr>
              <a:pPr defTabSz="685782"/>
              <a:t>2025/12/3</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950" y="4767264"/>
            <a:ext cx="3086100" cy="273843"/>
          </a:xfrm>
          <a:prstGeom prst="rect">
            <a:avLst/>
          </a:prstGeom>
        </p:spPr>
        <p:txBody>
          <a:bodyPr/>
          <a:lstStyle/>
          <a:p>
            <a:pPr defTabSz="685782"/>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7950" y="4767264"/>
            <a:ext cx="2057400" cy="273843"/>
          </a:xfrm>
          <a:prstGeom prst="rect">
            <a:avLst/>
          </a:prstGeom>
        </p:spPr>
        <p:txBody>
          <a:bodyPr/>
          <a:lstStyle/>
          <a:p>
            <a:pPr defTabSz="685782"/>
            <a:fld id="{565CE74E-AB26-4998-AD42-012C4C1AD076}" type="slidenum">
              <a:rPr lang="zh-CN" altLang="en-US" smtClean="0">
                <a:solidFill>
                  <a:prstClr val="black">
                    <a:tint val="75000"/>
                  </a:prstClr>
                </a:solidFill>
              </a:rPr>
              <a:pPr defTabSz="685782"/>
              <a:t>‹#›</a:t>
            </a:fld>
            <a:endParaRPr lang="zh-CN" altLang="en-US">
              <a:solidFill>
                <a:prstClr val="black">
                  <a:tint val="75000"/>
                </a:prstClr>
              </a:solidFill>
            </a:endParaRPr>
          </a:p>
        </p:txBody>
      </p:sp>
    </p:spTree>
    <p:extLst>
      <p:ext uri="{BB962C8B-B14F-4D97-AF65-F5344CB8AC3E}">
        <p14:creationId xmlns:p14="http://schemas.microsoft.com/office/powerpoint/2010/main" val="88219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4354286"/>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1584222"/>
            <a:ext cx="9144000" cy="3559278"/>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16440" y="167803"/>
            <a:ext cx="8711120" cy="4742262"/>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2"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阿里巴巴普惠体"/>
              <a:cs typeface="+mn-cs"/>
            </a:endParaRPr>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1304" y="-1"/>
            <a:ext cx="3065642" cy="1700236"/>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3475589" y="6362149"/>
            <a:ext cx="2569126" cy="5496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188590"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743"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8614279" y="2"/>
            <a:ext cx="635252" cy="134031"/>
          </a:xfrm>
          <a:prstGeom prst="rect">
            <a:avLst/>
          </a:prstGeom>
        </p:spPr>
        <p:txBody>
          <a:bodyPr vert="horz" lIns="37718" tIns="18859" rIns="37718" bIns="18859"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825" b="0" i="0" u="none" strike="noStrike" kern="1200" cap="none" spc="0" normalizeH="0" baseline="0" noProof="0" dirty="0" err="1">
                <a:ln>
                  <a:noFill/>
                </a:ln>
                <a:solidFill>
                  <a:srgbClr val="ED7D31">
                    <a:lumMod val="50000"/>
                  </a:srgbClr>
                </a:solidFill>
                <a:effectLst/>
                <a:uLnTx/>
                <a:uFillTx/>
                <a:latin typeface="#9Slide07 HoneyCream" pitchFamily="2" charset="0"/>
                <a:cs typeface="+mj-cs"/>
              </a:rPr>
              <a:t>Măng</a:t>
            </a:r>
            <a:r>
              <a:rPr kumimoji="0" lang="en-US" sz="825" b="0" i="0" u="none" strike="noStrike" kern="1200" cap="none" spc="0" normalizeH="0" baseline="0" noProof="0" dirty="0">
                <a:ln>
                  <a:noFill/>
                </a:ln>
                <a:solidFill>
                  <a:srgbClr val="ED7D31">
                    <a:lumMod val="50000"/>
                  </a:srgbClr>
                </a:solidFill>
                <a:effectLst/>
                <a:uLnTx/>
                <a:uFillTx/>
                <a:latin typeface="#9Slide07 HoneyCream" pitchFamily="2" charset="0"/>
                <a:cs typeface="+mj-cs"/>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58881" y="-10455098"/>
            <a:ext cx="901827" cy="1533572"/>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534389" y="-10455098"/>
            <a:ext cx="901827" cy="1533572"/>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99532" y="12522060"/>
            <a:ext cx="901827" cy="1533572"/>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451856" y="12522060"/>
            <a:ext cx="901827" cy="1533572"/>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8074631" y="-516469"/>
            <a:ext cx="1470742" cy="223739"/>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By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Khánh</a:t>
            </a: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Huyền</a:t>
            </a:r>
            <a:endPar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45870" y="4818698"/>
            <a:ext cx="901827" cy="324803"/>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12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2434029" y="5869102"/>
            <a:ext cx="902820" cy="1096460"/>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244430" y="455266"/>
            <a:ext cx="902820" cy="1096460"/>
          </a:xfrm>
          <a:prstGeom prst="rect">
            <a:avLst/>
          </a:prstGeom>
        </p:spPr>
      </p:pic>
    </p:spTree>
    <p:extLst>
      <p:ext uri="{BB962C8B-B14F-4D97-AF65-F5344CB8AC3E}">
        <p14:creationId xmlns:p14="http://schemas.microsoft.com/office/powerpoint/2010/main" val="338785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3"/>
            <a:ext cx="2057400" cy="273844"/>
          </a:xfrm>
          <a:prstGeom prst="rect">
            <a:avLst/>
          </a:prstGeom>
        </p:spPr>
        <p:txBody>
          <a:bodyPr/>
          <a:lstStyle/>
          <a:p>
            <a:pPr defTabSz="685800">
              <a:defRPr/>
            </a:pPr>
            <a:fld id="{E69B9EE9-F3BF-4B40-83E7-C9BC68FDDB0E}" type="datetimeFigureOut">
              <a:rPr lang="en-US" smtClean="0">
                <a:solidFill>
                  <a:prstClr val="black">
                    <a:tint val="75000"/>
                  </a:prstClr>
                </a:solidFill>
              </a:rPr>
              <a:pPr defTabSz="685800">
                <a:defRPr/>
              </a:pPr>
              <a:t>03-Dec-25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9164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39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756" r:id="rId6"/>
    <p:sldLayoutId id="214748369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3839" rtl="0" eaLnBrk="1" latinLnBrk="0" hangingPunct="1">
        <a:spcBef>
          <a:spcPct val="0"/>
        </a:spcBef>
        <a:buNone/>
        <a:defRPr sz="4349" kern="1200">
          <a:solidFill>
            <a:schemeClr val="tx1"/>
          </a:solidFill>
          <a:latin typeface="+mj-lt"/>
          <a:ea typeface="+mj-ea"/>
          <a:cs typeface="+mj-cs"/>
        </a:defRPr>
      </a:lvl1pPr>
    </p:titleStyle>
    <p:bodyStyle>
      <a:lvl1pPr marL="338941" indent="-338941" algn="l" defTabSz="903839" rtl="0" eaLnBrk="1" latinLnBrk="0" hangingPunct="1">
        <a:spcBef>
          <a:spcPct val="20000"/>
        </a:spcBef>
        <a:buFont typeface="Arial" pitchFamily="34" charset="0"/>
        <a:buChar char="•"/>
        <a:defRPr sz="3163" kern="1200">
          <a:solidFill>
            <a:schemeClr val="tx1"/>
          </a:solidFill>
          <a:latin typeface="+mn-lt"/>
          <a:ea typeface="+mn-ea"/>
          <a:cs typeface="+mn-cs"/>
        </a:defRPr>
      </a:lvl1pPr>
      <a:lvl2pPr marL="734370" indent="-282450" algn="l" defTabSz="903839" rtl="0" eaLnBrk="1" latinLnBrk="0" hangingPunct="1">
        <a:spcBef>
          <a:spcPct val="20000"/>
        </a:spcBef>
        <a:buFont typeface="Arial" pitchFamily="34" charset="0"/>
        <a:buChar char="–"/>
        <a:defRPr sz="2768" kern="1200">
          <a:solidFill>
            <a:schemeClr val="tx1"/>
          </a:solidFill>
          <a:latin typeface="+mn-lt"/>
          <a:ea typeface="+mn-ea"/>
          <a:cs typeface="+mn-cs"/>
        </a:defRPr>
      </a:lvl2pPr>
      <a:lvl3pPr marL="1129800" indent="-225959" algn="l" defTabSz="903839" rtl="0" eaLnBrk="1" latinLnBrk="0" hangingPunct="1">
        <a:spcBef>
          <a:spcPct val="20000"/>
        </a:spcBef>
        <a:buFont typeface="Arial" pitchFamily="34" charset="0"/>
        <a:buChar char="•"/>
        <a:defRPr sz="2372" kern="1200">
          <a:solidFill>
            <a:schemeClr val="tx1"/>
          </a:solidFill>
          <a:latin typeface="+mn-lt"/>
          <a:ea typeface="+mn-ea"/>
          <a:cs typeface="+mn-cs"/>
        </a:defRPr>
      </a:lvl3pPr>
      <a:lvl4pPr marL="158171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4pPr>
      <a:lvl5pPr marL="203363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5pPr>
      <a:lvl6pPr marL="248555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6pPr>
      <a:lvl7pPr marL="2937478"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7pPr>
      <a:lvl8pPr marL="338939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8pPr>
      <a:lvl9pPr marL="384131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9pPr>
    </p:bodyStyle>
    <p:otherStyle>
      <a:defPPr>
        <a:defRPr lang="en-US"/>
      </a:defPPr>
      <a:lvl1pPr marL="0" algn="l" defTabSz="903839" rtl="0" eaLnBrk="1" latinLnBrk="0" hangingPunct="1">
        <a:defRPr sz="1779" kern="1200">
          <a:solidFill>
            <a:schemeClr val="tx1"/>
          </a:solidFill>
          <a:latin typeface="+mn-lt"/>
          <a:ea typeface="+mn-ea"/>
          <a:cs typeface="+mn-cs"/>
        </a:defRPr>
      </a:lvl1pPr>
      <a:lvl2pPr marL="451920" algn="l" defTabSz="903839" rtl="0" eaLnBrk="1" latinLnBrk="0" hangingPunct="1">
        <a:defRPr sz="1779" kern="1200">
          <a:solidFill>
            <a:schemeClr val="tx1"/>
          </a:solidFill>
          <a:latin typeface="+mn-lt"/>
          <a:ea typeface="+mn-ea"/>
          <a:cs typeface="+mn-cs"/>
        </a:defRPr>
      </a:lvl2pPr>
      <a:lvl3pPr marL="903839" algn="l" defTabSz="903839" rtl="0" eaLnBrk="1" latinLnBrk="0" hangingPunct="1">
        <a:defRPr sz="1779" kern="1200">
          <a:solidFill>
            <a:schemeClr val="tx1"/>
          </a:solidFill>
          <a:latin typeface="+mn-lt"/>
          <a:ea typeface="+mn-ea"/>
          <a:cs typeface="+mn-cs"/>
        </a:defRPr>
      </a:lvl3pPr>
      <a:lvl4pPr marL="1355759" algn="l" defTabSz="903839" rtl="0" eaLnBrk="1" latinLnBrk="0" hangingPunct="1">
        <a:defRPr sz="1779" kern="1200">
          <a:solidFill>
            <a:schemeClr val="tx1"/>
          </a:solidFill>
          <a:latin typeface="+mn-lt"/>
          <a:ea typeface="+mn-ea"/>
          <a:cs typeface="+mn-cs"/>
        </a:defRPr>
      </a:lvl4pPr>
      <a:lvl5pPr marL="1807679" algn="l" defTabSz="903839" rtl="0" eaLnBrk="1" latinLnBrk="0" hangingPunct="1">
        <a:defRPr sz="1779" kern="1200">
          <a:solidFill>
            <a:schemeClr val="tx1"/>
          </a:solidFill>
          <a:latin typeface="+mn-lt"/>
          <a:ea typeface="+mn-ea"/>
          <a:cs typeface="+mn-cs"/>
        </a:defRPr>
      </a:lvl5pPr>
      <a:lvl6pPr marL="2259598" algn="l" defTabSz="903839" rtl="0" eaLnBrk="1" latinLnBrk="0" hangingPunct="1">
        <a:defRPr sz="1779" kern="1200">
          <a:solidFill>
            <a:schemeClr val="tx1"/>
          </a:solidFill>
          <a:latin typeface="+mn-lt"/>
          <a:ea typeface="+mn-ea"/>
          <a:cs typeface="+mn-cs"/>
        </a:defRPr>
      </a:lvl6pPr>
      <a:lvl7pPr marL="2711519" algn="l" defTabSz="903839" rtl="0" eaLnBrk="1" latinLnBrk="0" hangingPunct="1">
        <a:defRPr sz="1779" kern="1200">
          <a:solidFill>
            <a:schemeClr val="tx1"/>
          </a:solidFill>
          <a:latin typeface="+mn-lt"/>
          <a:ea typeface="+mn-ea"/>
          <a:cs typeface="+mn-cs"/>
        </a:defRPr>
      </a:lvl7pPr>
      <a:lvl8pPr marL="3163437" algn="l" defTabSz="903839" rtl="0" eaLnBrk="1" latinLnBrk="0" hangingPunct="1">
        <a:defRPr sz="1779" kern="1200">
          <a:solidFill>
            <a:schemeClr val="tx1"/>
          </a:solidFill>
          <a:latin typeface="+mn-lt"/>
          <a:ea typeface="+mn-ea"/>
          <a:cs typeface="+mn-cs"/>
        </a:defRPr>
      </a:lvl8pPr>
      <a:lvl9pPr marL="3615358" algn="l" defTabSz="903839" rtl="0" eaLnBrk="1" latinLnBrk="0" hangingPunct="1">
        <a:defRPr sz="17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97594691"/>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5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1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panose="020B0500000000000000" pitchFamily="34" charset="-122"/>
          <a:ea typeface="思源黑体" panose="020B0500000000000000"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panose="020B0500000000000000" pitchFamily="34" charset="-122"/>
          <a:ea typeface="思源黑体" panose="020B0500000000000000"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98715" y="449037"/>
            <a:ext cx="7946571" cy="4245428"/>
          </a:xfrm>
          <a:custGeom>
            <a:avLst/>
            <a:gdLst>
              <a:gd name="connsiteX0" fmla="*/ 0 w 7946571"/>
              <a:gd name="connsiteY0" fmla="*/ 0 h 4245428"/>
              <a:gd name="connsiteX1" fmla="*/ 0 w 7946571"/>
              <a:gd name="connsiteY1" fmla="*/ 0 h 4245428"/>
              <a:gd name="connsiteX2" fmla="*/ 7946571 w 7946571"/>
              <a:gd name="connsiteY2" fmla="*/ 0 h 4245428"/>
              <a:gd name="connsiteX3" fmla="*/ 7946571 w 7946571"/>
              <a:gd name="connsiteY3" fmla="*/ 0 h 4245428"/>
              <a:gd name="connsiteX4" fmla="*/ 7946571 w 7946571"/>
              <a:gd name="connsiteY4" fmla="*/ 4245428 h 4245428"/>
              <a:gd name="connsiteX5" fmla="*/ 7946571 w 7946571"/>
              <a:gd name="connsiteY5" fmla="*/ 4245428 h 4245428"/>
              <a:gd name="connsiteX6" fmla="*/ 0 w 7946571"/>
              <a:gd name="connsiteY6" fmla="*/ 4245428 h 4245428"/>
              <a:gd name="connsiteX7" fmla="*/ 0 w 7946571"/>
              <a:gd name="connsiteY7" fmla="*/ 4245428 h 4245428"/>
              <a:gd name="connsiteX8" fmla="*/ 0 w 7946571"/>
              <a:gd name="connsiteY8" fmla="*/ 0 h 424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1" h="4245428" fill="none" extrusionOk="0">
                <a:moveTo>
                  <a:pt x="0" y="0"/>
                </a:moveTo>
                <a:lnTo>
                  <a:pt x="0" y="0"/>
                </a:lnTo>
                <a:cubicBezTo>
                  <a:pt x="1181922" y="-126796"/>
                  <a:pt x="5055145" y="-73671"/>
                  <a:pt x="7946571" y="0"/>
                </a:cubicBezTo>
                <a:lnTo>
                  <a:pt x="7946571" y="0"/>
                </a:lnTo>
                <a:cubicBezTo>
                  <a:pt x="8072543" y="1180939"/>
                  <a:pt x="7810227" y="2419894"/>
                  <a:pt x="7946571" y="4245428"/>
                </a:cubicBezTo>
                <a:lnTo>
                  <a:pt x="7946571" y="4245428"/>
                </a:lnTo>
                <a:cubicBezTo>
                  <a:pt x="5448349" y="4220469"/>
                  <a:pt x="3907511" y="4318541"/>
                  <a:pt x="0" y="4245428"/>
                </a:cubicBezTo>
                <a:lnTo>
                  <a:pt x="0" y="4245428"/>
                </a:lnTo>
                <a:cubicBezTo>
                  <a:pt x="4539" y="3108532"/>
                  <a:pt x="65979" y="951001"/>
                  <a:pt x="0" y="0"/>
                </a:cubicBezTo>
                <a:close/>
              </a:path>
              <a:path w="7946571" h="4245428" stroke="0" extrusionOk="0">
                <a:moveTo>
                  <a:pt x="0" y="0"/>
                </a:moveTo>
                <a:lnTo>
                  <a:pt x="0" y="0"/>
                </a:lnTo>
                <a:cubicBezTo>
                  <a:pt x="1141930" y="-159798"/>
                  <a:pt x="5688269" y="169519"/>
                  <a:pt x="7946571" y="0"/>
                </a:cubicBezTo>
                <a:lnTo>
                  <a:pt x="7946571" y="0"/>
                </a:lnTo>
                <a:cubicBezTo>
                  <a:pt x="7998368" y="584338"/>
                  <a:pt x="7941729" y="3715102"/>
                  <a:pt x="7946571" y="4245428"/>
                </a:cubicBezTo>
                <a:lnTo>
                  <a:pt x="7946571" y="4245428"/>
                </a:lnTo>
                <a:cubicBezTo>
                  <a:pt x="4300047" y="4273924"/>
                  <a:pt x="1928098" y="4349852"/>
                  <a:pt x="0" y="4245428"/>
                </a:cubicBezTo>
                <a:lnTo>
                  <a:pt x="0" y="4245428"/>
                </a:lnTo>
                <a:cubicBezTo>
                  <a:pt x="-163603" y="2609272"/>
                  <a:pt x="76112" y="664034"/>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思源黑体 CN Medium"/>
            </a:endParaRPr>
          </a:p>
        </p:txBody>
      </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6933" y="1525512"/>
            <a:ext cx="9144000" cy="3641271"/>
          </a:xfrm>
          <a:prstGeom prst="rect">
            <a:avLst/>
          </a:prstGeom>
          <a:ln>
            <a:noFill/>
          </a:ln>
        </p:spPr>
      </p:pic>
      <p:pic>
        <p:nvPicPr>
          <p:cNvPr id="5" name="Picture 4">
            <a:extLst>
              <a:ext uri="{FF2B5EF4-FFF2-40B4-BE49-F238E27FC236}">
                <a16:creationId xmlns:a16="http://schemas.microsoft.com/office/drawing/2014/main" id="{BED85A42-4BC2-4DDA-8F05-8DBC4C1DB2DA}"/>
              </a:ext>
            </a:extLst>
          </p:cNvPr>
          <p:cNvPicPr>
            <a:picLocks noChangeAspect="1"/>
          </p:cNvPicPr>
          <p:nvPr/>
        </p:nvPicPr>
        <p:blipFill>
          <a:blip r:embed="rId5"/>
          <a:stretch>
            <a:fillRect/>
          </a:stretch>
        </p:blipFill>
        <p:spPr>
          <a:xfrm>
            <a:off x="176529" y="16194"/>
            <a:ext cx="6084335" cy="2670279"/>
          </a:xfrm>
          <a:prstGeom prst="rect">
            <a:avLst/>
          </a:prstGeom>
        </p:spPr>
      </p:pic>
      <p:pic>
        <p:nvPicPr>
          <p:cNvPr id="9" name="Picture 8">
            <a:extLst>
              <a:ext uri="{FF2B5EF4-FFF2-40B4-BE49-F238E27FC236}">
                <a16:creationId xmlns:a16="http://schemas.microsoft.com/office/drawing/2014/main" id="{B114B50E-2757-4DE4-915F-BCCA0A245FDC}"/>
              </a:ext>
            </a:extLst>
          </p:cNvPr>
          <p:cNvPicPr>
            <a:picLocks noChangeAspect="1"/>
          </p:cNvPicPr>
          <p:nvPr/>
        </p:nvPicPr>
        <p:blipFill>
          <a:blip r:embed="rId6"/>
          <a:stretch>
            <a:fillRect/>
          </a:stretch>
        </p:blipFill>
        <p:spPr>
          <a:xfrm>
            <a:off x="1298854" y="1616532"/>
            <a:ext cx="8004742" cy="2139881"/>
          </a:xfrm>
          <a:prstGeom prst="rect">
            <a:avLst/>
          </a:prstGeom>
        </p:spPr>
      </p:pic>
      <p:pic>
        <p:nvPicPr>
          <p:cNvPr id="8" name="Picture 7">
            <a:extLst>
              <a:ext uri="{FF2B5EF4-FFF2-40B4-BE49-F238E27FC236}">
                <a16:creationId xmlns:a16="http://schemas.microsoft.com/office/drawing/2014/main" id="{25A54F67-4740-405B-9CED-90F0E55B3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3346147"/>
            <a:ext cx="1365976" cy="1408414"/>
          </a:xfrm>
          <a:prstGeom prst="rect">
            <a:avLst/>
          </a:prstGeom>
        </p:spPr>
      </p:pic>
      <p:pic>
        <p:nvPicPr>
          <p:cNvPr id="10" name="Picture 9">
            <a:extLst>
              <a:ext uri="{FF2B5EF4-FFF2-40B4-BE49-F238E27FC236}">
                <a16:creationId xmlns:a16="http://schemas.microsoft.com/office/drawing/2014/main" id="{413E48EC-3205-43C5-83AD-594AD3481364}"/>
              </a:ext>
            </a:extLst>
          </p:cNvPr>
          <p:cNvPicPr>
            <a:picLocks noChangeAspect="1"/>
          </p:cNvPicPr>
          <p:nvPr/>
        </p:nvPicPr>
        <p:blipFill rotWithShape="1">
          <a:blip r:embed="rId8"/>
          <a:srcRect l="78548" t="7449" r="-20318" b="66699"/>
          <a:stretch/>
        </p:blipFill>
        <p:spPr>
          <a:xfrm>
            <a:off x="7303135" y="16194"/>
            <a:ext cx="3630929" cy="1431539"/>
          </a:xfrm>
          <a:prstGeom prst="rect">
            <a:avLst/>
          </a:prstGeom>
        </p:spPr>
      </p:pic>
    </p:spTree>
    <p:extLst>
      <p:ext uri="{BB962C8B-B14F-4D97-AF65-F5344CB8AC3E}">
        <p14:creationId xmlns:p14="http://schemas.microsoft.com/office/powerpoint/2010/main" val="128708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F2299-9832-9FF2-6236-339409150C1F}"/>
              </a:ext>
            </a:extLst>
          </p:cNvPr>
          <p:cNvSpPr txBox="1"/>
          <p:nvPr/>
        </p:nvSpPr>
        <p:spPr>
          <a:xfrm>
            <a:off x="444910" y="0"/>
            <a:ext cx="8534400" cy="4708981"/>
          </a:xfrm>
          <a:prstGeom prst="rect">
            <a:avLst/>
          </a:prstGeom>
          <a:noFill/>
        </p:spPr>
        <p:txBody>
          <a:bodyPr wrap="square">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 VỞ</a:t>
            </a:r>
          </a:p>
          <a:p>
            <a:pPr defTabSz="182486"/>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3. </a:t>
            </a:r>
            <a:r>
              <a:rPr lang="en-US" sz="28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a:t>
            </a:r>
            <a:r>
              <a:rPr lang="vi-VN" sz="28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iữ gìn và phát huy giá trị sông Hồng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algn="just" defTabSz="182486"/>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dirty="0" err="1">
                <a:effectLst/>
                <a:latin typeface="Times New Roman" panose="02020603050405020304" pitchFamily="18" charset="0"/>
                <a:ea typeface="Times New Roman" panose="02020603050405020304" pitchFamily="18" charset="0"/>
              </a:rPr>
              <a:t>Khai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hợp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lý</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trường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tuyên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mọi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chung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tay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nguồn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Hồng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a:t>
            </a:r>
            <a:r>
              <a:rPr lang="en-US" sz="3600" dirty="0" err="1">
                <a:solidFill>
                  <a:srgbClr val="000000"/>
                </a:solidFill>
                <a:effectLst/>
                <a:latin typeface="Times New Roman" panose="02020603050405020304" pitchFamily="18" charset="0"/>
                <a:ea typeface="Times New Roman" panose="02020603050405020304" pitchFamily="18" charset="0"/>
              </a:rPr>
              <a:t>uyên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xuống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xử</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lí</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nghiêm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sỏi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phép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bờ</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rPr>
              <a:t>, …</a:t>
            </a:r>
          </a:p>
          <a:p>
            <a:pPr marL="0" marR="0" lvl="0" indent="0" algn="l" defTabSz="18248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8103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8259"/>
          <a:stretch/>
        </p:blipFill>
        <p:spPr>
          <a:xfrm flipH="1">
            <a:off x="0" y="1599809"/>
            <a:ext cx="9144000" cy="3559278"/>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69313" y="131373"/>
            <a:ext cx="739756" cy="739756"/>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a:off x="615403" y="2750070"/>
            <a:ext cx="550995" cy="474996"/>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289690">
            <a:off x="5299090" y="3385932"/>
            <a:ext cx="550995" cy="474996"/>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152400" y="909052"/>
            <a:ext cx="8763000" cy="3720098"/>
            <a:chOff x="203199" y="1212069"/>
            <a:chExt cx="11683999" cy="4960131"/>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203199" y="1212069"/>
              <a:ext cx="11683999" cy="4960131"/>
            </a:xfrm>
            <a:prstGeom prst="roundRect">
              <a:avLst/>
            </a:prstGeom>
            <a:solidFill>
              <a:schemeClr val="bg1"/>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2"/>
              <a:endParaRPr lang="en-US" sz="1350">
                <a:solidFill>
                  <a:prstClr val="white"/>
                </a:solidFill>
                <a:latin typeface="阿里巴巴普惠体"/>
              </a:endParaRPr>
            </a:p>
          </p:txBody>
        </p:sp>
        <p:sp>
          <p:nvSpPr>
            <p:cNvPr id="4" name="TextBox 3">
              <a:extLst>
                <a:ext uri="{FF2B5EF4-FFF2-40B4-BE49-F238E27FC236}">
                  <a16:creationId xmlns:a16="http://schemas.microsoft.com/office/drawing/2014/main" id="{F2F14EFD-B8AF-7A8B-4E3A-3028918A6C49}"/>
                </a:ext>
              </a:extLst>
            </p:cNvPr>
            <p:cNvSpPr txBox="1"/>
            <p:nvPr/>
          </p:nvSpPr>
          <p:spPr>
            <a:xfrm>
              <a:off x="492179" y="1216776"/>
              <a:ext cx="10879282" cy="4775670"/>
            </a:xfrm>
            <a:prstGeom prst="rect">
              <a:avLst/>
            </a:prstGeom>
            <a:noFill/>
          </p:spPr>
          <p:txBody>
            <a:bodyPr wrap="square" rtlCol="0">
              <a:spAutoFit/>
            </a:bodyPr>
            <a:lstStyle/>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đặc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thù</a:t>
              </a:r>
              <a:r>
                <a:rPr lang="en-US" sz="2600" b="1" dirty="0">
                  <a:solidFill>
                    <a:srgbClr val="002060"/>
                  </a:solidFill>
                  <a:effectLst/>
                  <a:latin typeface="Cambria" panose="02040503050406030204" pitchFamily="18" charset="0"/>
                  <a:ea typeface="Cambria" panose="02040503050406030204" pitchFamily="18" charset="0"/>
                </a:rPr>
                <a:t>:</a:t>
              </a:r>
              <a:endParaRPr lang="en-SG" sz="26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Xác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định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hệ</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đồ</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Kể</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gọi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khác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bày</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thành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minh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chung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giao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tiếp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hợp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giải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quyết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vấn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đề</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sáng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tạo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chủ</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học</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Phẩm</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chất</a:t>
              </a:r>
              <a:r>
                <a:rPr lang="en-US" sz="2600" b="1" dirty="0">
                  <a:solidFill>
                    <a:srgbClr val="002060"/>
                  </a:solidFill>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yêu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nước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nhân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đoàn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trách</a:t>
              </a:r>
              <a:r>
                <a:rPr lang="en-US" sz="2600" dirty="0">
                  <a:effectLst/>
                  <a:latin typeface="Cambria" panose="02040503050406030204" pitchFamily="18" charset="0"/>
                  <a:ea typeface="Cambria" panose="02040503050406030204" pitchFamily="18" charset="0"/>
                </a:rPr>
                <a:t> </a:t>
              </a:r>
              <a:r>
                <a:rPr lang="vi-VN" sz="2600" dirty="0">
                  <a:effectLst/>
                  <a:latin typeface="Cambria" panose="02040503050406030204" pitchFamily="18" charset="0"/>
                  <a:ea typeface="Cambria" panose="02040503050406030204" pitchFamily="18" charset="0"/>
                </a:rPr>
                <a:t>nhiệm.</a:t>
              </a:r>
              <a:endParaRPr lang="en-SG" sz="2600" dirty="0">
                <a:effectLst/>
                <a:latin typeface="Cambria" panose="02040503050406030204" pitchFamily="18" charset="0"/>
                <a:ea typeface="Cambria" panose="02040503050406030204" pitchFamily="18"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071" y="3450748"/>
            <a:ext cx="1759430" cy="17594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429" y="59697"/>
            <a:ext cx="5657729" cy="909051"/>
          </a:xfrm>
          <a:prstGeom prst="rect">
            <a:avLst/>
          </a:prstGeom>
        </p:spPr>
      </p:pic>
    </p:spTree>
    <p:extLst>
      <p:ext uri="{BB962C8B-B14F-4D97-AF65-F5344CB8AC3E}">
        <p14:creationId xmlns:p14="http://schemas.microsoft.com/office/powerpoint/2010/main" val="421227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3845429"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1606795" y="2023432"/>
            <a:ext cx="1878299" cy="688052"/>
          </a:xfrm>
          <a:prstGeom prst="rect">
            <a:avLst/>
          </a:prstGeom>
        </p:spPr>
      </p:pic>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7486651" y="400050"/>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614654" y="112048"/>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6936402" y="1943251"/>
            <a:ext cx="1071939" cy="392669"/>
          </a:xfrm>
          <a:prstGeom prst="rect">
            <a:avLst/>
          </a:prstGeom>
        </p:spPr>
      </p:pic>
      <p:sp>
        <p:nvSpPr>
          <p:cNvPr id="4" name="TextBox 3">
            <a:extLst>
              <a:ext uri="{FF2B5EF4-FFF2-40B4-BE49-F238E27FC236}">
                <a16:creationId xmlns:a16="http://schemas.microsoft.com/office/drawing/2014/main" id="{B4237D08-DD3A-DE37-2141-4AE9865DB6CF}"/>
              </a:ext>
            </a:extLst>
          </p:cNvPr>
          <p:cNvSpPr txBox="1"/>
          <p:nvPr/>
        </p:nvSpPr>
        <p:spPr>
          <a:xfrm>
            <a:off x="309277" y="721327"/>
            <a:ext cx="8971233" cy="707886"/>
          </a:xfrm>
          <a:prstGeom prst="rect">
            <a:avLst/>
          </a:prstGeom>
          <a:noFill/>
        </p:spPr>
        <p:txBody>
          <a:bodyPr wrap="square">
            <a:spAutoFit/>
          </a:bodyPr>
          <a:lstStyle/>
          <a:p>
            <a:pPr marL="0" marR="0">
              <a:spcBef>
                <a:spcPts val="0"/>
              </a:spcBef>
              <a:spcAft>
                <a:spcPts val="0"/>
              </a:spcAft>
            </a:pPr>
            <a:r>
              <a:rPr lang="fr-FR" sz="4000" dirty="0" err="1">
                <a:effectLst/>
                <a:latin typeface="Times New Roman" panose="02020603050405020304" pitchFamily="18" charset="0"/>
                <a:ea typeface="Times New Roman" panose="02020603050405020304" pitchFamily="18" charset="0"/>
              </a:rPr>
              <a:t>Em</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có</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biết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sông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Hồng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bắt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nguồn</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từ</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đâu</a:t>
            </a:r>
            <a:r>
              <a:rPr lang="fr-FR" sz="4000"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B95C675-314A-7F76-328F-35D4FA1C9D18}"/>
              </a:ext>
            </a:extLst>
          </p:cNvPr>
          <p:cNvSpPr txBox="1"/>
          <p:nvPr/>
        </p:nvSpPr>
        <p:spPr>
          <a:xfrm>
            <a:off x="300238" y="3393565"/>
            <a:ext cx="8744866" cy="1323439"/>
          </a:xfrm>
          <a:prstGeom prst="rect">
            <a:avLst/>
          </a:prstGeom>
          <a:noFill/>
        </p:spPr>
        <p:txBody>
          <a:bodyPr wrap="square">
            <a:spAutoFit/>
          </a:bodyPr>
          <a:lstStyle/>
          <a:p>
            <a:pPr marL="0" marR="0">
              <a:spcBef>
                <a:spcPts val="0"/>
              </a:spcBef>
              <a:spcAft>
                <a:spcPts val="0"/>
              </a:spcAft>
            </a:pPr>
            <a:r>
              <a:rPr lang="fr-FR" sz="4000" dirty="0" err="1">
                <a:effectLst/>
                <a:latin typeface="Times New Roman" panose="02020603050405020304" pitchFamily="18" charset="0"/>
                <a:ea typeface="Times New Roman" panose="02020603050405020304" pitchFamily="18" charset="0"/>
              </a:rPr>
              <a:t>Sông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Hồng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chảy</a:t>
            </a:r>
            <a:r>
              <a:rPr lang="fr-FR" sz="4000" dirty="0">
                <a:effectLst/>
                <a:latin typeface="Times New Roman" panose="02020603050405020304" pitchFamily="18" charset="0"/>
                <a:ea typeface="Times New Roman" panose="02020603050405020304" pitchFamily="18" charset="0"/>
              </a:rPr>
              <a:t> qua </a:t>
            </a:r>
            <a:r>
              <a:rPr lang="fr-FR" sz="4000" dirty="0" err="1">
                <a:effectLst/>
                <a:latin typeface="Times New Roman" panose="02020603050405020304" pitchFamily="18" charset="0"/>
                <a:ea typeface="Times New Roman" panose="02020603050405020304" pitchFamily="18" charset="0"/>
              </a:rPr>
              <a:t>những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tỉnh</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thành</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phố</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nào</a:t>
            </a:r>
            <a:r>
              <a:rPr lang="fr-FR" sz="4000" dirty="0">
                <a:effectLst/>
                <a:latin typeface="Times New Roman" panose="02020603050405020304" pitchFamily="18" charset="0"/>
                <a:ea typeface="Times New Roman" panose="02020603050405020304" pitchFamily="18" charset="0"/>
              </a:rPr>
              <a:t> ở </a:t>
            </a:r>
            <a:r>
              <a:rPr lang="fr-FR" sz="4000" dirty="0" err="1">
                <a:effectLst/>
                <a:latin typeface="Times New Roman" panose="02020603050405020304" pitchFamily="18" charset="0"/>
                <a:ea typeface="Times New Roman" panose="02020603050405020304" pitchFamily="18" charset="0"/>
              </a:rPr>
              <a:t>nước</a:t>
            </a:r>
            <a:r>
              <a:rPr lang="fr-FR" sz="4000" dirty="0">
                <a:effectLst/>
                <a:latin typeface="Times New Roman" panose="02020603050405020304" pitchFamily="18" charset="0"/>
                <a:ea typeface="Times New Roman" panose="02020603050405020304" pitchFamily="18" charset="0"/>
              </a:rPr>
              <a:t> ta?</a:t>
            </a:r>
            <a:endParaRPr lang="en-US" sz="4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439DDF3B-53B4-1490-FC2C-6B1D9B95D5C6}"/>
              </a:ext>
            </a:extLst>
          </p:cNvPr>
          <p:cNvSpPr txBox="1"/>
          <p:nvPr/>
        </p:nvSpPr>
        <p:spPr>
          <a:xfrm>
            <a:off x="338200" y="1749935"/>
            <a:ext cx="8467600" cy="1323439"/>
          </a:xfrm>
          <a:prstGeom prst="rect">
            <a:avLst/>
          </a:prstGeom>
          <a:noFill/>
        </p:spPr>
        <p:txBody>
          <a:bodyPr wrap="square">
            <a:spAutoFit/>
          </a:bodyPr>
          <a:lstStyle/>
          <a:p>
            <a:pPr marL="0" marR="0">
              <a:spcBef>
                <a:spcPts val="0"/>
              </a:spcBef>
              <a:spcAft>
                <a:spcPts val="0"/>
              </a:spcAft>
            </a:pPr>
            <a:r>
              <a:rPr lang="fr-FR" sz="4000" dirty="0" err="1">
                <a:effectLst/>
                <a:latin typeface="Times New Roman" panose="02020603050405020304" pitchFamily="18" charset="0"/>
                <a:ea typeface="Times New Roman" panose="02020603050405020304" pitchFamily="18" charset="0"/>
              </a:rPr>
              <a:t>Mô</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tả</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một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số</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nét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chính</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về</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đời</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sống</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vật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chất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của</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người</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Việt</a:t>
            </a:r>
            <a:r>
              <a:rPr lang="fr-FR" sz="4000" dirty="0">
                <a:effectLst/>
                <a:latin typeface="Times New Roman" panose="02020603050405020304" pitchFamily="18" charset="0"/>
                <a:ea typeface="Times New Roman" panose="02020603050405020304" pitchFamily="18" charset="0"/>
              </a:rPr>
              <a:t> </a:t>
            </a:r>
            <a:r>
              <a:rPr lang="fr-FR" sz="4000" dirty="0" err="1">
                <a:effectLst/>
                <a:latin typeface="Times New Roman" panose="02020603050405020304" pitchFamily="18" charset="0"/>
                <a:ea typeface="Times New Roman" panose="02020603050405020304" pitchFamily="18" charset="0"/>
              </a:rPr>
              <a:t>cổ</a:t>
            </a:r>
            <a:r>
              <a:rPr lang="fr-FR" sz="4000"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6885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9" dur="5000" fill="hold"/>
                                        <p:tgtEl>
                                          <p:spTgt spid="19"/>
                                        </p:tgtEl>
                                        <p:attrNameLst>
                                          <p:attrName>ppt_x</p:attrName>
                                          <p:attrName>ppt_y</p:attrName>
                                        </p:attrNameLst>
                                      </p:cBhvr>
                                      <p:rCtr x="-1875" y="-1644"/>
                                    </p:animMotion>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14" dur="5000" fill="hold"/>
                                        <p:tgtEl>
                                          <p:spTgt spid="21"/>
                                        </p:tgtEl>
                                        <p:attrNameLst>
                                          <p:attrName>ppt_x</p:attrName>
                                          <p:attrName>ppt_y</p:attrName>
                                        </p:attrNameLst>
                                      </p:cBhvr>
                                      <p:rCtr x="-4688" y="23"/>
                                    </p:animMotion>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19" dur="5000" fill="hold"/>
                                        <p:tgtEl>
                                          <p:spTgt spid="22"/>
                                        </p:tgtEl>
                                        <p:attrNameLst>
                                          <p:attrName>ppt_x</p:attrName>
                                          <p:attrName>ppt_y</p:attrName>
                                        </p:attrNameLst>
                                      </p:cBhvr>
                                      <p:rCtr x="-4688" y="23"/>
                                    </p:animMotion>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24" dur="5000" fill="hold"/>
                                        <p:tgtEl>
                                          <p:spTgt spid="23"/>
                                        </p:tgtEl>
                                        <p:attrNameLst>
                                          <p:attrName>ppt_x</p:attrName>
                                          <p:attrName>ppt_y</p:attrName>
                                        </p:attrNameLst>
                                      </p:cBhvr>
                                      <p:rCtr x="5078" y="-1019"/>
                                    </p:animMotion>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42" presetClass="path" presetSubtype="0" repeatCount="indefinite" accel="50000" decel="50000" autoRev="1" fill="hold" nodeType="withEffect">
                                  <p:stCondLst>
                                    <p:cond delay="0"/>
                                  </p:stCondLst>
                                  <p:childTnLst>
                                    <p:animMotion origin="layout" path="M -1.25E-6 0 L 0.11276 -0.00023 " pathEditMode="relative" rAng="0" ptsTypes="AA">
                                      <p:cBhvr>
                                        <p:cTn id="29" dur="5000" fill="hold"/>
                                        <p:tgtEl>
                                          <p:spTgt spid="20"/>
                                        </p:tgtEl>
                                        <p:attrNameLst>
                                          <p:attrName>ppt_x</p:attrName>
                                          <p:attrName>ppt_y</p:attrName>
                                        </p:attrNameLst>
                                      </p:cBhvr>
                                      <p:rCtr x="5638" y="-23"/>
                                    </p:animMotion>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extLst>
    <p:ext uri="{E180D4A7-C9FB-4DFB-919C-405C955672EB}">
      <p14:showEvtLst xmlns:p14="http://schemas.microsoft.com/office/powerpoint/2010/main">
        <p14:playEvt time="10"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181215" y="590550"/>
            <a:ext cx="6030686" cy="4374298"/>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7" name="Picture 6">
            <a:extLst>
              <a:ext uri="{FF2B5EF4-FFF2-40B4-BE49-F238E27FC236}">
                <a16:creationId xmlns:a16="http://schemas.microsoft.com/office/drawing/2014/main" id="{11EB3838-274C-45BB-A2C9-54E3002D978E}"/>
              </a:ext>
            </a:extLst>
          </p:cNvPr>
          <p:cNvPicPr>
            <a:picLocks noChangeAspect="1"/>
          </p:cNvPicPr>
          <p:nvPr/>
        </p:nvPicPr>
        <p:blipFill>
          <a:blip r:embed="rId9"/>
          <a:stretch>
            <a:fillRect/>
          </a:stretch>
        </p:blipFill>
        <p:spPr>
          <a:xfrm>
            <a:off x="-228600" y="380714"/>
            <a:ext cx="9144000" cy="3859554"/>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 y="65103"/>
            <a:ext cx="88392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878124-69E4-E4D9-F29B-93943DE23AD3}"/>
              </a:ext>
            </a:extLst>
          </p:cNvPr>
          <p:cNvSpPr/>
          <p:nvPr/>
        </p:nvSpPr>
        <p:spPr>
          <a:xfrm>
            <a:off x="219074" y="3432407"/>
            <a:ext cx="8705851" cy="1403419"/>
          </a:xfrm>
          <a:prstGeom prst="rect">
            <a:avLst/>
          </a:prstGeom>
        </p:spPr>
        <p:style>
          <a:lnRef idx="2">
            <a:schemeClr val="accent5"/>
          </a:lnRef>
          <a:fillRef idx="1">
            <a:schemeClr val="lt1"/>
          </a:fillRef>
          <a:effectRef idx="0">
            <a:schemeClr val="accent5"/>
          </a:effectRef>
          <a:fontRef idx="minor">
            <a:schemeClr val="dk1"/>
          </a:fontRef>
        </p:style>
        <p:txBody>
          <a:bodyPr wrap="square" lIns="18245" tIns="9123" rIns="18245" bIns="9123">
            <a:spAutoFit/>
          </a:bodyPr>
          <a:lstStyle/>
          <a:p>
            <a:pPr algn="ctr" defTabSz="182486"/>
            <a:r>
              <a:rPr lang="vi-VN"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3E43DDB6-7F06-40CF-804A-E49B33560F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1206"/>
          <a:stretch/>
        </p:blipFill>
        <p:spPr>
          <a:xfrm>
            <a:off x="533400" y="0"/>
            <a:ext cx="7364867"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E03C524-A5F0-40F3-A73A-A9D28E12CE54}"/>
              </a:ext>
            </a:extLst>
          </p:cNvPr>
          <p:cNvSpPr txBox="1"/>
          <p:nvPr/>
        </p:nvSpPr>
        <p:spPr>
          <a:xfrm>
            <a:off x="533400" y="2668691"/>
            <a:ext cx="3886200"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5. Cánh đồng lúa </a:t>
            </a:r>
          </a:p>
          <a:p>
            <a:pPr algn="ctr"/>
            <a:r>
              <a:rPr lang="vi-VN" sz="2200" b="1" dirty="0">
                <a:solidFill>
                  <a:srgbClr val="002060"/>
                </a:solidFill>
                <a:latin typeface="Cambria" panose="02040503050406030204" pitchFamily="18" charset="0"/>
                <a:ea typeface="Cambria" panose="02040503050406030204" pitchFamily="18" charset="0"/>
              </a:rPr>
              <a:t>(tỉnh Thái Bình)</a:t>
            </a:r>
            <a:endParaRPr lang="en-SG" sz="2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EFFF1-19FE-438E-B26A-CC57F1ADD46A}"/>
              </a:ext>
            </a:extLst>
          </p:cNvPr>
          <p:cNvSpPr txBox="1"/>
          <p:nvPr/>
        </p:nvSpPr>
        <p:spPr>
          <a:xfrm>
            <a:off x="4114800" y="2644540"/>
            <a:ext cx="4153981"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6. Du lịch trên </a:t>
            </a:r>
          </a:p>
          <a:p>
            <a:pPr algn="ctr"/>
            <a:r>
              <a:rPr lang="vi-VN" sz="2200" b="1" dirty="0">
                <a:solidFill>
                  <a:srgbClr val="002060"/>
                </a:solidFill>
                <a:latin typeface="Cambria" panose="02040503050406030204" pitchFamily="18" charset="0"/>
                <a:ea typeface="Cambria" panose="02040503050406030204" pitchFamily="18" charset="0"/>
              </a:rPr>
              <a:t>sông Hồng (thành phố Hà Nội)</a:t>
            </a:r>
            <a:endParaRPr lang="en-SG" sz="2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3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285750"/>
            <a:ext cx="85344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5878124-69E4-E4D9-F29B-93943DE23AD3}"/>
              </a:ext>
            </a:extLst>
          </p:cNvPr>
          <p:cNvSpPr/>
          <p:nvPr/>
        </p:nvSpPr>
        <p:spPr>
          <a:xfrm>
            <a:off x="990600" y="140077"/>
            <a:ext cx="7276450" cy="1003309"/>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3200"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081B59-36D1-46DA-B9CD-B159B5591F6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83924" y="3386605"/>
            <a:ext cx="3825467" cy="1800286"/>
          </a:xfrm>
          <a:prstGeom prst="rect">
            <a:avLst/>
          </a:prstGeom>
        </p:spPr>
      </p:pic>
      <p:sp>
        <p:nvSpPr>
          <p:cNvPr id="7" name="TextBox 6">
            <a:extLst>
              <a:ext uri="{FF2B5EF4-FFF2-40B4-BE49-F238E27FC236}">
                <a16:creationId xmlns:a16="http://schemas.microsoft.com/office/drawing/2014/main" id="{13DF7D8C-5040-468F-8ED7-0A6E419D6B15}"/>
              </a:ext>
            </a:extLst>
          </p:cNvPr>
          <p:cNvSpPr txBox="1"/>
          <p:nvPr/>
        </p:nvSpPr>
        <p:spPr>
          <a:xfrm>
            <a:off x="1479437" y="1392163"/>
            <a:ext cx="3581400" cy="630942"/>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vi-VN" sz="3500"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a16="http://schemas.microsoft.com/office/drawing/2014/main" id="{8BC52703-2B4C-4DC5-A920-2EDC3C103449}"/>
              </a:ext>
            </a:extLst>
          </p:cNvPr>
          <p:cNvSpPr txBox="1"/>
          <p:nvPr/>
        </p:nvSpPr>
        <p:spPr>
          <a:xfrm>
            <a:off x="1156350" y="2285439"/>
            <a:ext cx="4227574" cy="630942"/>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en-US" sz="3500" b="1" dirty="0">
                <a:latin typeface="Cambria" panose="02040503050406030204" pitchFamily="18" charset="0"/>
                <a:ea typeface="Cambria" panose="02040503050406030204" pitchFamily="18" charset="0"/>
                <a:cs typeface="Times New Roman" pitchFamily="18" charset="0"/>
              </a:rPr>
              <a:t> </a:t>
            </a:r>
            <a:r>
              <a:rPr lang="vi-VN" sz="3500"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a16="http://schemas.microsoft.com/office/drawing/2014/main" id="{877072B9-80CC-4C95-A5FA-518DB3F4EC66}"/>
              </a:ext>
            </a:extLst>
          </p:cNvPr>
          <p:cNvSpPr txBox="1"/>
          <p:nvPr/>
        </p:nvSpPr>
        <p:spPr>
          <a:xfrm>
            <a:off x="450737" y="3165158"/>
            <a:ext cx="5638800" cy="1015663"/>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vi-VN" sz="3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54749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0"/>
            <a:ext cx="9080500" cy="4981933"/>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6509" y="-11645"/>
            <a:ext cx="9144000" cy="923330"/>
          </a:xfrm>
          <a:prstGeom prst="rect">
            <a:avLst/>
          </a:prstGeom>
          <a:noFill/>
        </p:spPr>
        <p:txBody>
          <a:bodyPr wrap="square" rtlCol="0">
            <a:spAutoFit/>
          </a:bodyPr>
          <a:lstStyle/>
          <a:p>
            <a:pPr marL="514350" marR="0" lvl="0" indent="-514350" algn="ctr" defTabSz="182486" rtl="0" eaLnBrk="1" fontAlgn="auto" latinLnBrk="0" hangingPunct="1">
              <a:lnSpc>
                <a:spcPct val="100000"/>
              </a:lnSpc>
              <a:spcBef>
                <a:spcPts val="0"/>
              </a:spcBef>
              <a:spcAft>
                <a:spcPts val="0"/>
              </a:spcAft>
              <a:buClrTx/>
              <a:buSzTx/>
              <a:buFontTx/>
              <a:buAutoNum type="arabicPeriod"/>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Lập và hoàn thành bảng mô tả (theo gợi ý dưới đây) </a:t>
            </a:r>
          </a:p>
          <a:p>
            <a:pPr marR="0" lvl="0" algn="ctr" defTabSz="182486" rtl="0" eaLnBrk="1" fontAlgn="auto" latinLnBrk="0" hangingPunct="1">
              <a:lnSpc>
                <a:spcPct val="100000"/>
              </a:lnSpc>
              <a:spcBef>
                <a:spcPts val="0"/>
              </a:spcBef>
              <a:spcAft>
                <a:spcPts val="0"/>
              </a:spcAft>
              <a:buClrTx/>
              <a:buSzTx/>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về đời sống vật chất và tinh thần của người Việt cổ</a:t>
            </a:r>
            <a:endParaRPr kumimoji="0" lang="en-US" sz="27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3858754089"/>
              </p:ext>
            </p:extLst>
          </p:nvPr>
        </p:nvGraphicFramePr>
        <p:xfrm>
          <a:off x="92076" y="819150"/>
          <a:ext cx="8959849" cy="4310958"/>
        </p:xfrm>
        <a:graphic>
          <a:graphicData uri="http://schemas.openxmlformats.org/drawingml/2006/table">
            <a:tbl>
              <a:tblPr firstRow="1" bandRow="1">
                <a:tableStyleId>{21E4AEA4-8DFA-4A89-87EB-49C32662AFE0}</a:tableStyleId>
              </a:tblPr>
              <a:tblGrid>
                <a:gridCol w="1682362">
                  <a:extLst>
                    <a:ext uri="{9D8B030D-6E8A-4147-A177-3AD203B41FA5}">
                      <a16:colId xmlns:a16="http://schemas.microsoft.com/office/drawing/2014/main" val="2110190926"/>
                    </a:ext>
                  </a:extLst>
                </a:gridCol>
                <a:gridCol w="2657366">
                  <a:extLst>
                    <a:ext uri="{9D8B030D-6E8A-4147-A177-3AD203B41FA5}">
                      <a16:colId xmlns:a16="http://schemas.microsoft.com/office/drawing/2014/main" val="1854208686"/>
                    </a:ext>
                  </a:extLst>
                </a:gridCol>
                <a:gridCol w="4620121">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bg1"/>
                          </a:solidFill>
                          <a:latin typeface="Cambria" panose="02040503050406030204" pitchFamily="18" charset="0"/>
                          <a:ea typeface="Cambria" panose="02040503050406030204" pitchFamily="18" charset="0"/>
                        </a:rPr>
                        <a:t>Đời sống của người Việt cổ</a:t>
                      </a:r>
                      <a:endParaRPr lang="en-SG" sz="2600" b="1" dirty="0">
                        <a:solidFill>
                          <a:schemeClr val="bg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bg1"/>
                          </a:solidFill>
                          <a:latin typeface="Cambria" panose="02040503050406030204" pitchFamily="18" charset="0"/>
                          <a:ea typeface="Cambria" panose="02040503050406030204" pitchFamily="18" charset="0"/>
                        </a:rPr>
                        <a:t>Biểu hiện</a:t>
                      </a:r>
                      <a:endParaRPr lang="en-SG" sz="2600" b="1"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300" b="1" dirty="0">
                        <a:solidFill>
                          <a:schemeClr val="tx1"/>
                        </a:solidFill>
                        <a:latin typeface="Cambria" panose="02040503050406030204" pitchFamily="18" charset="0"/>
                        <a:ea typeface="Cambria" panose="02040503050406030204" pitchFamily="18" charset="0"/>
                      </a:endParaRPr>
                    </a:p>
                    <a:p>
                      <a:pPr algn="ctr"/>
                      <a:r>
                        <a:rPr lang="vi-VN" sz="2300" b="1" dirty="0">
                          <a:solidFill>
                            <a:schemeClr val="tx1"/>
                          </a:solidFill>
                          <a:latin typeface="Cambria" panose="02040503050406030204" pitchFamily="18" charset="0"/>
                          <a:ea typeface="Cambria" panose="02040503050406030204" pitchFamily="18" charset="0"/>
                        </a:rPr>
                        <a:t>Đời sống </a:t>
                      </a:r>
                    </a:p>
                    <a:p>
                      <a:pPr algn="ctr"/>
                      <a:r>
                        <a:rPr lang="vi-VN" sz="2300" b="1" dirty="0">
                          <a:solidFill>
                            <a:schemeClr val="tx1"/>
                          </a:solidFill>
                          <a:latin typeface="Cambria" panose="02040503050406030204" pitchFamily="18" charset="0"/>
                          <a:ea typeface="Cambria" panose="02040503050406030204" pitchFamily="18" charset="0"/>
                        </a:rPr>
                        <a:t>vật chất</a:t>
                      </a: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Thức ăn</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latin typeface="Cambria" panose="02040503050406030204" pitchFamily="18" charset="0"/>
                          <a:ea typeface="Cambria" panose="02040503050406030204" pitchFamily="18" charset="0"/>
                        </a:rPr>
                        <a:t>Nhà ở</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Trang phục</a:t>
                      </a:r>
                    </a:p>
                    <a:p>
                      <a:pPr algn="ctr"/>
                      <a:endParaRPr lang="vi-VN" sz="2300" b="1" dirty="0">
                        <a:latin typeface="Cambria" panose="02040503050406030204" pitchFamily="18" charset="0"/>
                        <a:ea typeface="Cambria" panose="02040503050406030204" pitchFamily="18" charset="0"/>
                      </a:endParaRPr>
                    </a:p>
                  </a:txBody>
                  <a:tcPr anchor="ct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Phương tiện đi lại</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tinh thần</a:t>
                      </a:r>
                      <a:endParaRPr lang="en-SG" sz="2300" b="1" dirty="0">
                        <a:solidFill>
                          <a:schemeClr val="tx1"/>
                        </a:solidFill>
                        <a:latin typeface="Cambria" panose="02040503050406030204" pitchFamily="18" charset="0"/>
                        <a:ea typeface="Cambria" panose="02040503050406030204" pitchFamily="18" charset="0"/>
                      </a:endParaRPr>
                    </a:p>
                    <a:p>
                      <a:pPr algn="ct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Tín ngưỡng</a:t>
                      </a:r>
                      <a:endParaRPr lang="en-US" sz="2300" b="1" dirty="0">
                        <a:latin typeface="Cambria" panose="02040503050406030204" pitchFamily="18" charset="0"/>
                        <a:ea typeface="Cambria" panose="02040503050406030204" pitchFamily="18" charset="0"/>
                      </a:endParaRPr>
                    </a:p>
                    <a:p>
                      <a:pPr algn="ctr"/>
                      <a:endParaRPr lang="en-SG" sz="15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493734">
                <a:tc vMerge="1">
                  <a:txBody>
                    <a:bodyPr/>
                    <a:lstStyle/>
                    <a:p>
                      <a:endParaRPr lang="en-SG" dirty="0"/>
                    </a:p>
                  </a:txBody>
                  <a:tcPr/>
                </a:tc>
                <a:tc>
                  <a:txBody>
                    <a:bodyPr/>
                    <a:lstStyle/>
                    <a:p>
                      <a:pPr algn="ctr"/>
                      <a:r>
                        <a:rPr lang="vi-VN" sz="2200" b="1" dirty="0">
                          <a:latin typeface="Cambria" panose="02040503050406030204" pitchFamily="18" charset="0"/>
                          <a:ea typeface="Cambria" panose="02040503050406030204" pitchFamily="18" charset="0"/>
                        </a:rPr>
                        <a:t>Phong tục,</a:t>
                      </a:r>
                    </a:p>
                    <a:p>
                      <a:pPr algn="ctr"/>
                      <a:r>
                        <a:rPr lang="vi-VN" sz="2200" b="1" dirty="0">
                          <a:latin typeface="Cambria" panose="02040503050406030204" pitchFamily="18" charset="0"/>
                          <a:ea typeface="Cambria" panose="02040503050406030204" pitchFamily="18" charset="0"/>
                        </a:rPr>
                        <a:t> tập quán</a:t>
                      </a:r>
                      <a:endParaRPr lang="en-SG" sz="22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
        <p:nvSpPr>
          <p:cNvPr id="3" name="TextBox 2">
            <a:extLst>
              <a:ext uri="{FF2B5EF4-FFF2-40B4-BE49-F238E27FC236}">
                <a16:creationId xmlns:a16="http://schemas.microsoft.com/office/drawing/2014/main" id="{1EDB2C9E-43A5-491F-838A-96AADF87BE89}"/>
              </a:ext>
            </a:extLst>
          </p:cNvPr>
          <p:cNvSpPr txBox="1"/>
          <p:nvPr/>
        </p:nvSpPr>
        <p:spPr>
          <a:xfrm>
            <a:off x="6096000" y="1352418"/>
            <a:ext cx="1981200" cy="461665"/>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Lúa, gạo</a:t>
            </a:r>
            <a:endParaRPr lang="en-SG" sz="24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5EEDBA0-A5D7-49F5-A7D9-E7628B8611A3}"/>
              </a:ext>
            </a:extLst>
          </p:cNvPr>
          <p:cNvSpPr txBox="1"/>
          <p:nvPr/>
        </p:nvSpPr>
        <p:spPr>
          <a:xfrm>
            <a:off x="6096000" y="1883105"/>
            <a:ext cx="129540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Nhà sàn</a:t>
            </a:r>
            <a:endParaRPr lang="en-SG"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10047B-C3BD-4AB7-96FA-B0798E5F3D73}"/>
              </a:ext>
            </a:extLst>
          </p:cNvPr>
          <p:cNvSpPr txBox="1"/>
          <p:nvPr/>
        </p:nvSpPr>
        <p:spPr>
          <a:xfrm>
            <a:off x="5129211" y="3191172"/>
            <a:ext cx="3184526" cy="461665"/>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Chủ yếu bằng thuyền</a:t>
            </a:r>
            <a:endParaRPr lang="en-SG" sz="24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F179CFD-981B-4DE6-ACF4-47AA0E9E0A19}"/>
              </a:ext>
            </a:extLst>
          </p:cNvPr>
          <p:cNvSpPr txBox="1"/>
          <p:nvPr/>
        </p:nvSpPr>
        <p:spPr>
          <a:xfrm>
            <a:off x="4603750" y="2354147"/>
            <a:ext cx="4419600" cy="861774"/>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Nam thường đóng khố cởi trần, nữ mặc váy và áo yếm</a:t>
            </a:r>
            <a:endParaRPr lang="en-SG" sz="24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AD07C1C-AEC9-4ABC-B934-62E75AF6DF40}"/>
              </a:ext>
            </a:extLst>
          </p:cNvPr>
          <p:cNvSpPr txBox="1"/>
          <p:nvPr/>
        </p:nvSpPr>
        <p:spPr>
          <a:xfrm>
            <a:off x="4330699" y="3628087"/>
            <a:ext cx="4781550"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24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1F39DBF-C132-4CC7-B0C1-AA596D05B08B}"/>
              </a:ext>
            </a:extLst>
          </p:cNvPr>
          <p:cNvSpPr txBox="1"/>
          <p:nvPr/>
        </p:nvSpPr>
        <p:spPr>
          <a:xfrm>
            <a:off x="4419600" y="4344983"/>
            <a:ext cx="4356100"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Phong tục ăn trầu, nhuộm răng đen</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4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2526" y="57150"/>
            <a:ext cx="90297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B10CD7-9FD2-3D4B-393B-6827BE79BCCF}"/>
              </a:ext>
            </a:extLst>
          </p:cNvPr>
          <p:cNvSpPr/>
          <p:nvPr/>
        </p:nvSpPr>
        <p:spPr>
          <a:xfrm>
            <a:off x="262076" y="57150"/>
            <a:ext cx="8610600" cy="1311086"/>
          </a:xfrm>
          <a:prstGeom prst="rect">
            <a:avLst/>
          </a:prstGeom>
          <a:noFill/>
        </p:spPr>
        <p:txBody>
          <a:bodyPr wrap="square" lIns="18245" tIns="9123" rIns="18245" bIns="9123">
            <a:spAutoFit/>
          </a:bodyPr>
          <a:lstStyle/>
          <a:p>
            <a:pPr algn="just" defTabSz="182486"/>
            <a:r>
              <a:rPr lang="vi-VN" sz="2800"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28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262076" y="1527199"/>
            <a:ext cx="8583227" cy="33239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923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D1E4CE5-71A6-421D-B2F8-938E5C3730EF}"/>
              </a:ext>
            </a:extLst>
          </p:cNvPr>
          <p:cNvSpPr/>
          <p:nvPr/>
        </p:nvSpPr>
        <p:spPr>
          <a:xfrm>
            <a:off x="292100" y="188525"/>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14">
            <a:extLst>
              <a:ext uri="{FF2B5EF4-FFF2-40B4-BE49-F238E27FC236}">
                <a16:creationId xmlns:a16="http://schemas.microsoft.com/office/drawing/2014/main" id="{73291CB4-C554-4444-AC45-AF1D5DA931C9}"/>
              </a:ext>
            </a:extLst>
          </p:cNvPr>
          <p:cNvSpPr txBox="1"/>
          <p:nvPr/>
        </p:nvSpPr>
        <p:spPr>
          <a:xfrm>
            <a:off x="533400" y="184271"/>
            <a:ext cx="7772400" cy="3939540"/>
          </a:xfrm>
          <a:prstGeom prst="rect">
            <a:avLst/>
          </a:prstGeom>
          <a:noFill/>
        </p:spPr>
        <p:txBody>
          <a:bodyPr wrap="square" rtlCol="0">
            <a:spAutoFit/>
          </a:bodyPr>
          <a:lstStyle/>
          <a:p>
            <a:pPr algn="just" defTabSz="182486"/>
            <a:r>
              <a:rPr lang="vi-VN" sz="5000"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50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a16="http://schemas.microsoft.com/office/drawing/2014/main" id="{BEF4360D-6B82-46E2-8F18-0040ECA8EC6F}"/>
              </a:ext>
            </a:extLst>
          </p:cNvPr>
          <p:cNvPicPr>
            <a:picLocks noChangeAspect="1"/>
          </p:cNvPicPr>
          <p:nvPr/>
        </p:nvPicPr>
        <p:blipFill rotWithShape="1">
          <a:blip r:embed="rId3">
            <a:extLst>
              <a:ext uri="{28A0092B-C50C-407E-A947-70E740481C1C}">
                <a14:useLocalDpi xmlns:a14="http://schemas.microsoft.com/office/drawing/2010/main" val="0"/>
              </a:ext>
            </a:extLst>
          </a:blip>
          <a:srcRect t="34709"/>
          <a:stretch/>
        </p:blipFill>
        <p:spPr>
          <a:xfrm>
            <a:off x="-6658" y="2665459"/>
            <a:ext cx="9144000" cy="3641271"/>
          </a:xfrm>
          <a:prstGeom prst="rect">
            <a:avLst/>
          </a:prstGeom>
          <a:ln>
            <a:noFill/>
          </a:ln>
        </p:spPr>
      </p:pic>
    </p:spTree>
    <p:extLst>
      <p:ext uri="{BB962C8B-B14F-4D97-AF65-F5344CB8AC3E}">
        <p14:creationId xmlns:p14="http://schemas.microsoft.com/office/powerpoint/2010/main" val="274101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10" name="Picture 9">
            <a:extLst>
              <a:ext uri="{FF2B5EF4-FFF2-40B4-BE49-F238E27FC236}">
                <a16:creationId xmlns:a16="http://schemas.microsoft.com/office/drawing/2014/main" id="{619F9080-5235-4A5C-AF71-7C9019BE16FD}"/>
              </a:ext>
            </a:extLst>
          </p:cNvPr>
          <p:cNvPicPr>
            <a:picLocks noChangeAspect="1"/>
          </p:cNvPicPr>
          <p:nvPr/>
        </p:nvPicPr>
        <p:blipFill>
          <a:blip r:embed="rId9"/>
          <a:stretch>
            <a:fillRect/>
          </a:stretch>
        </p:blipFill>
        <p:spPr>
          <a:xfrm>
            <a:off x="508369" y="176378"/>
            <a:ext cx="8284166" cy="4597799"/>
          </a:xfrm>
          <a:prstGeom prst="rect">
            <a:avLst/>
          </a:prstGeom>
        </p:spPr>
      </p:pic>
    </p:spTree>
    <p:extLst>
      <p:ext uri="{BB962C8B-B14F-4D97-AF65-F5344CB8AC3E}">
        <p14:creationId xmlns:p14="http://schemas.microsoft.com/office/powerpoint/2010/main" val="155701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867</TotalTime>
  <Words>528</Words>
  <Application>Microsoft Office PowerPoint</Application>
  <PresentationFormat>On-screen Show (16:9)</PresentationFormat>
  <Paragraphs>46</Paragraphs>
  <Slides>11</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vt:i4>
      </vt:variant>
    </vt:vector>
  </HeadingPairs>
  <TitlesOfParts>
    <vt:vector size="26" baseType="lpstr">
      <vt:lpstr>#9Slide02 Noi dung dai</vt:lpstr>
      <vt:lpstr>#9Slide07 HoneyCream</vt:lpstr>
      <vt:lpstr>SVN-Newton</vt:lpstr>
      <vt:lpstr>Times New Roman</vt:lpstr>
      <vt:lpstr>阿里巴巴普惠体</vt:lpstr>
      <vt:lpstr>Cambria</vt:lpstr>
      <vt:lpstr>SVN-Ready</vt:lpstr>
      <vt:lpstr>Calibri</vt:lpstr>
      <vt:lpstr>Arial</vt:lpstr>
      <vt:lpstr>思源黑体 Medium</vt:lpstr>
      <vt:lpstr>思源黑体</vt:lpstr>
      <vt:lpstr>Office Theme</vt:lpstr>
      <vt:lpstr>4_Office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Dark Blue Watercolor Solar System Science Class Schoology Course Card</dc:title>
  <dc:creator>MANG NON</dc:creator>
  <cp:keywords>Măngnon</cp:keywords>
  <cp:lastModifiedBy>Quý Thắng</cp:lastModifiedBy>
  <cp:revision>49</cp:revision>
  <dcterms:created xsi:type="dcterms:W3CDTF">2006-08-16T00:00:00Z</dcterms:created>
  <dcterms:modified xsi:type="dcterms:W3CDTF">2025-12-03T05:04:38Z</dcterms:modified>
  <dc:identifier>DAFuVWHYRwQ</dc:identifier>
</cp:coreProperties>
</file>