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2" r:id="rId4"/>
    <p:sldId id="264" r:id="rId5"/>
    <p:sldId id="265" r:id="rId6"/>
    <p:sldId id="266" r:id="rId7"/>
    <p:sldId id="267" r:id="rId8"/>
    <p:sldId id="271" r:id="rId9"/>
    <p:sldId id="273" r:id="rId10"/>
    <p:sldId id="276" r:id="rId11"/>
    <p:sldId id="277" r:id="rId12"/>
    <p:sldId id="28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8" autoAdjust="0"/>
    <p:restoredTop sz="90661" autoAdjust="0"/>
  </p:normalViewPr>
  <p:slideViewPr>
    <p:cSldViewPr snapToGrid="0">
      <p:cViewPr varScale="1">
        <p:scale>
          <a:sx n="60" d="100"/>
          <a:sy n="60" d="100"/>
        </p:scale>
        <p:origin x="712" y="44"/>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72EE0-880A-4AED-9364-A1C6371A2B33}" type="datetimeFigureOut">
              <a:rPr lang="en-US" smtClean="0"/>
              <a:t>03-Dec-25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6EDFD-2D8C-43B8-BC22-66A9FDBB609A}" type="slidenum">
              <a:rPr lang="en-US" smtClean="0"/>
              <a:t>‹#›</a:t>
            </a:fld>
            <a:endParaRPr lang="en-US"/>
          </a:p>
        </p:txBody>
      </p:sp>
    </p:spTree>
    <p:extLst>
      <p:ext uri="{BB962C8B-B14F-4D97-AF65-F5344CB8AC3E}">
        <p14:creationId xmlns:p14="http://schemas.microsoft.com/office/powerpoint/2010/main" val="138756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6EDFD-2D8C-43B8-BC22-66A9FDBB609A}" type="slidenum">
              <a:rPr lang="en-US" smtClean="0"/>
              <a:t>5</a:t>
            </a:fld>
            <a:endParaRPr lang="en-US"/>
          </a:p>
        </p:txBody>
      </p:sp>
    </p:spTree>
    <p:extLst>
      <p:ext uri="{BB962C8B-B14F-4D97-AF65-F5344CB8AC3E}">
        <p14:creationId xmlns:p14="http://schemas.microsoft.com/office/powerpoint/2010/main" val="271607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4"/>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5"/>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7"/>
          <a:stretch>
            <a:fillRect/>
          </a:stretch>
        </p:blipFill>
        <p:spPr>
          <a:xfrm>
            <a:off x="3546832" y="161401"/>
            <a:ext cx="4858933" cy="1225402"/>
          </a:xfrm>
          <a:prstGeom prst="rect">
            <a:avLst/>
          </a:prstGeom>
        </p:spPr>
      </p:pic>
      <p:pic>
        <p:nvPicPr>
          <p:cNvPr id="15" name="Picture 14"/>
          <p:cNvPicPr>
            <a:picLocks noChangeAspect="1"/>
          </p:cNvPicPr>
          <p:nvPr/>
        </p:nvPicPr>
        <p:blipFill>
          <a:blip r:embed="rId8"/>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9"/>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0"/>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1"/>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pic>
        <p:nvPicPr>
          <p:cNvPr id="3" name="Picture 2">
            <a:extLst>
              <a:ext uri="{FF2B5EF4-FFF2-40B4-BE49-F238E27FC236}">
                <a16:creationId xmlns:a16="http://schemas.microsoft.com/office/drawing/2014/main" id="{79F8CFEB-3599-5083-89DC-EBFA1AF8EE57}"/>
              </a:ext>
            </a:extLst>
          </p:cNvPr>
          <p:cNvPicPr>
            <a:picLocks noChangeAspect="1"/>
          </p:cNvPicPr>
          <p:nvPr/>
        </p:nvPicPr>
        <p:blipFill>
          <a:blip r:embed="rId14"/>
          <a:stretch>
            <a:fillRect/>
          </a:stretch>
        </p:blipFill>
        <p:spPr>
          <a:xfrm>
            <a:off x="-1216771" y="10113461"/>
            <a:ext cx="10583480" cy="3226066"/>
          </a:xfrm>
          <a:prstGeom prst="rect">
            <a:avLst/>
          </a:prstGeom>
        </p:spPr>
      </p:pic>
      <p:pic>
        <p:nvPicPr>
          <p:cNvPr id="9" name="Picture 8">
            <a:extLst>
              <a:ext uri="{FF2B5EF4-FFF2-40B4-BE49-F238E27FC236}">
                <a16:creationId xmlns:a16="http://schemas.microsoft.com/office/drawing/2014/main" id="{01303DF2-4B4E-9520-9245-F7BB1088405D}"/>
              </a:ext>
            </a:extLst>
          </p:cNvPr>
          <p:cNvPicPr>
            <a:picLocks noChangeAspect="1"/>
          </p:cNvPicPr>
          <p:nvPr/>
        </p:nvPicPr>
        <p:blipFill>
          <a:blip r:embed="rId14"/>
          <a:stretch>
            <a:fillRect/>
          </a:stretch>
        </p:blipFill>
        <p:spPr>
          <a:xfrm>
            <a:off x="8435099" y="-1632474"/>
            <a:ext cx="4695320" cy="1431233"/>
          </a:xfrm>
          <a:prstGeom prst="rect">
            <a:avLst/>
          </a:prstGeom>
        </p:spPr>
      </p:pic>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vẫn 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 Những tấm liếp trước hiên nhà được đan bằng tre, nứa,.. để 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a:solidFill>
                    <a:schemeClr val="accent1">
                      <a:lumMod val="50000"/>
                    </a:schemeClr>
                  </a:solidFill>
                  <a:latin typeface="Cambria" panose="02040503050406030204" pitchFamily="18" charset="0"/>
                  <a:ea typeface="Cambria" panose="02040503050406030204" pitchFamily="18" charset="0"/>
                </a:rPr>
                <a:t>   Cho 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900" y="3784608"/>
            <a:ext cx="4067378" cy="2422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57367" y="1547871"/>
            <a:ext cx="10877265" cy="2800767"/>
          </a:xfrm>
          <a:prstGeom prst="rect">
            <a:avLst/>
          </a:prstGeom>
          <a:noFill/>
        </p:spPr>
        <p:txBody>
          <a:bodyPr wrap="square" rtlCol="0">
            <a:spAutoFit/>
          </a:bodyPr>
          <a:lstStyle/>
          <a:p>
            <a:pPr algn="just"/>
            <a:r>
              <a:rPr lang="en-US" sz="4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16109" y="-951231"/>
            <a:ext cx="8293470" cy="8828117"/>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233216" y="2292126"/>
            <a:ext cx="5533970" cy="4293393"/>
          </a:xfrm>
          <a:prstGeom prst="rect">
            <a:avLst/>
          </a:prstGeom>
        </p:spPr>
      </p:pic>
      <p:grpSp>
        <p:nvGrpSpPr>
          <p:cNvPr id="9" name="Group 8"/>
          <p:cNvGrpSpPr/>
          <p:nvPr/>
        </p:nvGrpSpPr>
        <p:grpSpPr>
          <a:xfrm>
            <a:off x="1623924" y="1609590"/>
            <a:ext cx="5802930" cy="3022799"/>
            <a:chOff x="1980858" y="1227224"/>
            <a:chExt cx="5802930" cy="3022799"/>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980858" y="1910899"/>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3016706"/>
            <a:chOff x="891092" y="916590"/>
            <a:chExt cx="10531413" cy="2797044"/>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 name="Rectangle 3"/>
            <p:cNvSpPr/>
            <p:nvPr/>
          </p:nvSpPr>
          <p:spPr>
            <a:xfrm>
              <a:off x="1023460" y="946455"/>
              <a:ext cx="10257401" cy="2767179"/>
            </a:xfrm>
            <a:prstGeom prst="rect">
              <a:avLst/>
            </a:prstGeom>
          </p:spPr>
          <p:txBody>
            <a:bodyPr wrap="square">
              <a:spAutoFit/>
            </a:bodyPr>
            <a:lstStyle/>
            <a:p>
              <a:pPr algn="ctr" defTabSz="609585">
                <a:spcBef>
                  <a:spcPct val="50000"/>
                </a:spcBef>
              </a:pP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đến</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4,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44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44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55093" y="2442791"/>
            <a:ext cx="10795975" cy="3858172"/>
            <a:chOff x="749449" y="875643"/>
            <a:chExt cx="10691167" cy="1361482"/>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 name="Rectangle 6"/>
            <p:cNvSpPr/>
            <p:nvPr/>
          </p:nvSpPr>
          <p:spPr>
            <a:xfrm>
              <a:off x="984651" y="968133"/>
              <a:ext cx="10257401" cy="1268992"/>
            </a:xfrm>
            <a:prstGeom prst="rect">
              <a:avLst/>
            </a:prstGeom>
          </p:spPr>
          <p:txBody>
            <a:bodyPr wrap="square">
              <a:spAutoFit/>
            </a:bodyPr>
            <a:lstStyle/>
            <a:p>
              <a:pPr marL="285750" indent="-285750" algn="just">
                <a:spcBef>
                  <a:spcPts val="600"/>
                </a:spcBef>
                <a:spcAft>
                  <a:spcPts val="600"/>
                </a:spcAft>
                <a:buFontTx/>
                <a:buChar char="-"/>
              </a:pPr>
              <a:r>
                <a:rPr lang="en-US" sz="4400" b="1" dirty="0" err="1">
                  <a:solidFill>
                    <a:srgbClr val="002060"/>
                  </a:solidFill>
                  <a:latin typeface="Cambria" panose="02040503050406030204" pitchFamily="18" charset="0"/>
                  <a:ea typeface="Cambria" panose="02040503050406030204" pitchFamily="18" charset="0"/>
                </a:rPr>
                <a:t>Mô</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số</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nét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nổi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bật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truyền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thống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vùng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bằng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Bắc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Bộ</a:t>
              </a:r>
              <a:r>
                <a:rPr lang="en-US" sz="4400" b="1" dirty="0">
                  <a:solidFill>
                    <a:srgbClr val="002060"/>
                  </a:solidFill>
                  <a:latin typeface="Cambria" panose="02040503050406030204" pitchFamily="18" charset="0"/>
                  <a:ea typeface="Cambria" panose="02040503050406030204" pitchFamily="18" charset="0"/>
                </a:rPr>
                <a:t>.</a:t>
              </a: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4666593"/>
            <a:ext cx="12511029" cy="2742832"/>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Hình 2</a:t>
              </a:r>
              <a:r>
                <a:rPr lang="en-US" sz="2000">
                  <a:latin typeface="Cambria" panose="02040503050406030204" pitchFamily="18" charset="0"/>
                  <a:ea typeface="Cambria" panose="02040503050406030204" pitchFamily="18" charset="0"/>
                </a:rPr>
                <a:t>: </a:t>
              </a:r>
              <a:r>
                <a:rPr lang="en-US" sz="2000" i="1">
                  <a:latin typeface="Cambria" panose="02040503050406030204" pitchFamily="18" charset="0"/>
                  <a:ea typeface="Cambria" panose="02040503050406030204" pitchFamily="18" charset="0"/>
                </a:rPr>
                <a:t>Cổng làng Đường Lâm (thành phố Hà Nội)</a:t>
              </a:r>
            </a:p>
          </p:txBody>
        </p:sp>
        <p:sp>
          <p:nvSpPr>
            <p:cNvPr id="6" name="TextBox 5"/>
            <p:cNvSpPr txBox="1"/>
            <p:nvPr/>
          </p:nvSpPr>
          <p:spPr>
            <a:xfrm>
              <a:off x="676638" y="2146781"/>
              <a:ext cx="5905724" cy="4031873"/>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cửa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ngõ</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nghỉ</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tập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vui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trồng</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đầu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cuối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vị</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trung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di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lịch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hóa</a:t>
              </a:r>
              <a:r>
                <a:rPr lang="en-US" sz="3200"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344694"/>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a:solidFill>
                    <a:srgbClr val="002060"/>
                  </a:solidFill>
                  <a:latin typeface="Cambria" panose="02040503050406030204" pitchFamily="18" charset="0"/>
                  <a:ea typeface="Cambria" panose="02040503050406030204" pitchFamily="18" charset="0"/>
                </a:rPr>
                <a:t>   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điểm</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khác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nhau</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giữa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a:solidFill>
                    <a:schemeClr val="accent2">
                      <a:lumMod val="50000"/>
                    </a:schemeClr>
                  </a:solidFill>
                  <a:latin typeface="Cambria" panose="02040503050406030204" pitchFamily="18" charset="0"/>
                  <a:ea typeface="Cambria" panose="02040503050406030204" pitchFamily="18" charset="0"/>
                </a:rPr>
                <a:t>với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540</Words>
  <Application>Microsoft Office PowerPoint</Application>
  <PresentationFormat>Widescreen</PresentationFormat>
  <Paragraphs>19</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#9Slide07 HoneyCream</vt:lpstr>
      <vt:lpstr>Arial</vt:lpstr>
      <vt:lpstr>Calibri</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Quý Thắng</cp:lastModifiedBy>
  <cp:revision>43</cp:revision>
  <dcterms:created xsi:type="dcterms:W3CDTF">2023-10-13T13:17:08Z</dcterms:created>
  <dcterms:modified xsi:type="dcterms:W3CDTF">2025-12-03T04:46:40Z</dcterms:modified>
</cp:coreProperties>
</file>