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8" r:id="rId1"/>
  </p:sldMasterIdLst>
  <p:notesMasterIdLst>
    <p:notesMasterId r:id="rId19"/>
  </p:notesMasterIdLst>
  <p:sldIdLst>
    <p:sldId id="257" r:id="rId2"/>
    <p:sldId id="258" r:id="rId3"/>
    <p:sldId id="285" r:id="rId4"/>
    <p:sldId id="286" r:id="rId5"/>
    <p:sldId id="287" r:id="rId6"/>
    <p:sldId id="261" r:id="rId7"/>
    <p:sldId id="262" r:id="rId8"/>
    <p:sldId id="263" r:id="rId9"/>
    <p:sldId id="278" r:id="rId10"/>
    <p:sldId id="264" r:id="rId11"/>
    <p:sldId id="279" r:id="rId12"/>
    <p:sldId id="265" r:id="rId13"/>
    <p:sldId id="266" r:id="rId14"/>
    <p:sldId id="290" r:id="rId15"/>
    <p:sldId id="273" r:id="rId16"/>
    <p:sldId id="274" r:id="rId17"/>
    <p:sldId id="276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</p:embeddedFont>
    <p:embeddedFont>
      <p:font typeface="#9Slide03 AmpleSoft Bold" panose="020B0604020202020204" charset="0"/>
      <p:regular r:id="rId21"/>
    </p:embeddedFont>
    <p:embeddedFont>
      <p:font typeface="#9Slide03 IcielPanton Black" panose="020B0604020202020204" charset="0"/>
      <p:bold r:id="rId22"/>
    </p:embeddedFont>
    <p:embeddedFont>
      <p:font typeface="#9Slide03 Kaleko 105 Round Bold" panose="020B0604020202020204" charset="0"/>
      <p:bold r:id="rId23"/>
    </p:embeddedFont>
    <p:embeddedFont>
      <p:font typeface="#9Slide03 SVNEvery Movie Every " panose="02000500000000000000" charset="0"/>
      <p:regular r:id="rId24"/>
    </p:embeddedFont>
    <p:embeddedFont>
      <p:font typeface="#9Slide04 Tinos Bold" panose="020B0604020202020204" charset="0"/>
      <p:bold r:id="rId25"/>
    </p:embeddedFont>
    <p:embeddedFont>
      <p:font typeface="Architecture" panose="020B0500000000000000" charset="0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Poppins ExtraBold" panose="00000900000000000000" pitchFamily="2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20A0E-75F8-4AB3-93C3-720F3D5FCA47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A0DDE-E854-4921-96AC-9EEE3250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9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mong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.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tạm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648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579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51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A394FB57-4C4A-498F-BCAF-815F2610CB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F821CBAE-3A88-4182-A8A7-01BDFFB587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7ED9A78C-04D2-4918-A329-2D5D27088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82A1D-729A-408B-850F-6D111D8212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16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00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34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76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15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4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25-Nov-25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4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25-Nov-25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66928" y="520075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userDrawn="1">
  <p:cSld name="Numbers and text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47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25-Nov-25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25-Nov-25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54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25-Nov-25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5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25-Nov-25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25-Nov-25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25-Nov-25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2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25-Nov-25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1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68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863" r:id="rId15"/>
    <p:sldLayoutId id="21474838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37617" y="1284051"/>
            <a:ext cx="10077856" cy="4046707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2972"/>
            <a:ext cx="3836841" cy="383684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23710" r="3555" b="12372"/>
          <a:stretch/>
        </p:blipFill>
        <p:spPr>
          <a:xfrm rot="1760547">
            <a:off x="8717863" y="2712720"/>
            <a:ext cx="3055596" cy="2349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3" y="265040"/>
            <a:ext cx="1920723" cy="1920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00" y="-325439"/>
            <a:ext cx="3312000" cy="1920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58" y="-577349"/>
            <a:ext cx="3410857" cy="34108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74CE54F-F35E-4D7B-8463-749276A7DEE3}"/>
              </a:ext>
            </a:extLst>
          </p:cNvPr>
          <p:cNvSpPr/>
          <p:nvPr/>
        </p:nvSpPr>
        <p:spPr>
          <a:xfrm>
            <a:off x="4067702" y="395804"/>
            <a:ext cx="3221395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+mn-cs"/>
              </a:rPr>
              <a:t>LỊCH SỬ &amp; 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+mn-cs"/>
              </a:rPr>
              <a:t>ĐỊA LÍ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32" y="-1487532"/>
            <a:ext cx="3271365" cy="3271365"/>
          </a:xfrm>
          <a:prstGeom prst="rect">
            <a:avLst/>
          </a:prstGeom>
        </p:spPr>
      </p:pic>
      <p:sp>
        <p:nvSpPr>
          <p:cNvPr id="18" name="Google Shape;1427;p41">
            <a:extLst>
              <a:ext uri="{FF2B5EF4-FFF2-40B4-BE49-F238E27FC236}">
                <a16:creationId xmlns:a16="http://schemas.microsoft.com/office/drawing/2014/main" id="{411581D9-61BC-4717-BF96-EE344A29B89A}"/>
              </a:ext>
            </a:extLst>
          </p:cNvPr>
          <p:cNvSpPr txBox="1">
            <a:spLocks/>
          </p:cNvSpPr>
          <p:nvPr/>
        </p:nvSpPr>
        <p:spPr>
          <a:xfrm>
            <a:off x="639579" y="872581"/>
            <a:ext cx="2329874" cy="715108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ln w="28575">
            <a:solidFill>
              <a:srgbClr val="E39E58"/>
            </a:solidFill>
            <a:prstDash val="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2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000"/>
              <a:buFont typeface="Poppins ExtraBold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#9Slide03 SVNEvery Movie Every " panose="02000500000000000000" pitchFamily="2" charset="0"/>
                <a:cs typeface="Poppins ExtraBold"/>
                <a:sym typeface="Poppins ExtraBold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#9Slide03 SVNEvery Movie Every " panose="02000500000000000000" pitchFamily="2" charset="0"/>
                <a:cs typeface="Poppins ExtraBold"/>
                <a:sym typeface="Poppins ExtraBold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#9Slide03 SVNEvery Movie Every " panose="02000500000000000000" pitchFamily="2" charset="0"/>
                <a:cs typeface="Poppins ExtraBold"/>
                <a:sym typeface="Poppins ExtraBold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#9Slide03 SVNEvery Movie Every " panose="02000500000000000000" pitchFamily="2" charset="0"/>
              <a:cs typeface="Poppins ExtraBold"/>
              <a:sym typeface="Poppins Extra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69" y="1362752"/>
            <a:ext cx="8230313" cy="44687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74CE54F-F35E-4D7B-8463-749276A7DEE3}"/>
              </a:ext>
            </a:extLst>
          </p:cNvPr>
          <p:cNvSpPr/>
          <p:nvPr/>
        </p:nvSpPr>
        <p:spPr>
          <a:xfrm>
            <a:off x="8205580" y="4677804"/>
            <a:ext cx="1393971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+mn-cs"/>
              </a:rPr>
              <a:t>TIẾT 3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Rockwell" panose="020406030505060202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6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348622">
            <a:off x="5038955" y="6115669"/>
            <a:ext cx="120285" cy="13096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348622">
            <a:off x="4729513" y="5882575"/>
            <a:ext cx="177111" cy="192841"/>
          </a:xfrm>
          <a:prstGeom prst="rect">
            <a:avLst/>
          </a:prstGeom>
        </p:spPr>
      </p:pic>
      <p:sp>
        <p:nvSpPr>
          <p:cNvPr id="20" name="Freeform 9">
            <a:extLst>
              <a:ext uri="{FF2B5EF4-FFF2-40B4-BE49-F238E27FC236}">
                <a16:creationId xmlns:a16="http://schemas.microsoft.com/office/drawing/2014/main" id="{E40DE492-4228-43A0-8087-0E8B8752BDE0}"/>
              </a:ext>
            </a:extLst>
          </p:cNvPr>
          <p:cNvSpPr/>
          <p:nvPr/>
        </p:nvSpPr>
        <p:spPr>
          <a:xfrm>
            <a:off x="394637" y="394637"/>
            <a:ext cx="11466344" cy="6252488"/>
          </a:xfrm>
          <a:custGeom>
            <a:avLst/>
            <a:gdLst/>
            <a:ahLst/>
            <a:cxnLst/>
            <a:rect l="l" t="t" r="r" b="b"/>
            <a:pathLst>
              <a:path w="5059528" h="3582822">
                <a:moveTo>
                  <a:pt x="5059528" y="3582822"/>
                </a:moveTo>
                <a:lnTo>
                  <a:pt x="0" y="3575202"/>
                </a:lnTo>
                <a:lnTo>
                  <a:pt x="0" y="1255843"/>
                </a:lnTo>
                <a:lnTo>
                  <a:pt x="17780" y="19050"/>
                </a:lnTo>
                <a:lnTo>
                  <a:pt x="2520981" y="0"/>
                </a:lnTo>
                <a:lnTo>
                  <a:pt x="5040478" y="508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</p:sp>
      <p:pic>
        <p:nvPicPr>
          <p:cNvPr id="23" name="Picture 14">
            <a:extLst>
              <a:ext uri="{FF2B5EF4-FFF2-40B4-BE49-F238E27FC236}">
                <a16:creationId xmlns:a16="http://schemas.microsoft.com/office/drawing/2014/main" id="{67C7F6C9-7CE2-480E-8248-41B0AF601D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319089"/>
            <a:ext cx="1354087" cy="22615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46406">
            <a:off x="10781854" y="5556472"/>
            <a:ext cx="902157" cy="84966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23178"/>
              </p:ext>
            </p:extLst>
          </p:nvPr>
        </p:nvGraphicFramePr>
        <p:xfrm>
          <a:off x="2063809" y="769255"/>
          <a:ext cx="8128000" cy="56530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738066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87566963"/>
                    </a:ext>
                  </a:extLst>
                </a:gridCol>
              </a:tblGrid>
              <a:tr h="483494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THUẬN</a:t>
                      </a:r>
                      <a:r>
                        <a:rPr lang="vi-VN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LỢI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KHÓ</a:t>
                      </a:r>
                      <a:r>
                        <a:rPr lang="vi-VN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KHĂN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491890"/>
                  </a:ext>
                </a:extLst>
              </a:tr>
              <a:tr h="49520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529911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328287" y="1445730"/>
            <a:ext cx="458162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Vị trí địa lí thuận lợi cho giao lưu, trao đổi hàng hóa với các vùng khác.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5639" y="3339278"/>
            <a:ext cx="496348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Địa hình thuận lợi cho giao thông sinh hoạt và sản xuất.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8288" y="4641894"/>
            <a:ext cx="48013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+Hệ thống sông cung cấp nước cho sinh hoạt sản xuất giúp phát triển giao thông đường thủy.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322991" y="1456808"/>
            <a:ext cx="45666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Nhiệt độ xuống thấp vào mùa đông ảnh hưởng đến sự sinh trưởng của cây trồng, vật nuôi và sức khỏe của con người.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4254" y="4652740"/>
            <a:ext cx="5282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Mùa hạ nước sông dâng cao có thể gây ngập lụt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87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0F74C1-3BAC-4C77-AD96-6A3E2CEE0F3E}"/>
              </a:ext>
            </a:extLst>
          </p:cNvPr>
          <p:cNvSpPr/>
          <p:nvPr/>
        </p:nvSpPr>
        <p:spPr>
          <a:xfrm>
            <a:off x="345573" y="1188185"/>
            <a:ext cx="11223993" cy="452431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lang="vi-VN" sz="9600" b="1" dirty="0">
                <a:ln w="19050">
                  <a:noFill/>
                  <a:prstDash val="lgDash"/>
                </a:ln>
                <a:solidFill>
                  <a:prstClr val="white"/>
                </a:solidFill>
                <a:latin typeface="#9Slide03 AmpleSoft Bold" panose="02000000000000000000" pitchFamily="2" charset="0"/>
                <a:cs typeface="#9Slide03 Cousine Bold" panose="02070709020205020404" pitchFamily="49" charset="0"/>
                <a:sym typeface="Poppins ExtraBold"/>
              </a:rPr>
              <a:t>TÌM HIỂU VỀ BẢO VỆ THIÊN NHIÊN ĐỒNG BẰNG BẮC BỘ</a:t>
            </a:r>
            <a:endParaRPr kumimoji="0" lang="en-US" sz="9600" b="1" i="0" u="none" strike="noStrike" kern="1200" cap="none" spc="0" normalizeH="0" baseline="0" noProof="0" dirty="0">
              <a:ln w="19050">
                <a:noFill/>
                <a:prstDash val="lgDash"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cs typeface="#9Slide03 Cousine Bold" panose="02070709020205020404" pitchFamily="49" charset="0"/>
              <a:sym typeface="Poppi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3039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348622">
            <a:off x="5038955" y="6115669"/>
            <a:ext cx="120285" cy="13096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348622">
            <a:off x="4729513" y="5882575"/>
            <a:ext cx="177111" cy="19284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19384C9-F255-4733-A8DC-31A70694FB96}"/>
              </a:ext>
            </a:extLst>
          </p:cNvPr>
          <p:cNvGrpSpPr/>
          <p:nvPr/>
        </p:nvGrpSpPr>
        <p:grpSpPr>
          <a:xfrm>
            <a:off x="831936" y="1381539"/>
            <a:ext cx="4648088" cy="4923752"/>
            <a:chOff x="6434169" y="362123"/>
            <a:chExt cx="4648088" cy="3291467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40DE492-4228-43A0-8087-0E8B8752BDE0}"/>
                </a:ext>
              </a:extLst>
            </p:cNvPr>
            <p:cNvSpPr/>
            <p:nvPr/>
          </p:nvSpPr>
          <p:spPr>
            <a:xfrm>
              <a:off x="6434169" y="362123"/>
              <a:ext cx="4648088" cy="3291467"/>
            </a:xfrm>
            <a:custGeom>
              <a:avLst/>
              <a:gdLst/>
              <a:ahLst/>
              <a:cxnLst/>
              <a:rect l="l" t="t" r="r" b="b"/>
              <a:pathLst>
                <a:path w="5059528" h="3582822">
                  <a:moveTo>
                    <a:pt x="5059528" y="3582822"/>
                  </a:moveTo>
                  <a:lnTo>
                    <a:pt x="0" y="3575202"/>
                  </a:lnTo>
                  <a:lnTo>
                    <a:pt x="0" y="1255843"/>
                  </a:lnTo>
                  <a:lnTo>
                    <a:pt x="17780" y="19050"/>
                  </a:lnTo>
                  <a:lnTo>
                    <a:pt x="2520981" y="0"/>
                  </a:lnTo>
                  <a:lnTo>
                    <a:pt x="5040478" y="508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4112C26-2B54-4BE3-9B28-C7C9AAA4A1A6}"/>
                </a:ext>
              </a:extLst>
            </p:cNvPr>
            <p:cNvSpPr/>
            <p:nvPr/>
          </p:nvSpPr>
          <p:spPr>
            <a:xfrm>
              <a:off x="6610081" y="474939"/>
              <a:ext cx="4359875" cy="2942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 thông tin và quan sát hình 6,7, em hãy cho biết</a:t>
              </a:r>
              <a:r>
                <a:rPr kumimoji="0" lang="vi-VN" sz="4000" b="0" i="0" u="none" strike="noStrike" kern="1200" cap="none" spc="0" normalizeH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một số biện pháp để bảo vệ thiên nhiên ở vùng Đồng bằng Bắc Bộ.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3" name="Picture 14">
            <a:extLst>
              <a:ext uri="{FF2B5EF4-FFF2-40B4-BE49-F238E27FC236}">
                <a16:creationId xmlns:a16="http://schemas.microsoft.com/office/drawing/2014/main" id="{67C7F6C9-7CE2-480E-8248-41B0AF601D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319089"/>
            <a:ext cx="1354087" cy="22615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46406">
            <a:off x="4955906" y="5189058"/>
            <a:ext cx="902157" cy="849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12274" y="1476179"/>
            <a:ext cx="3164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 w="19050">
                  <a:noFill/>
                  <a:prstDash val="lgDash"/>
                </a:ln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3 IcielPanton Black" panose="00000A00000000000000" pitchFamily="2" charset="0"/>
                <a:ea typeface="+mn-ea"/>
                <a:cs typeface="#9Slide03 Cousine Bold" panose="02070709020205020404" pitchFamily="49" charset="0"/>
                <a:sym typeface="Poppins ExtraBold"/>
              </a:rPr>
              <a:t>THÔNG TIN</a:t>
            </a:r>
            <a:endParaRPr kumimoji="0" lang="en-US" sz="3600" b="0" i="0" u="none" strike="noStrike" kern="1200" cap="none" spc="0" normalizeH="0" baseline="0" noProof="0" dirty="0">
              <a:ln w="19050">
                <a:noFill/>
                <a:prstDash val="lgDash"/>
              </a:ln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#9Slide03 SVNEvery Movie Every " panose="02000500000000000000" pitchFamily="2" charset="0"/>
              <a:ea typeface="+mn-ea"/>
              <a:cs typeface="#9Slide03 Cousine Bold" panose="02070709020205020404" pitchFamily="49" charset="0"/>
              <a:sym typeface="Poppins ExtraBold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43901" t="27069" r="20780" b="20733"/>
          <a:stretch/>
        </p:blipFill>
        <p:spPr>
          <a:xfrm>
            <a:off x="7687961" y="3098614"/>
            <a:ext cx="4328655" cy="359852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093" t="27069" r="57375" b="20733"/>
          <a:stretch/>
        </p:blipFill>
        <p:spPr>
          <a:xfrm>
            <a:off x="5956562" y="373599"/>
            <a:ext cx="4256644" cy="3517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3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free áo dài vector truyền thống Việt Nam đẹp mới nhất file SVG, AI,  JPG, PDF, EPS, PNG, CDR">
            <a:extLst>
              <a:ext uri="{FF2B5EF4-FFF2-40B4-BE49-F238E27FC236}">
                <a16:creationId xmlns:a16="http://schemas.microsoft.com/office/drawing/2014/main" id="{957CA324-36A3-496C-8B70-DFC48156C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74" b="98122" l="4509" r="43037">
                        <a14:foregroundMark x1="6279" y1="59013" x2="5993" y2="59764"/>
                        <a14:foregroundMark x1="14441" y1="51556" x2="20719" y2="47639"/>
                        <a14:foregroundMark x1="20719" y1="47639" x2="28425" y2="49732"/>
                        <a14:foregroundMark x1="28425" y1="49732" x2="18664" y2="51931"/>
                        <a14:foregroundMark x1="18664" y1="51931" x2="14155" y2="51824"/>
                        <a14:foregroundMark x1="18836" y1="48176" x2="26313" y2="46674"/>
                        <a14:foregroundMark x1="26313" y1="46674" x2="20320" y2="48283"/>
                        <a14:foregroundMark x1="7591" y1="58852" x2="5080" y2="65021"/>
                        <a14:foregroundMark x1="18607" y1="94099" x2="25913" y2="95976"/>
                        <a14:foregroundMark x1="25913" y1="95976" x2="30080" y2="92597"/>
                        <a14:foregroundMark x1="19406" y1="95333" x2="22317" y2="95333"/>
                        <a14:foregroundMark x1="17523" y1="95601" x2="21005" y2="95869"/>
                        <a14:foregroundMark x1="25000" y1="96245" x2="27283" y2="96727"/>
                        <a14:foregroundMark x1="25400" y1="96459" x2="30879" y2="91953"/>
                        <a14:foregroundMark x1="27397" y1="95333" x2="27683" y2="95708"/>
                        <a14:foregroundMark x1="28253" y1="94850" x2="27397" y2="94957"/>
                        <a14:foregroundMark x1="28368" y1="95225" x2="30251" y2="93348"/>
                        <a14:foregroundMark x1="25285" y1="98122" x2="27568" y2="97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34" r="52119"/>
          <a:stretch/>
        </p:blipFill>
        <p:spPr bwMode="auto">
          <a:xfrm>
            <a:off x="-155233" y="3206813"/>
            <a:ext cx="3142848" cy="36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9">
            <a:extLst>
              <a:ext uri="{FF2B5EF4-FFF2-40B4-BE49-F238E27FC236}">
                <a16:creationId xmlns:a16="http://schemas.microsoft.com/office/drawing/2014/main" id="{B2B98448-973F-4743-A065-43CAAC433314}"/>
              </a:ext>
            </a:extLst>
          </p:cNvPr>
          <p:cNvGrpSpPr/>
          <p:nvPr/>
        </p:nvGrpSpPr>
        <p:grpSpPr>
          <a:xfrm>
            <a:off x="5404757" y="2761292"/>
            <a:ext cx="3015397" cy="1665300"/>
            <a:chOff x="0" y="0"/>
            <a:chExt cx="11105742" cy="7699317"/>
          </a:xfrm>
          <a:solidFill>
            <a:srgbClr val="E39E58"/>
          </a:solidFill>
        </p:grpSpPr>
        <p:grpSp>
          <p:nvGrpSpPr>
            <p:cNvPr id="22" name="Group 10">
              <a:extLst>
                <a:ext uri="{FF2B5EF4-FFF2-40B4-BE49-F238E27FC236}">
                  <a16:creationId xmlns:a16="http://schemas.microsoft.com/office/drawing/2014/main" id="{31A9C667-FB76-474A-AF76-CF9190A00501}"/>
                </a:ext>
              </a:extLst>
            </p:cNvPr>
            <p:cNvGrpSpPr/>
            <p:nvPr/>
          </p:nvGrpSpPr>
          <p:grpSpPr>
            <a:xfrm>
              <a:off x="115127" y="96664"/>
              <a:ext cx="10876574" cy="7487776"/>
              <a:chOff x="0" y="0"/>
              <a:chExt cx="3954891" cy="2722671"/>
            </a:xfrm>
            <a:grpFill/>
          </p:grpSpPr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CB50E7D3-E555-4E13-BF6B-AC0DCAC0FCF9}"/>
                  </a:ext>
                </a:extLst>
              </p:cNvPr>
              <p:cNvSpPr/>
              <p:nvPr/>
            </p:nvSpPr>
            <p:spPr>
              <a:xfrm>
                <a:off x="6350" y="6350"/>
                <a:ext cx="3942191" cy="2709971"/>
              </a:xfrm>
              <a:custGeom>
                <a:avLst/>
                <a:gdLst/>
                <a:ahLst/>
                <a:cxnLst/>
                <a:rect l="l" t="t" r="r" b="b"/>
                <a:pathLst>
                  <a:path w="3942191" h="2709971">
                    <a:moveTo>
                      <a:pt x="3942191" y="271780"/>
                    </a:moveTo>
                    <a:lnTo>
                      <a:pt x="3942191" y="2709971"/>
                    </a:lnTo>
                    <a:lnTo>
                      <a:pt x="0" y="2709971"/>
                    </a:lnTo>
                    <a:lnTo>
                      <a:pt x="0" y="0"/>
                    </a:lnTo>
                    <a:lnTo>
                      <a:pt x="3670410" y="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5" name="Freeform 12">
                <a:extLst>
                  <a:ext uri="{FF2B5EF4-FFF2-40B4-BE49-F238E27FC236}">
                    <a16:creationId xmlns:a16="http://schemas.microsoft.com/office/drawing/2014/main" id="{AACE8CE6-690B-4DD2-B2A1-C56E11ADBC9E}"/>
                  </a:ext>
                </a:extLst>
              </p:cNvPr>
              <p:cNvSpPr/>
              <p:nvPr/>
            </p:nvSpPr>
            <p:spPr>
              <a:xfrm>
                <a:off x="0" y="0"/>
                <a:ext cx="3954891" cy="2722671"/>
              </a:xfrm>
              <a:custGeom>
                <a:avLst/>
                <a:gdLst/>
                <a:ahLst/>
                <a:cxnLst/>
                <a:rect l="l" t="t" r="r" b="b"/>
                <a:pathLst>
                  <a:path w="3954891" h="2722671">
                    <a:moveTo>
                      <a:pt x="3679301" y="0"/>
                    </a:moveTo>
                    <a:lnTo>
                      <a:pt x="0" y="0"/>
                    </a:lnTo>
                    <a:lnTo>
                      <a:pt x="0" y="2722671"/>
                    </a:lnTo>
                    <a:lnTo>
                      <a:pt x="3954891" y="2722671"/>
                    </a:lnTo>
                    <a:lnTo>
                      <a:pt x="3954891" y="275590"/>
                    </a:lnTo>
                    <a:lnTo>
                      <a:pt x="3679301" y="0"/>
                    </a:lnTo>
                    <a:close/>
                    <a:moveTo>
                      <a:pt x="3942191" y="2709971"/>
                    </a:moveTo>
                    <a:lnTo>
                      <a:pt x="12700" y="2709971"/>
                    </a:lnTo>
                    <a:lnTo>
                      <a:pt x="12700" y="12700"/>
                    </a:lnTo>
                    <a:lnTo>
                      <a:pt x="3674221" y="12700"/>
                    </a:lnTo>
                    <a:lnTo>
                      <a:pt x="3676761" y="15240"/>
                    </a:lnTo>
                    <a:lnTo>
                      <a:pt x="3676761" y="278130"/>
                    </a:lnTo>
                    <a:lnTo>
                      <a:pt x="3939651" y="278130"/>
                    </a:lnTo>
                    <a:lnTo>
                      <a:pt x="3942191" y="280670"/>
                    </a:lnTo>
                    <a:cubicBezTo>
                      <a:pt x="3942191" y="280670"/>
                      <a:pt x="3942191" y="2709971"/>
                      <a:pt x="3942191" y="2709971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4D8B67E8-A345-4F97-A751-6CB9E6E41C2A}"/>
                </a:ext>
              </a:extLst>
            </p:cNvPr>
            <p:cNvGrpSpPr/>
            <p:nvPr/>
          </p:nvGrpSpPr>
          <p:grpSpPr>
            <a:xfrm>
              <a:off x="0" y="7418762"/>
              <a:ext cx="270416" cy="280554"/>
              <a:chOff x="0" y="0"/>
              <a:chExt cx="2376680" cy="2465786"/>
            </a:xfrm>
            <a:grpFill/>
          </p:grpSpPr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9D471492-D497-4DCD-AE87-884DA53FCDE6}"/>
                  </a:ext>
                </a:extLst>
              </p:cNvPr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l="l" t="t" r="r" b="b"/>
                <a:pathLst>
                  <a:path w="2231900" h="2321007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DB3A9AC6-10DD-4C3F-A3E5-7B3207903D3D}"/>
                  </a:ext>
                </a:extLst>
              </p:cNvPr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l="l" t="t" r="r" b="b"/>
                <a:pathLst>
                  <a:path w="2376680" h="2465787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24" name="Group 16">
              <a:extLst>
                <a:ext uri="{FF2B5EF4-FFF2-40B4-BE49-F238E27FC236}">
                  <a16:creationId xmlns:a16="http://schemas.microsoft.com/office/drawing/2014/main" id="{AD44BB1C-7218-4D51-AE39-D1483E31FE2E}"/>
                </a:ext>
              </a:extLst>
            </p:cNvPr>
            <p:cNvGrpSpPr/>
            <p:nvPr/>
          </p:nvGrpSpPr>
          <p:grpSpPr>
            <a:xfrm>
              <a:off x="0" y="3840552"/>
              <a:ext cx="270416" cy="280554"/>
              <a:chOff x="0" y="0"/>
              <a:chExt cx="2376680" cy="2465786"/>
            </a:xfrm>
            <a:grpFill/>
          </p:grpSpPr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170D25CF-FBD6-46EC-828D-48E22B4F3791}"/>
                  </a:ext>
                </a:extLst>
              </p:cNvPr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l="l" t="t" r="r" b="b"/>
                <a:pathLst>
                  <a:path w="2231900" h="2321007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BEB320C6-0D67-4E8A-B290-9A26EB1D8192}"/>
                  </a:ext>
                </a:extLst>
              </p:cNvPr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l="l" t="t" r="r" b="b"/>
                <a:pathLst>
                  <a:path w="2376680" h="2465787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25" name="Group 19">
              <a:extLst>
                <a:ext uri="{FF2B5EF4-FFF2-40B4-BE49-F238E27FC236}">
                  <a16:creationId xmlns:a16="http://schemas.microsoft.com/office/drawing/2014/main" id="{1B294289-E19F-411B-9CE6-1E5DE6AD2A45}"/>
                </a:ext>
              </a:extLst>
            </p:cNvPr>
            <p:cNvGrpSpPr/>
            <p:nvPr/>
          </p:nvGrpSpPr>
          <p:grpSpPr>
            <a:xfrm>
              <a:off x="0" y="0"/>
              <a:ext cx="270416" cy="280554"/>
              <a:chOff x="0" y="0"/>
              <a:chExt cx="2376680" cy="2465786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16FB085A-1E65-4F03-84F5-DB6EBB60FEF0}"/>
                  </a:ext>
                </a:extLst>
              </p:cNvPr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l="l" t="t" r="r" b="b"/>
                <a:pathLst>
                  <a:path w="2231900" h="2321007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9" name="Freeform 21">
                <a:extLst>
                  <a:ext uri="{FF2B5EF4-FFF2-40B4-BE49-F238E27FC236}">
                    <a16:creationId xmlns:a16="http://schemas.microsoft.com/office/drawing/2014/main" id="{40DEEEE1-C115-4B92-9D61-1D0265E3290A}"/>
                  </a:ext>
                </a:extLst>
              </p:cNvPr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l="l" t="t" r="r" b="b"/>
                <a:pathLst>
                  <a:path w="2376680" h="2465787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26" name="Group 22">
              <a:extLst>
                <a:ext uri="{FF2B5EF4-FFF2-40B4-BE49-F238E27FC236}">
                  <a16:creationId xmlns:a16="http://schemas.microsoft.com/office/drawing/2014/main" id="{864DDE90-5A0B-488A-882C-0D8A48D8663D}"/>
                </a:ext>
              </a:extLst>
            </p:cNvPr>
            <p:cNvGrpSpPr/>
            <p:nvPr/>
          </p:nvGrpSpPr>
          <p:grpSpPr>
            <a:xfrm>
              <a:off x="10835326" y="7418762"/>
              <a:ext cx="270416" cy="280554"/>
              <a:chOff x="0" y="0"/>
              <a:chExt cx="2376680" cy="2465786"/>
            </a:xfrm>
            <a:grpFill/>
          </p:grpSpPr>
          <p:sp>
            <p:nvSpPr>
              <p:cNvPr id="36" name="Freeform 23">
                <a:extLst>
                  <a:ext uri="{FF2B5EF4-FFF2-40B4-BE49-F238E27FC236}">
                    <a16:creationId xmlns:a16="http://schemas.microsoft.com/office/drawing/2014/main" id="{EA0F29D5-4C03-43A4-8C50-3C84D52032E3}"/>
                  </a:ext>
                </a:extLst>
              </p:cNvPr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l="l" t="t" r="r" b="b"/>
                <a:pathLst>
                  <a:path w="2231900" h="2321007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7" name="Freeform 24">
                <a:extLst>
                  <a:ext uri="{FF2B5EF4-FFF2-40B4-BE49-F238E27FC236}">
                    <a16:creationId xmlns:a16="http://schemas.microsoft.com/office/drawing/2014/main" id="{056344DD-6629-45ED-AE4F-CCACEBE396A3}"/>
                  </a:ext>
                </a:extLst>
              </p:cNvPr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l="l" t="t" r="r" b="b"/>
                <a:pathLst>
                  <a:path w="2376680" h="2465787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27" name="Group 25">
              <a:extLst>
                <a:ext uri="{FF2B5EF4-FFF2-40B4-BE49-F238E27FC236}">
                  <a16:creationId xmlns:a16="http://schemas.microsoft.com/office/drawing/2014/main" id="{7E55F57B-144F-4D87-A2D4-B7D5A2484097}"/>
                </a:ext>
              </a:extLst>
            </p:cNvPr>
            <p:cNvGrpSpPr/>
            <p:nvPr/>
          </p:nvGrpSpPr>
          <p:grpSpPr>
            <a:xfrm>
              <a:off x="10835326" y="3840552"/>
              <a:ext cx="270416" cy="280554"/>
              <a:chOff x="0" y="0"/>
              <a:chExt cx="2376680" cy="2465786"/>
            </a:xfrm>
            <a:grpFill/>
          </p:grpSpPr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27070547-620C-44E7-A320-CF37FAA8E8D0}"/>
                  </a:ext>
                </a:extLst>
              </p:cNvPr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l="l" t="t" r="r" b="b"/>
                <a:pathLst>
                  <a:path w="2231900" h="2321007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05E73515-BC2F-4930-A905-DF138AC63791}"/>
                  </a:ext>
                </a:extLst>
              </p:cNvPr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l="l" t="t" r="r" b="b"/>
                <a:pathLst>
                  <a:path w="2376680" h="2465787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0E3B44D4-6518-4E81-A6E9-00461066385B}"/>
                </a:ext>
              </a:extLst>
            </p:cNvPr>
            <p:cNvGrpSpPr/>
            <p:nvPr/>
          </p:nvGrpSpPr>
          <p:grpSpPr>
            <a:xfrm>
              <a:off x="5418206" y="0"/>
              <a:ext cx="270416" cy="280554"/>
              <a:chOff x="0" y="0"/>
              <a:chExt cx="2376680" cy="2465786"/>
            </a:xfrm>
            <a:grpFill/>
          </p:grpSpPr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A5AA1C39-175B-4373-B1C2-93BAB056286E}"/>
                  </a:ext>
                </a:extLst>
              </p:cNvPr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l="l" t="t" r="r" b="b"/>
                <a:pathLst>
                  <a:path w="2231900" h="2321007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A9AE5600-49AF-4DDA-812F-AEC40543F231}"/>
                  </a:ext>
                </a:extLst>
              </p:cNvPr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l="l" t="t" r="r" b="b"/>
                <a:pathLst>
                  <a:path w="2376680" h="2465787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id="{03EFC6F9-029F-4744-9C70-2374C61AE8BB}"/>
                </a:ext>
              </a:extLst>
            </p:cNvPr>
            <p:cNvGrpSpPr/>
            <p:nvPr/>
          </p:nvGrpSpPr>
          <p:grpSpPr>
            <a:xfrm>
              <a:off x="5418206" y="7418762"/>
              <a:ext cx="270416" cy="280554"/>
              <a:chOff x="0" y="0"/>
              <a:chExt cx="2376680" cy="2465786"/>
            </a:xfrm>
            <a:grpFill/>
          </p:grpSpPr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7CDB588E-2A3C-4257-862D-9E50D3B9CAE2}"/>
                  </a:ext>
                </a:extLst>
              </p:cNvPr>
              <p:cNvSpPr/>
              <p:nvPr/>
            </p:nvSpPr>
            <p:spPr>
              <a:xfrm>
                <a:off x="72390" y="72390"/>
                <a:ext cx="2231900" cy="2321007"/>
              </a:xfrm>
              <a:custGeom>
                <a:avLst/>
                <a:gdLst/>
                <a:ahLst/>
                <a:cxnLst/>
                <a:rect l="l" t="t" r="r" b="b"/>
                <a:pathLst>
                  <a:path w="2231900" h="2321007">
                    <a:moveTo>
                      <a:pt x="0" y="0"/>
                    </a:moveTo>
                    <a:lnTo>
                      <a:pt x="2231900" y="0"/>
                    </a:lnTo>
                    <a:lnTo>
                      <a:pt x="2231900" y="2321007"/>
                    </a:lnTo>
                    <a:lnTo>
                      <a:pt x="0" y="23210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DF0B231B-5F0B-4A37-9751-26523F2F530E}"/>
                  </a:ext>
                </a:extLst>
              </p:cNvPr>
              <p:cNvSpPr/>
              <p:nvPr/>
            </p:nvSpPr>
            <p:spPr>
              <a:xfrm>
                <a:off x="0" y="0"/>
                <a:ext cx="2376680" cy="2465787"/>
              </a:xfrm>
              <a:custGeom>
                <a:avLst/>
                <a:gdLst/>
                <a:ahLst/>
                <a:cxnLst/>
                <a:rect l="l" t="t" r="r" b="b"/>
                <a:pathLst>
                  <a:path w="2376680" h="2465787">
                    <a:moveTo>
                      <a:pt x="2231900" y="2321007"/>
                    </a:moveTo>
                    <a:lnTo>
                      <a:pt x="2376680" y="2321007"/>
                    </a:lnTo>
                    <a:lnTo>
                      <a:pt x="2376680" y="2465787"/>
                    </a:lnTo>
                    <a:lnTo>
                      <a:pt x="2231900" y="2465787"/>
                    </a:lnTo>
                    <a:lnTo>
                      <a:pt x="2231900" y="232100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321007"/>
                    </a:lnTo>
                    <a:lnTo>
                      <a:pt x="0" y="2321007"/>
                    </a:lnTo>
                    <a:lnTo>
                      <a:pt x="0" y="144780"/>
                    </a:lnTo>
                    <a:close/>
                    <a:moveTo>
                      <a:pt x="0" y="2321007"/>
                    </a:moveTo>
                    <a:lnTo>
                      <a:pt x="144780" y="2321007"/>
                    </a:lnTo>
                    <a:lnTo>
                      <a:pt x="144780" y="2465787"/>
                    </a:lnTo>
                    <a:lnTo>
                      <a:pt x="0" y="2465787"/>
                    </a:lnTo>
                    <a:lnTo>
                      <a:pt x="0" y="2321006"/>
                    </a:lnTo>
                    <a:close/>
                    <a:moveTo>
                      <a:pt x="2231900" y="144780"/>
                    </a:moveTo>
                    <a:lnTo>
                      <a:pt x="2376680" y="144780"/>
                    </a:lnTo>
                    <a:lnTo>
                      <a:pt x="2376680" y="2321007"/>
                    </a:lnTo>
                    <a:lnTo>
                      <a:pt x="2231900" y="2321007"/>
                    </a:lnTo>
                    <a:lnTo>
                      <a:pt x="2231900" y="144780"/>
                    </a:lnTo>
                    <a:close/>
                    <a:moveTo>
                      <a:pt x="144780" y="2321007"/>
                    </a:moveTo>
                    <a:lnTo>
                      <a:pt x="2231900" y="2321007"/>
                    </a:lnTo>
                    <a:lnTo>
                      <a:pt x="2231900" y="2465787"/>
                    </a:lnTo>
                    <a:lnTo>
                      <a:pt x="144780" y="2465787"/>
                    </a:lnTo>
                    <a:lnTo>
                      <a:pt x="144780" y="2321006"/>
                    </a:lnTo>
                    <a:close/>
                    <a:moveTo>
                      <a:pt x="2231900" y="0"/>
                    </a:moveTo>
                    <a:lnTo>
                      <a:pt x="2376680" y="0"/>
                    </a:lnTo>
                    <a:lnTo>
                      <a:pt x="2376680" y="144780"/>
                    </a:lnTo>
                    <a:lnTo>
                      <a:pt x="2231900" y="144780"/>
                    </a:lnTo>
                    <a:lnTo>
                      <a:pt x="223190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231900" y="0"/>
                    </a:lnTo>
                    <a:lnTo>
                      <a:pt x="223190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</p:spPr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1630A22-F93F-4295-9817-C11E4E7DE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206" y="2855278"/>
            <a:ext cx="27365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Arial" panose="020B0604020202020204" pitchFamily="34" charset="0"/>
              </a:rPr>
              <a:t>BIỆN</a:t>
            </a:r>
            <a:r>
              <a:rPr kumimoji="0" lang="vi-VN" altLang="en-US" sz="3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Arial" panose="020B0604020202020204" pitchFamily="34" charset="0"/>
              </a:rPr>
              <a:t> PHÁP BẢO VỆ THIÊN NHIÊN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Kaleko 105 Round Bold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89429" y="308008"/>
            <a:ext cx="2572925" cy="202130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PHÂN BÓN HỮU CƠN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618791" y="1251774"/>
            <a:ext cx="3095494" cy="202130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 LÍ NƯỚC THẢI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629308" y="3713746"/>
            <a:ext cx="3084977" cy="2021305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LOẠI RÁC VÀ BỎ RÁC ĐÚNG NƠI QUY ĐỊNH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660615" y="4724399"/>
            <a:ext cx="2572925" cy="2021305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 CÂY XANH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133706" y="1333062"/>
            <a:ext cx="3273287" cy="202130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DỤC VÀ TUYÊN TRUYỀN BẢO VỆ THIÊN NHIÊN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99883" y="3978073"/>
            <a:ext cx="2964964" cy="2021305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LẬP CÁC KHU BẢO TỒN THIÊN NHIÊN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build="p" animBg="1"/>
      <p:bldP spid="48" grpId="0" build="p" animBg="1"/>
      <p:bldP spid="49" grpId="0" build="p" animBg="1"/>
      <p:bldP spid="50" grpId="0" build="p" animBg="1"/>
      <p:bldP spid="51" grpId="0" build="p" animBg="1"/>
      <p:bldP spid="5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BDF2A-DC51-D575-9CED-4EFEA78D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66" y="142239"/>
            <a:ext cx="10491537" cy="67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26" y="1953457"/>
            <a:ext cx="3145841" cy="42132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46" y="4969361"/>
            <a:ext cx="3131212" cy="2196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5" y="4969756"/>
            <a:ext cx="3131212" cy="2196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90" y="4969361"/>
            <a:ext cx="3131212" cy="2196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38" y="4969361"/>
            <a:ext cx="3131212" cy="2196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51" y="4969361"/>
            <a:ext cx="3131212" cy="2196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394" y="4969361"/>
            <a:ext cx="3131212" cy="2196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F32126-B1E0-4424-8908-E46449C339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8"/>
          <a:stretch/>
        </p:blipFill>
        <p:spPr>
          <a:xfrm flipH="1">
            <a:off x="212" y="358685"/>
            <a:ext cx="3318624" cy="6357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31" y="474087"/>
            <a:ext cx="1920723" cy="1920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91" y="-365575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41" y="1"/>
            <a:ext cx="3410857" cy="3410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870" y="1593274"/>
            <a:ext cx="10060269" cy="34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33" y="2295783"/>
            <a:ext cx="3145841" cy="42132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46" y="4969361"/>
            <a:ext cx="3131212" cy="2196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5" y="4969756"/>
            <a:ext cx="3131212" cy="2196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90" y="4969361"/>
            <a:ext cx="3131212" cy="2196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38" y="4969361"/>
            <a:ext cx="3131212" cy="2196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51" y="4969361"/>
            <a:ext cx="3131212" cy="2196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394" y="4969361"/>
            <a:ext cx="3131212" cy="2196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F32126-B1E0-4424-8908-E46449C339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8"/>
          <a:stretch/>
        </p:blipFill>
        <p:spPr>
          <a:xfrm flipH="1">
            <a:off x="212" y="358685"/>
            <a:ext cx="3318624" cy="6357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31" y="474087"/>
            <a:ext cx="1920723" cy="1920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91" y="-365575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41" y="1"/>
            <a:ext cx="3410857" cy="3410857"/>
          </a:xfrm>
          <a:prstGeom prst="rect">
            <a:avLst/>
          </a:prstGeom>
        </p:spPr>
      </p:pic>
      <p:sp>
        <p:nvSpPr>
          <p:cNvPr id="21" name="Text Box 3">
            <a:extLst>
              <a:ext uri="{FF2B5EF4-FFF2-40B4-BE49-F238E27FC236}">
                <a16:creationId xmlns:a16="http://schemas.microsoft.com/office/drawing/2014/main" id="{2192F28E-4FE6-4E16-8050-1D730E3C9B50}"/>
              </a:ext>
            </a:extLst>
          </p:cNvPr>
          <p:cNvSpPr txBox="1"/>
          <p:nvPr/>
        </p:nvSpPr>
        <p:spPr>
          <a:xfrm>
            <a:off x="534125" y="1353561"/>
            <a:ext cx="8890683" cy="2616097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68753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Hãy tìm</a:t>
            </a:r>
            <a:r>
              <a:rPr kumimoji="0" lang="vi-VN" alt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hiểu và giới thiệu về một con sông ở vùng </a:t>
            </a: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Đồng bằng Bắc Bộ.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chitecture" pitchFamily="34" charset="0"/>
              <a:ea typeface="Architecture" pitchFamily="34" charset="0"/>
              <a:cs typeface="Architecture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00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37617" y="1284051"/>
            <a:ext cx="10077856" cy="4046707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2972"/>
            <a:ext cx="3836841" cy="383684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23710" r="3555" b="12372"/>
          <a:stretch/>
        </p:blipFill>
        <p:spPr>
          <a:xfrm rot="1760547">
            <a:off x="8717863" y="2712720"/>
            <a:ext cx="3055596" cy="2349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3" y="265040"/>
            <a:ext cx="1920723" cy="1920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00" y="-325439"/>
            <a:ext cx="3312000" cy="1920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58" y="-577349"/>
            <a:ext cx="3410857" cy="3410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32" y="-1487532"/>
            <a:ext cx="3271365" cy="3271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2415" y="1316547"/>
            <a:ext cx="876061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500"/>
              <a:buFontTx/>
              <a:buNone/>
              <a:tabLst/>
              <a:defRPr/>
            </a:pPr>
            <a:r>
              <a:rPr kumimoji="0" lang="vi-VN" sz="13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3 IcielPanton Black" panose="00000A00000000000000" pitchFamily="2" charset="0"/>
                <a:ea typeface="微软雅黑"/>
                <a:cs typeface="#9Slide03 Cousine Bold" panose="02070709020205020404" pitchFamily="49" charset="0"/>
                <a:sym typeface="Poppins ExtraBold"/>
              </a:rPr>
              <a:t>HẸN GẶP LẠI!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3 SVNEvery Movie Every " panose="02000500000000000000" pitchFamily="2" charset="0"/>
              <a:ea typeface="微软雅黑"/>
              <a:cs typeface="#9Slide03 Cousine Bold" panose="02070709020205020404" pitchFamily="49" charset="0"/>
              <a:sym typeface="Poppi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3561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26" y="1953457"/>
            <a:ext cx="3145841" cy="42132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46" y="4969361"/>
            <a:ext cx="3131212" cy="2196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5" y="4969756"/>
            <a:ext cx="3131212" cy="2196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90" y="4969361"/>
            <a:ext cx="3131212" cy="2196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38" y="4969361"/>
            <a:ext cx="3131212" cy="2196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51" y="4969361"/>
            <a:ext cx="3131212" cy="2196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394" y="4969361"/>
            <a:ext cx="3131212" cy="2196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F32126-B1E0-4424-8908-E46449C339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8"/>
          <a:stretch/>
        </p:blipFill>
        <p:spPr>
          <a:xfrm flipH="1">
            <a:off x="212" y="358685"/>
            <a:ext cx="3318624" cy="6357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31" y="474087"/>
            <a:ext cx="1920723" cy="1920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91" y="-365575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41" y="1"/>
            <a:ext cx="3410857" cy="3410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9" y="1733422"/>
            <a:ext cx="8986283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07B1859F-0E84-BA04-4907-78BBAE200D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420" y="556911"/>
            <a:ext cx="11243849" cy="6150141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5E5E3AEF-836B-F792-D3FB-28455450F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911" y="825948"/>
            <a:ext cx="10160880" cy="2584928"/>
          </a:xfrm>
          <a:prstGeom prst="rect">
            <a:avLst/>
          </a:prstGeom>
        </p:spPr>
      </p:pic>
      <p:pic>
        <p:nvPicPr>
          <p:cNvPr id="36" name="Picture 35">
            <a:hlinkClick r:id="rId6" action="ppaction://hlinksldjump"/>
            <a:extLst>
              <a:ext uri="{FF2B5EF4-FFF2-40B4-BE49-F238E27FC236}">
                <a16:creationId xmlns:a16="http://schemas.microsoft.com/office/drawing/2014/main" id="{CDEE8FE0-F595-0FF9-1BE6-B21429A5D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20" y="2312650"/>
            <a:ext cx="4010753" cy="4010753"/>
          </a:xfrm>
          <a:prstGeom prst="rect">
            <a:avLst/>
          </a:prstGeom>
        </p:spPr>
      </p:pic>
      <p:pic>
        <p:nvPicPr>
          <p:cNvPr id="37" name="Picture 2" descr="Hộp Quà Tặng Bưu Kiện Ruy-Băng Cây - Miễn Phí vector hình ảnh trên Pixabay">
            <a:hlinkClick r:id="rId8" action="ppaction://hlinksldjump"/>
            <a:extLst>
              <a:ext uri="{FF2B5EF4-FFF2-40B4-BE49-F238E27FC236}">
                <a16:creationId xmlns:a16="http://schemas.microsoft.com/office/drawing/2014/main" id="{926E6179-1DA3-A5CB-CDDC-DA80D10AC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50" y="2568351"/>
            <a:ext cx="3107468" cy="31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34" descr="1">
            <a:hlinkClick r:id="rId10" action="ppaction://hlinksldjump"/>
            <a:extLst>
              <a:ext uri="{FF2B5EF4-FFF2-40B4-BE49-F238E27FC236}">
                <a16:creationId xmlns:a16="http://schemas.microsoft.com/office/drawing/2014/main" id="{E0A84133-5028-6A58-5960-8478B5C4EB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39290" y="4537897"/>
            <a:ext cx="13256223" cy="26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07B1859F-0E84-BA04-4907-78BBAE200D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9036" y="501474"/>
            <a:ext cx="11243849" cy="6150141"/>
          </a:xfrm>
          <a:prstGeom prst="rect">
            <a:avLst/>
          </a:prstGeom>
        </p:spPr>
      </p:pic>
      <p:pic>
        <p:nvPicPr>
          <p:cNvPr id="38" name="图片 34" descr="1">
            <a:hlinkClick r:id="rId4" action="ppaction://hlinksldjump"/>
            <a:extLst>
              <a:ext uri="{FF2B5EF4-FFF2-40B4-BE49-F238E27FC236}">
                <a16:creationId xmlns:a16="http://schemas.microsoft.com/office/drawing/2014/main" id="{E0A84133-5028-6A58-5960-8478B5C4E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9290" y="4537897"/>
            <a:ext cx="13256223" cy="26220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FB225C9-AC6B-86F3-5011-5069766A0A40}"/>
              </a:ext>
            </a:extLst>
          </p:cNvPr>
          <p:cNvGrpSpPr/>
          <p:nvPr/>
        </p:nvGrpSpPr>
        <p:grpSpPr>
          <a:xfrm>
            <a:off x="2569907" y="2572411"/>
            <a:ext cx="7668495" cy="2517767"/>
            <a:chOff x="3974297" y="187222"/>
            <a:chExt cx="8013141" cy="6709181"/>
          </a:xfrm>
        </p:grpSpPr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F3284822-268E-6542-C8A9-A9917FD15A7F}"/>
                </a:ext>
              </a:extLst>
            </p:cNvPr>
            <p:cNvSpPr/>
            <p:nvPr/>
          </p:nvSpPr>
          <p:spPr>
            <a:xfrm>
              <a:off x="4101118" y="301219"/>
              <a:ext cx="7787065" cy="645724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Rounded Rectangle 37">
              <a:extLst>
                <a:ext uri="{FF2B5EF4-FFF2-40B4-BE49-F238E27FC236}">
                  <a16:creationId xmlns:a16="http://schemas.microsoft.com/office/drawing/2014/main" id="{36D8C5CE-63C3-6888-03F6-FDA3EB983DBC}"/>
                </a:ext>
              </a:extLst>
            </p:cNvPr>
            <p:cNvSpPr/>
            <p:nvPr/>
          </p:nvSpPr>
          <p:spPr>
            <a:xfrm>
              <a:off x="3974297" y="187222"/>
              <a:ext cx="8013141" cy="6709181"/>
            </a:xfrm>
            <a:prstGeom prst="roundRect">
              <a:avLst/>
            </a:prstGeom>
            <a:noFill/>
            <a:ln w="50800" cap="flat" cmpd="sng" algn="ctr">
              <a:solidFill>
                <a:srgbClr val="4472C4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674FD87-CAE2-B201-3C5D-781B10196B14}"/>
              </a:ext>
            </a:extLst>
          </p:cNvPr>
          <p:cNvSpPr txBox="1"/>
          <p:nvPr/>
        </p:nvSpPr>
        <p:spPr>
          <a:xfrm>
            <a:off x="1029950" y="1624855"/>
            <a:ext cx="1150574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Vùng Đồng bằng Bắc Bộ có khí hậu thế nào?</a:t>
            </a:r>
            <a:endParaRPr kumimoji="0" lang="vi-VN" sz="4267" b="1" i="0" u="none" strike="noStrike" kern="0" cap="none" spc="0" normalizeH="0" baseline="0" noProof="0" dirty="0">
              <a:ln>
                <a:noFill/>
              </a:ln>
              <a:solidFill>
                <a:srgbClr val="A8E1F2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0761F-11B7-3E51-6642-321F57C6B664}"/>
              </a:ext>
            </a:extLst>
          </p:cNvPr>
          <p:cNvSpPr txBox="1"/>
          <p:nvPr/>
        </p:nvSpPr>
        <p:spPr>
          <a:xfrm>
            <a:off x="2456422" y="2909018"/>
            <a:ext cx="7895464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333" b="1" i="0" u="none" strike="noStrike" kern="0" cap="none" spc="0" normalizeH="0" baseline="0" noProof="0" dirty="0">
                <a:ln>
                  <a:noFill/>
                </a:ln>
                <a:solidFill>
                  <a:srgbClr val="A8E1F2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Khí</a:t>
            </a:r>
            <a:r>
              <a:rPr kumimoji="0" lang="vi-VN" sz="5333" b="1" i="0" u="none" strike="noStrike" kern="0" cap="none" spc="0" normalizeH="0" noProof="0" dirty="0">
                <a:ln>
                  <a:noFill/>
                </a:ln>
                <a:solidFill>
                  <a:srgbClr val="A8E1F2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hậu nhiệt đới gió mùa, có mùa đông lạnh</a:t>
            </a:r>
            <a:endParaRPr kumimoji="0" lang="vi-VN" sz="5333" b="1" i="0" u="none" strike="noStrike" kern="0" cap="none" spc="0" normalizeH="0" baseline="0" noProof="0" dirty="0">
              <a:ln>
                <a:noFill/>
              </a:ln>
              <a:solidFill>
                <a:srgbClr val="A8E1F2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390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07B1859F-0E84-BA04-4907-78BBAE200D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9036" y="501474"/>
            <a:ext cx="11243849" cy="6150141"/>
          </a:xfrm>
          <a:prstGeom prst="rect">
            <a:avLst/>
          </a:prstGeom>
        </p:spPr>
      </p:pic>
      <p:pic>
        <p:nvPicPr>
          <p:cNvPr id="38" name="图片 34" descr="1">
            <a:hlinkClick r:id="rId4" action="ppaction://hlinksldjump"/>
            <a:extLst>
              <a:ext uri="{FF2B5EF4-FFF2-40B4-BE49-F238E27FC236}">
                <a16:creationId xmlns:a16="http://schemas.microsoft.com/office/drawing/2014/main" id="{E0A84133-5028-6A58-5960-8478B5C4E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9290" y="4537897"/>
            <a:ext cx="13256223" cy="26220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FB225C9-AC6B-86F3-5011-5069766A0A40}"/>
              </a:ext>
            </a:extLst>
          </p:cNvPr>
          <p:cNvGrpSpPr/>
          <p:nvPr/>
        </p:nvGrpSpPr>
        <p:grpSpPr>
          <a:xfrm>
            <a:off x="2569907" y="2572411"/>
            <a:ext cx="7668495" cy="2517767"/>
            <a:chOff x="3974297" y="187222"/>
            <a:chExt cx="8013141" cy="6709181"/>
          </a:xfrm>
        </p:grpSpPr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F3284822-268E-6542-C8A9-A9917FD15A7F}"/>
                </a:ext>
              </a:extLst>
            </p:cNvPr>
            <p:cNvSpPr/>
            <p:nvPr/>
          </p:nvSpPr>
          <p:spPr>
            <a:xfrm>
              <a:off x="4101118" y="301219"/>
              <a:ext cx="7787065" cy="645724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Rounded Rectangle 37">
              <a:extLst>
                <a:ext uri="{FF2B5EF4-FFF2-40B4-BE49-F238E27FC236}">
                  <a16:creationId xmlns:a16="http://schemas.microsoft.com/office/drawing/2014/main" id="{36D8C5CE-63C3-6888-03F6-FDA3EB983DBC}"/>
                </a:ext>
              </a:extLst>
            </p:cNvPr>
            <p:cNvSpPr/>
            <p:nvPr/>
          </p:nvSpPr>
          <p:spPr>
            <a:xfrm>
              <a:off x="3974297" y="187222"/>
              <a:ext cx="8013141" cy="6709181"/>
            </a:xfrm>
            <a:prstGeom prst="roundRect">
              <a:avLst/>
            </a:prstGeom>
            <a:noFill/>
            <a:ln w="50800" cap="flat" cmpd="sng" algn="ctr">
              <a:solidFill>
                <a:srgbClr val="4472C4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674FD87-CAE2-B201-3C5D-781B10196B14}"/>
              </a:ext>
            </a:extLst>
          </p:cNvPr>
          <p:cNvSpPr txBox="1"/>
          <p:nvPr/>
        </p:nvSpPr>
        <p:spPr>
          <a:xfrm>
            <a:off x="765426" y="1041815"/>
            <a:ext cx="10646789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267" b="1" i="0" u="none" strike="noStrike" kern="0" cap="none" spc="0" normalizeH="0" baseline="0" noProof="0" dirty="0">
                <a:ln>
                  <a:noFill/>
                </a:ln>
                <a:solidFill>
                  <a:srgbClr val="A8E1F2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Hãy</a:t>
            </a:r>
            <a:r>
              <a:rPr kumimoji="0" lang="vi-VN" sz="4267" b="1" i="0" u="none" strike="noStrike" kern="0" cap="none" spc="0" normalizeH="0" noProof="0" dirty="0">
                <a:ln>
                  <a:noFill/>
                </a:ln>
                <a:solidFill>
                  <a:srgbClr val="A8E1F2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nêu đặc điểm sông ngòi của vùng Đồng bằng Bắc Bộ.</a:t>
            </a:r>
            <a:endParaRPr kumimoji="0" lang="vi-VN" sz="4267" b="1" i="0" u="none" strike="noStrike" kern="0" cap="none" spc="0" normalizeH="0" baseline="0" noProof="0" dirty="0">
              <a:ln>
                <a:noFill/>
              </a:ln>
              <a:solidFill>
                <a:srgbClr val="A8E1F2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0761F-11B7-3E51-6642-321F57C6B664}"/>
              </a:ext>
            </a:extLst>
          </p:cNvPr>
          <p:cNvSpPr txBox="1"/>
          <p:nvPr/>
        </p:nvSpPr>
        <p:spPr>
          <a:xfrm>
            <a:off x="2492623" y="2959962"/>
            <a:ext cx="7895464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333" b="1" i="0" u="none" strike="noStrike" kern="0" cap="none" spc="0" normalizeH="0" baseline="0" noProof="0" dirty="0">
                <a:ln>
                  <a:noFill/>
                </a:ln>
                <a:solidFill>
                  <a:srgbClr val="A8E1F2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Hệ</a:t>
            </a:r>
            <a:r>
              <a:rPr kumimoji="0" lang="vi-VN" sz="5333" b="1" i="0" u="none" strike="noStrike" kern="0" cap="none" spc="0" normalizeH="0" noProof="0" dirty="0">
                <a:ln>
                  <a:noFill/>
                </a:ln>
                <a:solidFill>
                  <a:srgbClr val="A8E1F2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thống sông ngòi dày đặc, tỏa khắp vùng.</a:t>
            </a:r>
            <a:endParaRPr kumimoji="0" lang="vi-VN" sz="5333" b="1" i="0" u="none" strike="noStrike" kern="0" cap="none" spc="0" normalizeH="0" baseline="0" noProof="0" dirty="0">
              <a:ln>
                <a:noFill/>
              </a:ln>
              <a:solidFill>
                <a:srgbClr val="A8E1F2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49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26" y="1953457"/>
            <a:ext cx="3145841" cy="42132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46" y="4969361"/>
            <a:ext cx="3131212" cy="2196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5" y="4969756"/>
            <a:ext cx="3131212" cy="2196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90" y="4969361"/>
            <a:ext cx="3131212" cy="2196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38" y="4969361"/>
            <a:ext cx="3131212" cy="2196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51" y="4969361"/>
            <a:ext cx="3131212" cy="2196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394" y="4969361"/>
            <a:ext cx="3131212" cy="2196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F32126-B1E0-4424-8908-E46449C339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8"/>
          <a:stretch/>
        </p:blipFill>
        <p:spPr>
          <a:xfrm flipH="1">
            <a:off x="212" y="358685"/>
            <a:ext cx="3318624" cy="6357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31" y="474087"/>
            <a:ext cx="1920723" cy="1920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91" y="-365575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41" y="1"/>
            <a:ext cx="3410857" cy="3410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755" y="1695313"/>
            <a:ext cx="9854305" cy="32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0F74C1-3BAC-4C77-AD96-6A3E2CEE0F3E}"/>
              </a:ext>
            </a:extLst>
          </p:cNvPr>
          <p:cNvSpPr/>
          <p:nvPr/>
        </p:nvSpPr>
        <p:spPr>
          <a:xfrm>
            <a:off x="393700" y="812800"/>
            <a:ext cx="10769600" cy="452431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lang="vi-VN" sz="9600" b="1" dirty="0">
                <a:ln w="19050">
                  <a:noFill/>
                  <a:prstDash val="lgDash"/>
                </a:ln>
                <a:solidFill>
                  <a:prstClr val="white"/>
                </a:solidFill>
                <a:latin typeface="#9Slide03 AmpleSoft Bold" panose="02000000000000000000" pitchFamily="2" charset="0"/>
                <a:cs typeface="#9Slide03 Cousine Bold" panose="02070709020205020404" pitchFamily="49" charset="0"/>
                <a:sym typeface="Poppins ExtraBold"/>
              </a:rPr>
              <a:t>Một số thuận lợi và khó khăn của vùng Đồng bằng Bắc Bộ</a:t>
            </a:r>
            <a:endParaRPr kumimoji="0" lang="en-US" sz="9600" b="1" i="0" u="none" strike="noStrike" kern="1200" cap="none" spc="0" normalizeH="0" baseline="0" noProof="0" dirty="0">
              <a:ln w="19050">
                <a:noFill/>
                <a:prstDash val="lgDash"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cs typeface="#9Slide03 Cousine Bold" panose="02070709020205020404" pitchFamily="49" charset="0"/>
              <a:sym typeface="Poppi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3803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6903" y="705668"/>
            <a:ext cx="11268916" cy="1025922"/>
            <a:chOff x="0" y="-242677"/>
            <a:chExt cx="13764824" cy="205184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16"/>
            <a:stretch>
              <a:fillRect/>
            </a:stretch>
          </p:blipFill>
          <p:spPr>
            <a:xfrm>
              <a:off x="0" y="615252"/>
              <a:ext cx="2452190" cy="10678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1588562" y="-242677"/>
              <a:ext cx="12176262" cy="20518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39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D4487D"/>
                  </a:solidFill>
                  <a:effectLst/>
                  <a:uLnTx/>
                  <a:uFillTx/>
                  <a:latin typeface="#9Slide04 Tinos Bold" panose="02020803070505020304" pitchFamily="18" charset="0"/>
                  <a:ea typeface="#9Slide04 Tinos Bold" panose="02020803070505020304" pitchFamily="18" charset="0"/>
                  <a:cs typeface="#9Slide04 Tinos Bold" panose="02020803070505020304" pitchFamily="18" charset="0"/>
                </a:rPr>
                <a:t>THẢO</a:t>
              </a:r>
              <a:r>
                <a:rPr kumimoji="0" lang="vi-VN" sz="6600" b="0" i="0" u="none" strike="noStrike" kern="1200" cap="none" spc="0" normalizeH="0" noProof="0" dirty="0">
                  <a:ln>
                    <a:noFill/>
                  </a:ln>
                  <a:solidFill>
                    <a:srgbClr val="D4487D"/>
                  </a:solidFill>
                  <a:effectLst/>
                  <a:uLnTx/>
                  <a:uFillTx/>
                  <a:latin typeface="#9Slide04 Tinos Bold" panose="02020803070505020304" pitchFamily="18" charset="0"/>
                  <a:ea typeface="#9Slide04 Tinos Bold" panose="02020803070505020304" pitchFamily="18" charset="0"/>
                  <a:cs typeface="#9Slide04 Tinos Bold" panose="02020803070505020304" pitchFamily="18" charset="0"/>
                </a:rPr>
                <a:t> LUẬN NHÓM 4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D4487D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348622">
            <a:off x="5038955" y="6115669"/>
            <a:ext cx="120285" cy="13096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348622">
            <a:off x="4729513" y="5882575"/>
            <a:ext cx="177111" cy="192841"/>
          </a:xfrm>
          <a:prstGeom prst="rect">
            <a:avLst/>
          </a:prstGeom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67C7F6C9-7CE2-480E-8248-41B0AF601D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319089"/>
            <a:ext cx="1354087" cy="22615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46406">
            <a:off x="6512499" y="5554161"/>
            <a:ext cx="902157" cy="849668"/>
          </a:xfrm>
          <a:prstGeom prst="rect">
            <a:avLst/>
          </a:prstGeom>
        </p:spPr>
      </p:pic>
      <p:sp>
        <p:nvSpPr>
          <p:cNvPr id="21" name="Google Shape;1424;p41">
            <a:extLst>
              <a:ext uri="{FF2B5EF4-FFF2-40B4-BE49-F238E27FC236}">
                <a16:creationId xmlns:a16="http://schemas.microsoft.com/office/drawing/2014/main" id="{8D446202-09D7-42A9-9B65-1B0B6B8156E9}"/>
              </a:ext>
            </a:extLst>
          </p:cNvPr>
          <p:cNvSpPr txBox="1">
            <a:spLocks/>
          </p:cNvSpPr>
          <p:nvPr/>
        </p:nvSpPr>
        <p:spPr>
          <a:xfrm>
            <a:off x="1351743" y="1399030"/>
            <a:ext cx="6229906" cy="488928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lgDashDot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0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500"/>
              <a:buFont typeface="Poppins ExtraBold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 w="19050">
                <a:noFill/>
                <a:prstDash val="lgDash"/>
              </a:ln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#9Slide03 SVNEvery Movie Every " panose="02000500000000000000" pitchFamily="2" charset="0"/>
              <a:cs typeface="#9Slide03 Cousine Bold" panose="02070709020205020404" pitchFamily="49" charset="0"/>
              <a:sym typeface="Poppins Extra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1770" y="1551970"/>
            <a:ext cx="3164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 w="19050">
                  <a:noFill/>
                  <a:prstDash val="lgDash"/>
                </a:ln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3 IcielPanton Black" panose="00000A00000000000000" pitchFamily="2" charset="0"/>
                <a:ea typeface="+mn-ea"/>
                <a:cs typeface="#9Slide03 Cousine Bold" panose="02070709020205020404" pitchFamily="49" charset="0"/>
                <a:sym typeface="Poppins ExtraBold"/>
              </a:rPr>
              <a:t>THÔNG TIN</a:t>
            </a:r>
            <a:endParaRPr kumimoji="0" lang="en-US" sz="3600" b="0" i="0" u="none" strike="noStrike" kern="1200" cap="none" spc="0" normalizeH="0" baseline="0" noProof="0" dirty="0">
              <a:ln w="19050">
                <a:noFill/>
                <a:prstDash val="lgDash"/>
              </a:ln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#9Slide03 SVNEvery Movie Every " panose="02000500000000000000" pitchFamily="2" charset="0"/>
              <a:ea typeface="+mn-ea"/>
              <a:cs typeface="#9Slide03 Cousine Bold" panose="02070709020205020404" pitchFamily="49" charset="0"/>
              <a:sym typeface="Poppins ExtraBol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6094" y="2474351"/>
            <a:ext cx="59644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 bày một số thuận lợi và khó khăn của vùng Đồng bằng Bắc Bộ vào phiếu học tập.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062">
            <a:off x="7493654" y="2210632"/>
            <a:ext cx="4433539" cy="37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348</Words>
  <Application>Microsoft Office PowerPoint</Application>
  <PresentationFormat>Widescreen</PresentationFormat>
  <Paragraphs>37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UTM Rockwell</vt:lpstr>
      <vt:lpstr>#9Slide03 AmpleSoft Bold</vt:lpstr>
      <vt:lpstr>Cambria</vt:lpstr>
      <vt:lpstr>#9Slide03 IcielPanton Black</vt:lpstr>
      <vt:lpstr>Times New Roman</vt:lpstr>
      <vt:lpstr>等线</vt:lpstr>
      <vt:lpstr>#9Slide04 Tinos Bold</vt:lpstr>
      <vt:lpstr>Arial</vt:lpstr>
      <vt:lpstr>Calibri</vt:lpstr>
      <vt:lpstr>Poppins ExtraBold</vt:lpstr>
      <vt:lpstr>#9Slide03 Kaleko 105 Round Bold</vt:lpstr>
      <vt:lpstr>#9Slide03 SVNEvery Movie Every </vt:lpstr>
      <vt:lpstr>Architecture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Quý Thắng</cp:lastModifiedBy>
  <cp:revision>16</cp:revision>
  <dcterms:created xsi:type="dcterms:W3CDTF">2023-09-25T11:59:14Z</dcterms:created>
  <dcterms:modified xsi:type="dcterms:W3CDTF">2025-11-25T03:30:29Z</dcterms:modified>
</cp:coreProperties>
</file>