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4" r:id="rId21"/>
    <p:sldId id="277" r:id="rId22"/>
    <p:sldId id="278" r:id="rId23"/>
    <p:sldId id="279" r:id="rId24"/>
    <p:sldId id="280" r:id="rId25"/>
    <p:sldId id="289" r:id="rId26"/>
    <p:sldId id="290" r:id="rId27"/>
    <p:sldId id="291" r:id="rId28"/>
    <p:sldId id="288" r:id="rId29"/>
    <p:sldId id="292" r:id="rId30"/>
    <p:sldId id="281" r:id="rId31"/>
    <p:sldId id="282" r:id="rId32"/>
    <p:sldId id="283" r:id="rId33"/>
    <p:sldId id="287" r:id="rId34"/>
    <p:sldId id="286" r:id="rId35"/>
  </p:sldIdLst>
  <p:sldSz cx="18288000" cy="10287000"/>
  <p:notesSz cx="6858000" cy="9144000"/>
  <p:embeddedFontLst>
    <p:embeddedFont>
      <p:font typeface="#9Slide07 HoneyCream" panose="020B0604020202020204" charset="0"/>
      <p:regular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Cambria Bold" panose="02040803050406030204" pitchFamily="18" charset="0"/>
      <p:bold r:id="rId41"/>
    </p:embeddedFont>
    <p:embeddedFont>
      <p:font typeface="SVN-Newton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CA2"/>
    <a:srgbClr val="F9C164"/>
    <a:srgbClr val="FBD18D"/>
    <a:srgbClr val="D68235"/>
    <a:srgbClr val="215958"/>
    <a:srgbClr val="FC9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56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DAA76-27AA-3FB8-2282-C9A573AE0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EC39E-B052-FAAB-FB4A-4AE9885E6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A0057-B064-3E78-6B18-0E448677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EE15-903B-5144-39F1-D22AD3C37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75C38-332F-ABFA-6D45-A25980B1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E910-F47D-A2FC-013D-04485B15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85883-2348-E896-C0F5-F3CD07FA2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F1B8E-8E58-EF4A-052A-7AA38B5A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D6951-ED4B-959B-456F-B52F8AD8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265B3-FDDB-CCDC-A37B-85DB7DE7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CE6B6-2C19-7905-85DD-007D2478E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D099E-D0CE-481B-1285-CE078CCCD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5EAEB-DCC0-37F0-E113-767C775D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9DDC-FB6E-2A87-FE0F-FC687B29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410F-6026-D705-A294-8FEDF420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790B-9030-A890-4FBB-8283FABA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813F-CA94-5B43-C4D8-166AD4DDF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ED10A-EBBE-D6FA-B33F-A236B5B4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76218-1064-AD4C-E2A3-78EFD6DED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F1D67-7ADF-1120-D2B6-FFEC589C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850A-50A9-2B9A-6FA3-9D2C42CF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C45C-4C6F-188F-79F1-543322968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7044E-4039-2032-F151-7D903B82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C8FC2-1F1E-F9CB-491C-1C1101BD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BF606-7E87-2664-BC29-9068625B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090C-0ACD-045A-AC0E-FF21C256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6BDC4-AED8-357A-B571-B392783DF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35E00-5E8A-2EE7-3B95-F8E33C99C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D304D-C3F2-58DF-0A5A-04AB420B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4458E7-2C01-5F36-7FC0-D101F1C8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D1095-81CB-1200-72AA-F83A9E0D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161E-5877-8653-3C3A-9F83186C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25F67-4A86-0491-5972-496DBCAD0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DBB0E-5D90-C842-60F4-56804EFEA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DCF72-46B7-8F7C-90FD-62A3062964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9B8E4-3D18-B45B-D990-5F98DB315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C90BF-95E6-7B5F-C33A-F544119A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246A8-283C-2591-1F99-75B1E418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340A6E-70F7-4DA9-0A8E-E87974F6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F4EE-B65F-F45A-542D-CB7BF208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0A928-56D1-ACE5-0C72-2CA9CA8C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EAA6B-B950-3CAA-1B2C-376BE0F3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96BDE-F05A-5B13-7AA7-65ADF622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CDECC-7D3D-1AEB-7770-77CBA286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3FF8F-9E31-532B-9301-7409E250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CCF64-89C5-DB5A-1C00-E08EE883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9A55-0DC3-1F46-F99C-00B6CBF4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B20B2-A5B6-2CDC-667D-2CE83DDF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45879-325F-CD62-E62A-03DAC70AC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9050B-0AB7-35A7-F5BD-C3CCA44A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E4CE6-642E-AC06-7119-1E5422C7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FFB1F-E200-9F73-476E-E70E19B0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945F-D5A5-96FC-A6C3-FE038A60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7F2E8-DDC7-B73F-E929-42B47F406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C00FC-3A5D-0DFF-5C21-0C5D7B407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96D18-859A-97EC-DE42-BF014999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F86D-3CCC-7328-4FBE-C3B12199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B2439-6B42-30C6-6053-7093891C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44CDF-7BD0-41FE-7705-FD3B08984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5B019-A1D7-78D3-CC2E-AF4296A8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2AB65-F90A-6892-4604-5299E8F53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687DD-D9EA-0714-6B83-2251F7904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162EB-B653-68F3-B777-5A8FDD889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EC920-4A28-B065-8544-6F415E15C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46EE3006-E2C9-8A7C-0EF6-57F38A16E5F3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2FE88E-76D9-F1C7-16C7-79102F011C8A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B63F0-D662-8169-7246-09FF9B5C37E5}"/>
              </a:ext>
            </a:extLst>
          </p:cNvPr>
          <p:cNvSpPr txBox="1">
            <a:spLocks/>
          </p:cNvSpPr>
          <p:nvPr userDrawn="1"/>
        </p:nvSpPr>
        <p:spPr>
          <a:xfrm>
            <a:off x="15392400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AD9CB1-C81F-AACB-02F0-59EE8AA109D6}"/>
              </a:ext>
            </a:extLst>
          </p:cNvPr>
          <p:cNvSpPr txBox="1">
            <a:spLocks/>
          </p:cNvSpPr>
          <p:nvPr userDrawn="1"/>
        </p:nvSpPr>
        <p:spPr>
          <a:xfrm>
            <a:off x="15621000" y="-467309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BD18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6862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8.svg"/><Relationship Id="rId7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2743200" y="4195104"/>
            <a:ext cx="14586653" cy="546605"/>
          </a:xfrm>
          <a:prstGeom prst="rect">
            <a:avLst/>
          </a:prstGeom>
          <a:solidFill>
            <a:srgbClr val="E2EC8F"/>
          </a:solidFill>
        </p:spPr>
      </p:sp>
      <p:sp>
        <p:nvSpPr>
          <p:cNvPr id="2" name="Freeform 2"/>
          <p:cNvSpPr/>
          <p:nvPr/>
        </p:nvSpPr>
        <p:spPr>
          <a:xfrm>
            <a:off x="-2460514" y="-2549313"/>
            <a:ext cx="6031294" cy="6142985"/>
          </a:xfrm>
          <a:custGeom>
            <a:avLst/>
            <a:gdLst/>
            <a:ahLst/>
            <a:cxnLst/>
            <a:rect l="l" t="t" r="r" b="b"/>
            <a:pathLst>
              <a:path w="6031294" h="6142985">
                <a:moveTo>
                  <a:pt x="0" y="0"/>
                </a:moveTo>
                <a:lnTo>
                  <a:pt x="6031294" y="0"/>
                </a:lnTo>
                <a:lnTo>
                  <a:pt x="6031294" y="6142985"/>
                </a:lnTo>
                <a:lnTo>
                  <a:pt x="0" y="6142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265772" y="6732531"/>
            <a:ext cx="6454977" cy="6419768"/>
          </a:xfrm>
          <a:custGeom>
            <a:avLst/>
            <a:gdLst/>
            <a:ahLst/>
            <a:cxnLst/>
            <a:rect l="l" t="t" r="r" b="b"/>
            <a:pathLst>
              <a:path w="6454977" h="6419768">
                <a:moveTo>
                  <a:pt x="0" y="0"/>
                </a:moveTo>
                <a:lnTo>
                  <a:pt x="6454976" y="0"/>
                </a:lnTo>
                <a:lnTo>
                  <a:pt x="6454976" y="6419768"/>
                </a:lnTo>
                <a:lnTo>
                  <a:pt x="0" y="641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21178" y="6679006"/>
            <a:ext cx="5771201" cy="3652495"/>
          </a:xfrm>
          <a:custGeom>
            <a:avLst/>
            <a:gdLst/>
            <a:ahLst/>
            <a:cxnLst/>
            <a:rect l="l" t="t" r="r" b="b"/>
            <a:pathLst>
              <a:path w="7161649" h="4425826">
                <a:moveTo>
                  <a:pt x="0" y="0"/>
                </a:moveTo>
                <a:lnTo>
                  <a:pt x="7161649" y="0"/>
                </a:lnTo>
                <a:lnTo>
                  <a:pt x="7161649" y="4425827"/>
                </a:lnTo>
                <a:lnTo>
                  <a:pt x="0" y="4425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9414" r="-71464" b="-10653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3131" y="4730202"/>
            <a:ext cx="4684477" cy="5556798"/>
          </a:xfrm>
          <a:custGeom>
            <a:avLst/>
            <a:gdLst/>
            <a:ahLst/>
            <a:cxnLst/>
            <a:rect l="l" t="t" r="r" b="b"/>
            <a:pathLst>
              <a:path w="4684477" h="5556798">
                <a:moveTo>
                  <a:pt x="0" y="0"/>
                </a:moveTo>
                <a:lnTo>
                  <a:pt x="4684477" y="0"/>
                </a:lnTo>
                <a:lnTo>
                  <a:pt x="4684477" y="5556798"/>
                </a:lnTo>
                <a:lnTo>
                  <a:pt x="0" y="55567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>
            <a:off x="16093498" y="194556"/>
            <a:ext cx="2198881" cy="2190635"/>
          </a:xfrm>
          <a:custGeom>
            <a:avLst/>
            <a:gdLst/>
            <a:ahLst/>
            <a:cxnLst/>
            <a:rect l="l" t="t" r="r" b="b"/>
            <a:pathLst>
              <a:path w="2198881" h="2190635">
                <a:moveTo>
                  <a:pt x="0" y="0"/>
                </a:moveTo>
                <a:lnTo>
                  <a:pt x="2198881" y="0"/>
                </a:lnTo>
                <a:lnTo>
                  <a:pt x="2198881" y="2190636"/>
                </a:lnTo>
                <a:lnTo>
                  <a:pt x="0" y="21906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12"/>
          <p:cNvGrpSpPr/>
          <p:nvPr/>
        </p:nvGrpSpPr>
        <p:grpSpPr>
          <a:xfrm>
            <a:off x="7021415" y="7846765"/>
            <a:ext cx="5841360" cy="3855484"/>
            <a:chOff x="58624" y="32570"/>
            <a:chExt cx="9280191" cy="6945703"/>
          </a:xfrm>
        </p:grpSpPr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4315942" y="1036516"/>
              <a:ext cx="2204441" cy="4720833"/>
            </a:xfrm>
            <a:prstGeom prst="rect">
              <a:avLst/>
            </a:prstGeom>
          </p:spPr>
        </p:pic>
        <p:pic>
          <p:nvPicPr>
            <p:cNvPr id="33" name="Picture 1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6251355" y="32570"/>
              <a:ext cx="3087460" cy="6611823"/>
            </a:xfrm>
            <a:prstGeom prst="rect">
              <a:avLst/>
            </a:prstGeom>
          </p:spPr>
        </p:pic>
        <p:pic>
          <p:nvPicPr>
            <p:cNvPr id="34" name="Picture 15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58624" y="193377"/>
              <a:ext cx="3168278" cy="6784896"/>
            </a:xfrm>
            <a:prstGeom prst="rect">
              <a:avLst/>
            </a:prstGeom>
          </p:spPr>
        </p:pic>
        <p:pic>
          <p:nvPicPr>
            <p:cNvPr id="35" name="Picture 1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459274" y="1260129"/>
              <a:ext cx="2159055" cy="4623634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6421" y="-25207"/>
            <a:ext cx="8059611" cy="23532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37066" y="6083094"/>
            <a:ext cx="8065707" cy="2798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494" y="2073595"/>
            <a:ext cx="15240000" cy="2557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0371" y="4292704"/>
            <a:ext cx="14895731" cy="2448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8400" y="2343583"/>
            <a:ext cx="6401290" cy="4510753"/>
          </a:xfrm>
          <a:custGeom>
            <a:avLst/>
            <a:gdLst/>
            <a:ahLst/>
            <a:cxnLst/>
            <a:rect l="l" t="t" r="r" b="b"/>
            <a:pathLst>
              <a:path w="6401290" h="4510753">
                <a:moveTo>
                  <a:pt x="0" y="0"/>
                </a:moveTo>
                <a:lnTo>
                  <a:pt x="6401290" y="0"/>
                </a:lnTo>
                <a:lnTo>
                  <a:pt x="6401290" y="4510753"/>
                </a:lnTo>
                <a:lnTo>
                  <a:pt x="0" y="45107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659" t="-5559" r="-5206" b="-124211"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327396" y="0"/>
            <a:ext cx="16917866" cy="234358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47716" y="5905500"/>
            <a:ext cx="9253484" cy="3522405"/>
          </a:xfrm>
          <a:custGeom>
            <a:avLst/>
            <a:gdLst/>
            <a:ahLst/>
            <a:cxnLst/>
            <a:rect l="l" t="t" r="r" b="b"/>
            <a:pathLst>
              <a:path w="1608944" h="483381">
                <a:moveTo>
                  <a:pt x="0" y="50800"/>
                </a:moveTo>
                <a:lnTo>
                  <a:pt x="804472" y="0"/>
                </a:lnTo>
                <a:lnTo>
                  <a:pt x="1608944" y="50800"/>
                </a:lnTo>
                <a:lnTo>
                  <a:pt x="1608944" y="432581"/>
                </a:lnTo>
                <a:lnTo>
                  <a:pt x="804472" y="483381"/>
                </a:lnTo>
                <a:lnTo>
                  <a:pt x="0" y="432581"/>
                </a:lnTo>
                <a:lnTo>
                  <a:pt x="0" y="50800"/>
                </a:lnTo>
                <a:close/>
              </a:path>
            </a:pathLst>
          </a:custGeom>
          <a:solidFill>
            <a:srgbClr val="FFEFE4"/>
          </a:solidFill>
        </p:spPr>
      </p:sp>
      <p:sp>
        <p:nvSpPr>
          <p:cNvPr id="3" name="TextBox 3"/>
          <p:cNvSpPr txBox="1"/>
          <p:nvPr/>
        </p:nvSpPr>
        <p:spPr>
          <a:xfrm>
            <a:off x="600796" y="6369890"/>
            <a:ext cx="8650998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err="1">
                <a:latin typeface="Cambria"/>
              </a:rPr>
              <a:t>Để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giữ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cho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nước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trong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ấm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nóng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lâu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thì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giỏ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đựng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ấm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và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lót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bên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trọng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giỏ</a:t>
            </a:r>
            <a:r>
              <a:rPr lang="en-US" sz="4400" b="1" dirty="0">
                <a:latin typeface="Cambria"/>
              </a:rPr>
              <a:t> (</a:t>
            </a:r>
            <a:r>
              <a:rPr lang="en-US" sz="4400" b="1" dirty="0" err="1">
                <a:latin typeface="Cambria"/>
              </a:rPr>
              <a:t>hình</a:t>
            </a:r>
            <a:r>
              <a:rPr lang="en-US" sz="4400" b="1" dirty="0">
                <a:latin typeface="Cambria"/>
              </a:rPr>
              <a:t> 2b) </a:t>
            </a:r>
            <a:r>
              <a:rPr lang="en-US" sz="4400" b="1" dirty="0" err="1">
                <a:latin typeface="Cambria"/>
              </a:rPr>
              <a:t>cần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làm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bằng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vật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dẫn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nhiệt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kém</a:t>
            </a:r>
            <a:r>
              <a:rPr lang="en-US" sz="4400" b="1" dirty="0">
                <a:latin typeface="Cambria"/>
              </a:rPr>
              <a:t>. </a:t>
            </a:r>
          </a:p>
        </p:txBody>
      </p:sp>
      <p:sp>
        <p:nvSpPr>
          <p:cNvPr id="11" name="Freeform 10"/>
          <p:cNvSpPr/>
          <p:nvPr/>
        </p:nvSpPr>
        <p:spPr>
          <a:xfrm>
            <a:off x="9633284" y="5905500"/>
            <a:ext cx="8274206" cy="3522405"/>
          </a:xfrm>
          <a:custGeom>
            <a:avLst/>
            <a:gdLst/>
            <a:ahLst/>
            <a:cxnLst/>
            <a:rect l="l" t="t" r="r" b="b"/>
            <a:pathLst>
              <a:path w="1608944" h="483381">
                <a:moveTo>
                  <a:pt x="0" y="50800"/>
                </a:moveTo>
                <a:lnTo>
                  <a:pt x="804472" y="0"/>
                </a:lnTo>
                <a:lnTo>
                  <a:pt x="1608944" y="50800"/>
                </a:lnTo>
                <a:lnTo>
                  <a:pt x="1608944" y="432581"/>
                </a:lnTo>
                <a:lnTo>
                  <a:pt x="804472" y="483381"/>
                </a:lnTo>
                <a:lnTo>
                  <a:pt x="0" y="432581"/>
                </a:lnTo>
                <a:lnTo>
                  <a:pt x="0" y="50800"/>
                </a:lnTo>
                <a:close/>
              </a:path>
            </a:pathLst>
          </a:custGeom>
          <a:solidFill>
            <a:srgbClr val="FFEFE4"/>
          </a:solidFill>
        </p:spPr>
      </p:sp>
      <p:sp>
        <p:nvSpPr>
          <p:cNvPr id="7" name="TextBox 7"/>
          <p:cNvSpPr txBox="1"/>
          <p:nvPr/>
        </p:nvSpPr>
        <p:spPr>
          <a:xfrm>
            <a:off x="9822686" y="6486945"/>
            <a:ext cx="7703314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b="1" dirty="0" err="1">
                <a:latin typeface="Cambria"/>
              </a:rPr>
              <a:t>Một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số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vật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có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thể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sử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dụng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làm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gỗ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tre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làm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giỏ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và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vải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bông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xốp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len</a:t>
            </a:r>
            <a:r>
              <a:rPr lang="en-US" sz="4400" b="1" dirty="0">
                <a:latin typeface="Cambria"/>
              </a:rPr>
              <a:t>, </a:t>
            </a:r>
            <a:r>
              <a:rPr lang="en-US" sz="4400" b="1" dirty="0" err="1">
                <a:latin typeface="Cambria"/>
              </a:rPr>
              <a:t>dạ</a:t>
            </a:r>
            <a:r>
              <a:rPr lang="en-US" sz="4400" b="1" dirty="0">
                <a:latin typeface="Cambria"/>
              </a:rPr>
              <a:t>, ... </a:t>
            </a:r>
            <a:r>
              <a:rPr lang="en-US" sz="4400" b="1" dirty="0" err="1">
                <a:latin typeface="Cambria"/>
              </a:rPr>
              <a:t>lót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trong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giỏ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ấm</a:t>
            </a:r>
            <a:r>
              <a:rPr lang="en-US" sz="4400" b="1" dirty="0"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990600" y="1972168"/>
            <a:ext cx="6705600" cy="5390717"/>
          </a:xfrm>
          <a:custGeom>
            <a:avLst/>
            <a:gdLst/>
            <a:ahLst/>
            <a:cxnLst/>
            <a:rect l="l" t="t" r="r" b="b"/>
            <a:pathLst>
              <a:path w="6010432" h="4387615">
                <a:moveTo>
                  <a:pt x="0" y="0"/>
                </a:moveTo>
                <a:lnTo>
                  <a:pt x="6010432" y="0"/>
                </a:lnTo>
                <a:lnTo>
                  <a:pt x="6010432" y="4387615"/>
                </a:lnTo>
                <a:lnTo>
                  <a:pt x="0" y="4387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46" t="-96959" r="-104524" b="-17073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426895" y="191103"/>
            <a:ext cx="16917866" cy="234358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79800" y="6780211"/>
            <a:ext cx="8792256" cy="3065204"/>
            <a:chOff x="8617655" y="2360820"/>
            <a:chExt cx="9253484" cy="3065204"/>
          </a:xfrm>
        </p:grpSpPr>
        <p:sp>
          <p:nvSpPr>
            <p:cNvPr id="10" name="Freeform 9"/>
            <p:cNvSpPr/>
            <p:nvPr/>
          </p:nvSpPr>
          <p:spPr>
            <a:xfrm>
              <a:off x="8617655" y="2360820"/>
              <a:ext cx="9253484" cy="3065204"/>
            </a:xfrm>
            <a:custGeom>
              <a:avLst/>
              <a:gdLst/>
              <a:ahLst/>
              <a:cxnLst/>
              <a:rect l="l" t="t" r="r" b="b"/>
              <a:pathLst>
                <a:path w="1608944" h="483381">
                  <a:moveTo>
                    <a:pt x="0" y="50800"/>
                  </a:moveTo>
                  <a:lnTo>
                    <a:pt x="804472" y="0"/>
                  </a:lnTo>
                  <a:lnTo>
                    <a:pt x="1608944" y="50800"/>
                  </a:lnTo>
                  <a:lnTo>
                    <a:pt x="1608944" y="432581"/>
                  </a:lnTo>
                  <a:lnTo>
                    <a:pt x="804472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1" name="TextBox 3"/>
            <p:cNvSpPr txBox="1"/>
            <p:nvPr/>
          </p:nvSpPr>
          <p:spPr>
            <a:xfrm>
              <a:off x="8918898" y="2714586"/>
              <a:ext cx="8650998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4000" b="1" dirty="0" err="1">
                  <a:latin typeface="Cambria"/>
                </a:rPr>
                <a:t>Nồi</a:t>
              </a:r>
              <a:r>
                <a:rPr lang="en-US" sz="4000" b="1" dirty="0">
                  <a:latin typeface="Cambria"/>
                </a:rPr>
                <a:t> gang </a:t>
              </a:r>
              <a:r>
                <a:rPr lang="en-US" sz="4000" b="1" dirty="0" err="1">
                  <a:latin typeface="Cambria"/>
                </a:rPr>
                <a:t>dẫn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nhiệt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tốt</a:t>
              </a:r>
              <a:r>
                <a:rPr lang="en-US" sz="4000" b="1" dirty="0">
                  <a:latin typeface="Cambria"/>
                </a:rPr>
                <a:t>. </a:t>
              </a:r>
              <a:r>
                <a:rPr lang="en-US" sz="4000" b="1" dirty="0" err="1">
                  <a:latin typeface="Cambria"/>
                </a:rPr>
                <a:t>Khi</a:t>
              </a:r>
              <a:r>
                <a:rPr lang="en-US" sz="4000" b="1" dirty="0">
                  <a:latin typeface="Cambria"/>
                </a:rPr>
                <a:t> di </a:t>
              </a:r>
              <a:r>
                <a:rPr lang="en-US" sz="4000" b="1" dirty="0" err="1">
                  <a:latin typeface="Cambria"/>
                </a:rPr>
                <a:t>chuyển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nồi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rời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bếp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lửa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cần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dùng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miếng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lót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tay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làm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bằng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vật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dẫn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nhiệt</a:t>
              </a:r>
              <a:r>
                <a:rPr lang="en-US" sz="4000" b="1" dirty="0">
                  <a:latin typeface="Cambria"/>
                </a:rPr>
                <a:t> </a:t>
              </a:r>
              <a:r>
                <a:rPr lang="en-US" sz="4000" b="1" dirty="0" err="1">
                  <a:latin typeface="Cambria"/>
                </a:rPr>
                <a:t>kém</a:t>
              </a:r>
              <a:r>
                <a:rPr lang="en-US" sz="4000" b="1" dirty="0">
                  <a:latin typeface="Cambria"/>
                </a:rPr>
                <a:t>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58349" y="6832482"/>
            <a:ext cx="8274206" cy="3065204"/>
            <a:chOff x="9633284" y="6362701"/>
            <a:chExt cx="8274206" cy="3065204"/>
          </a:xfrm>
        </p:grpSpPr>
        <p:sp>
          <p:nvSpPr>
            <p:cNvPr id="12" name="Freeform 11"/>
            <p:cNvSpPr/>
            <p:nvPr/>
          </p:nvSpPr>
          <p:spPr>
            <a:xfrm>
              <a:off x="9633284" y="6362701"/>
              <a:ext cx="8274206" cy="3065204"/>
            </a:xfrm>
            <a:custGeom>
              <a:avLst/>
              <a:gdLst/>
              <a:ahLst/>
              <a:cxnLst/>
              <a:rect l="l" t="t" r="r" b="b"/>
              <a:pathLst>
                <a:path w="1608944" h="483381">
                  <a:moveTo>
                    <a:pt x="0" y="50800"/>
                  </a:moveTo>
                  <a:lnTo>
                    <a:pt x="804472" y="0"/>
                  </a:lnTo>
                  <a:lnTo>
                    <a:pt x="1608944" y="50800"/>
                  </a:lnTo>
                  <a:lnTo>
                    <a:pt x="1608944" y="432581"/>
                  </a:lnTo>
                  <a:lnTo>
                    <a:pt x="804472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3" name="TextBox 7"/>
            <p:cNvSpPr txBox="1"/>
            <p:nvPr/>
          </p:nvSpPr>
          <p:spPr>
            <a:xfrm>
              <a:off x="9856893" y="6893104"/>
              <a:ext cx="7891994" cy="20313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4400" b="1" dirty="0" err="1">
                  <a:latin typeface="Cambria"/>
                </a:rPr>
                <a:t>Mũ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len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dẫn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nhiệt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kém</a:t>
              </a:r>
              <a:r>
                <a:rPr lang="en-US" sz="4400" b="1" dirty="0">
                  <a:latin typeface="Cambria"/>
                </a:rPr>
                <a:t>, </a:t>
              </a:r>
              <a:r>
                <a:rPr lang="en-US" sz="4400" b="1" dirty="0" err="1">
                  <a:latin typeface="Cambria"/>
                </a:rPr>
                <a:t>ngăn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cản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nhiệt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truyền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từ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đầu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ra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bên</a:t>
              </a:r>
              <a:r>
                <a:rPr lang="en-US" sz="4400" b="1" dirty="0">
                  <a:latin typeface="Cambria"/>
                </a:rPr>
                <a:t> </a:t>
              </a:r>
              <a:r>
                <a:rPr lang="en-US" sz="4400" b="1" dirty="0" err="1">
                  <a:latin typeface="Cambria"/>
                </a:rPr>
                <a:t>ngoài</a:t>
              </a:r>
              <a:r>
                <a:rPr lang="en-US" sz="4400" b="1" dirty="0">
                  <a:latin typeface="Cambria"/>
                </a:rPr>
                <a:t>.</a:t>
              </a:r>
            </a:p>
          </p:txBody>
        </p:sp>
      </p:grpSp>
      <p:sp>
        <p:nvSpPr>
          <p:cNvPr id="15" name="Freeform 5"/>
          <p:cNvSpPr/>
          <p:nvPr/>
        </p:nvSpPr>
        <p:spPr>
          <a:xfrm>
            <a:off x="10756155" y="2469781"/>
            <a:ext cx="5943600" cy="4800601"/>
          </a:xfrm>
          <a:custGeom>
            <a:avLst/>
            <a:gdLst/>
            <a:ahLst/>
            <a:cxnLst/>
            <a:rect l="l" t="t" r="r" b="b"/>
            <a:pathLst>
              <a:path w="5931814" h="5400607">
                <a:moveTo>
                  <a:pt x="0" y="0"/>
                </a:moveTo>
                <a:lnTo>
                  <a:pt x="5931814" y="0"/>
                </a:lnTo>
                <a:lnTo>
                  <a:pt x="5931814" y="5400607"/>
                </a:lnTo>
                <a:lnTo>
                  <a:pt x="0" y="5400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183166" t="-129960" r="-29172" b="-3225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7010" y="450438"/>
            <a:ext cx="17827068" cy="1413699"/>
            <a:chOff x="0" y="0"/>
            <a:chExt cx="4695195" cy="372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2382" y="654368"/>
            <a:ext cx="17723236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79"/>
              </a:lnSpc>
            </a:pPr>
            <a:r>
              <a:rPr lang="en-US" sz="3999" dirty="0">
                <a:solidFill>
                  <a:srgbClr val="215958"/>
                </a:solidFill>
                <a:latin typeface="Cambria Bold"/>
              </a:rPr>
              <a:t>2. 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Trong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tự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nhiên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các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loài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vật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luôn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thích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nghi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với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điều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kiện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biến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đổi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nhiệt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độ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môi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trường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sống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.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Quan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sát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hình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3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trả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lời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câu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hỏi</a:t>
            </a:r>
            <a:endParaRPr lang="en-US" sz="3999" dirty="0">
              <a:solidFill>
                <a:srgbClr val="215958"/>
              </a:solidFill>
              <a:latin typeface="Cambri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32" y="7734300"/>
            <a:ext cx="17723236" cy="1938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8" lvl="1" indent="-453389" algn="just">
              <a:buFont typeface="Arial"/>
              <a:buChar char="•"/>
            </a:pP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Bộ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lông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dày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chim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cánh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cụt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gấu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trăng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Bắc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Cực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có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tác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dụng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gì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?</a:t>
            </a:r>
          </a:p>
          <a:p>
            <a:pPr marL="906778" lvl="1" indent="-453389" algn="just">
              <a:buFont typeface="Arial"/>
              <a:buChar char="•"/>
            </a:pP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Bộ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lông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soi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xám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rất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dày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vào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mùa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đông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rụng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vào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mùa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xuân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mọc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trở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lại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vào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mùa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thu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có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tác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dụng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Cambria Bold"/>
              </a:rPr>
              <a:t>gì</a:t>
            </a:r>
            <a:r>
              <a:rPr lang="en-US" sz="4199" dirty="0">
                <a:solidFill>
                  <a:srgbClr val="FFFFFF"/>
                </a:solidFill>
                <a:latin typeface="Cambria Bold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1912455" y="2422001"/>
            <a:ext cx="14463089" cy="5005232"/>
          </a:xfrm>
          <a:custGeom>
            <a:avLst/>
            <a:gdLst/>
            <a:ahLst/>
            <a:cxnLst/>
            <a:rect l="l" t="t" r="r" b="b"/>
            <a:pathLst>
              <a:path w="14463089" h="5005232">
                <a:moveTo>
                  <a:pt x="0" y="0"/>
                </a:moveTo>
                <a:lnTo>
                  <a:pt x="14463090" y="0"/>
                </a:lnTo>
                <a:lnTo>
                  <a:pt x="14463090" y="5005232"/>
                </a:lnTo>
                <a:lnTo>
                  <a:pt x="0" y="5005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1" t="-25745" r="-6069" b="-3547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93496" y="8649843"/>
            <a:ext cx="14901007" cy="1293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Bộ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lông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dày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chim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cánh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cụt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gấu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trắng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Bắc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Cực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có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tác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dụng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giữ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ấm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cơ</a:t>
            </a:r>
            <a:r>
              <a:rPr lang="en-US" sz="48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4899" dirty="0" err="1">
                <a:solidFill>
                  <a:srgbClr val="FFFFFF"/>
                </a:solidFill>
                <a:latin typeface="Cambria Bold"/>
              </a:rPr>
              <a:t>thể</a:t>
            </a:r>
            <a:endParaRPr lang="en-US" sz="4899" dirty="0">
              <a:solidFill>
                <a:srgbClr val="FFFFFF"/>
              </a:solidFill>
              <a:latin typeface="Cambria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565739" y="2230619"/>
            <a:ext cx="13474478" cy="6039920"/>
          </a:xfrm>
          <a:custGeom>
            <a:avLst/>
            <a:gdLst/>
            <a:ahLst/>
            <a:cxnLst/>
            <a:rect l="l" t="t" r="r" b="b"/>
            <a:pathLst>
              <a:path w="13474478" h="6039920">
                <a:moveTo>
                  <a:pt x="0" y="0"/>
                </a:moveTo>
                <a:lnTo>
                  <a:pt x="13474478" y="0"/>
                </a:lnTo>
                <a:lnTo>
                  <a:pt x="13474478" y="6039920"/>
                </a:lnTo>
                <a:lnTo>
                  <a:pt x="0" y="6039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6" t="-32464" r="-60127" b="-55394"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457200" y="0"/>
            <a:ext cx="16917866" cy="2343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0041532" y="2704017"/>
            <a:ext cx="7505209" cy="356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</a:pPr>
            <a:r>
              <a:rPr lang="en-US" sz="5499">
                <a:solidFill>
                  <a:srgbClr val="FFFFFF"/>
                </a:solidFill>
                <a:latin typeface="Cambria Bold"/>
              </a:rPr>
              <a:t>Bộ lông của sói xám dày vào mùa đông để tránh rét, rụng bớt vào mùa xuân để cơ thể mát hơn vào mùa hè.</a:t>
            </a:r>
          </a:p>
        </p:txBody>
      </p:sp>
      <p:sp>
        <p:nvSpPr>
          <p:cNvPr id="7" name="Freeform 7"/>
          <p:cNvSpPr/>
          <p:nvPr/>
        </p:nvSpPr>
        <p:spPr>
          <a:xfrm>
            <a:off x="1578483" y="2379605"/>
            <a:ext cx="7811563" cy="7164428"/>
          </a:xfrm>
          <a:custGeom>
            <a:avLst/>
            <a:gdLst/>
            <a:ahLst/>
            <a:cxnLst/>
            <a:rect l="l" t="t" r="r" b="b"/>
            <a:pathLst>
              <a:path w="7811563" h="7164428">
                <a:moveTo>
                  <a:pt x="0" y="0"/>
                </a:moveTo>
                <a:lnTo>
                  <a:pt x="7811564" y="0"/>
                </a:lnTo>
                <a:lnTo>
                  <a:pt x="7811564" y="7164428"/>
                </a:lnTo>
                <a:lnTo>
                  <a:pt x="0" y="7164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6483" t="-35008" r="-23718" b="-58489"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616843" y="-56204"/>
            <a:ext cx="16917866" cy="2343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010" y="2314002"/>
            <a:ext cx="12516496" cy="7073154"/>
          </a:xfrm>
          <a:custGeom>
            <a:avLst/>
            <a:gdLst/>
            <a:ahLst/>
            <a:cxnLst/>
            <a:rect l="l" t="t" r="r" b="b"/>
            <a:pathLst>
              <a:path w="12516496" h="7073154">
                <a:moveTo>
                  <a:pt x="0" y="0"/>
                </a:moveTo>
                <a:lnTo>
                  <a:pt x="12516496" y="0"/>
                </a:lnTo>
                <a:lnTo>
                  <a:pt x="12516496" y="7073154"/>
                </a:lnTo>
                <a:lnTo>
                  <a:pt x="0" y="70731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75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7010" y="450438"/>
            <a:ext cx="17827068" cy="1413699"/>
            <a:chOff x="0" y="0"/>
            <a:chExt cx="4695195" cy="3723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82382" y="654368"/>
            <a:ext cx="17723236" cy="10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79"/>
              </a:lnSpc>
            </a:pPr>
            <a:r>
              <a:rPr lang="en-US" sz="3999" dirty="0">
                <a:solidFill>
                  <a:srgbClr val="215958"/>
                </a:solidFill>
                <a:latin typeface="Cambria Bold"/>
              </a:rPr>
              <a:t>3.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Quan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sát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hình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4.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Nêu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giải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thích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một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số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cách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chống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nóng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chống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rét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cho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vật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nuôi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cây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215958"/>
                </a:solidFill>
                <a:latin typeface="Cambria Bold"/>
              </a:rPr>
              <a:t>trồng</a:t>
            </a:r>
            <a:r>
              <a:rPr lang="en-US" sz="3999" dirty="0">
                <a:solidFill>
                  <a:srgbClr val="215958"/>
                </a:solidFill>
                <a:latin typeface="Cambria Bold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0200" y="3469884"/>
            <a:ext cx="5460657" cy="47613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370" y="2304536"/>
            <a:ext cx="6948579" cy="4592870"/>
          </a:xfrm>
          <a:custGeom>
            <a:avLst/>
            <a:gdLst/>
            <a:ahLst/>
            <a:cxnLst/>
            <a:rect l="l" t="t" r="r" b="b"/>
            <a:pathLst>
              <a:path w="6948579" h="4592870">
                <a:moveTo>
                  <a:pt x="0" y="0"/>
                </a:moveTo>
                <a:lnTo>
                  <a:pt x="6948579" y="0"/>
                </a:lnTo>
                <a:lnTo>
                  <a:pt x="6948579" y="4592870"/>
                </a:lnTo>
                <a:lnTo>
                  <a:pt x="0" y="4592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5" t="-39648" r="-154929" b="-113364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47716" y="7074705"/>
            <a:ext cx="6108958" cy="2424306"/>
            <a:chOff x="0" y="0"/>
            <a:chExt cx="8145278" cy="32324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286005"/>
              <a:ext cx="8145278" cy="2447117"/>
              <a:chOff x="0" y="0"/>
              <a:chExt cx="1608944" cy="48338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08944" cy="483381"/>
              </a:xfrm>
              <a:custGeom>
                <a:avLst/>
                <a:gdLst/>
                <a:ahLst/>
                <a:cxnLst/>
                <a:rect l="l" t="t" r="r" b="b"/>
                <a:pathLst>
                  <a:path w="1608944" h="483381">
                    <a:moveTo>
                      <a:pt x="0" y="50800"/>
                    </a:moveTo>
                    <a:lnTo>
                      <a:pt x="804472" y="0"/>
                    </a:lnTo>
                    <a:lnTo>
                      <a:pt x="1608944" y="50800"/>
                    </a:lnTo>
                    <a:lnTo>
                      <a:pt x="1608944" y="432581"/>
                    </a:lnTo>
                    <a:lnTo>
                      <a:pt x="804472" y="483381"/>
                    </a:lnTo>
                    <a:lnTo>
                      <a:pt x="0" y="432581"/>
                    </a:lnTo>
                    <a:lnTo>
                      <a:pt x="0" y="50800"/>
                    </a:ln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7937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70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81863" y="-85725"/>
              <a:ext cx="7581551" cy="331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6"/>
                </a:lnSpc>
                <a:spcBef>
                  <a:spcPct val="0"/>
                </a:spcBef>
              </a:pPr>
              <a:endParaRPr dirty="0"/>
            </a:p>
            <a:p>
              <a:pPr algn="ctr">
                <a:lnSpc>
                  <a:spcPts val="4976"/>
                </a:lnSpc>
                <a:spcBef>
                  <a:spcPct val="0"/>
                </a:spcBef>
              </a:pP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Các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bạn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và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cô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giáo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đứng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quanh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đống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lửa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để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sưởi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  <a:r>
                <a:rPr lang="en-US" sz="3554" dirty="0" err="1">
                  <a:solidFill>
                    <a:srgbClr val="215958"/>
                  </a:solidFill>
                  <a:latin typeface="Cambria Bold"/>
                </a:rPr>
                <a:t>ấm</a:t>
              </a: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</a:t>
              </a:r>
            </a:p>
            <a:p>
              <a:pPr algn="ctr">
                <a:lnSpc>
                  <a:spcPts val="4976"/>
                </a:lnSpc>
                <a:spcBef>
                  <a:spcPct val="0"/>
                </a:spcBef>
              </a:pPr>
              <a:r>
                <a:rPr lang="en-US" sz="3554" dirty="0">
                  <a:solidFill>
                    <a:srgbClr val="215958"/>
                  </a:solidFill>
                  <a:latin typeface="Cambria Bold"/>
                </a:rPr>
                <a:t> 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7328941" y="2359502"/>
            <a:ext cx="5248994" cy="4592870"/>
          </a:xfrm>
          <a:custGeom>
            <a:avLst/>
            <a:gdLst/>
            <a:ahLst/>
            <a:cxnLst/>
            <a:rect l="l" t="t" r="r" b="b"/>
            <a:pathLst>
              <a:path w="5248994" h="4592870">
                <a:moveTo>
                  <a:pt x="0" y="0"/>
                </a:moveTo>
                <a:lnTo>
                  <a:pt x="5248994" y="0"/>
                </a:lnTo>
                <a:lnTo>
                  <a:pt x="5248994" y="4592870"/>
                </a:lnTo>
                <a:lnTo>
                  <a:pt x="0" y="4592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6468" t="-45039" r="-119262" b="-131008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7063949" y="7455857"/>
            <a:ext cx="5513986" cy="1662003"/>
            <a:chOff x="0" y="0"/>
            <a:chExt cx="1603701" cy="4833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03701" cy="483381"/>
            </a:xfrm>
            <a:custGeom>
              <a:avLst/>
              <a:gdLst/>
              <a:ahLst/>
              <a:cxnLst/>
              <a:rect l="l" t="t" r="r" b="b"/>
              <a:pathLst>
                <a:path w="1603701" h="483381">
                  <a:moveTo>
                    <a:pt x="0" y="50800"/>
                  </a:moveTo>
                  <a:lnTo>
                    <a:pt x="801851" y="0"/>
                  </a:lnTo>
                  <a:lnTo>
                    <a:pt x="1603701" y="50800"/>
                  </a:lnTo>
                  <a:lnTo>
                    <a:pt x="1603701" y="432581"/>
                  </a:lnTo>
                  <a:lnTo>
                    <a:pt x="801851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9375"/>
              <a:ext cx="812800" cy="765175"/>
            </a:xfrm>
            <a:prstGeom prst="rect">
              <a:avLst/>
            </a:prstGeom>
          </p:spPr>
          <p:txBody>
            <a:bodyPr lIns="46002" tIns="46002" rIns="46002" bIns="46002" rtlCol="0" anchor="ctr"/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46370" y="7682263"/>
            <a:ext cx="5149145" cy="1189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6"/>
              </a:lnSpc>
              <a:spcBef>
                <a:spcPct val="0"/>
              </a:spcBef>
            </a:pPr>
            <a:r>
              <a:rPr lang="en-US" sz="3419">
                <a:solidFill>
                  <a:srgbClr val="215958"/>
                </a:solidFill>
                <a:latin typeface="Cambria Bold"/>
              </a:rPr>
              <a:t>Dùng ni-lông để chống rét cho cây trồng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842927" y="2304536"/>
            <a:ext cx="5116884" cy="4647837"/>
          </a:xfrm>
          <a:custGeom>
            <a:avLst/>
            <a:gdLst/>
            <a:ahLst/>
            <a:cxnLst/>
            <a:rect l="l" t="t" r="r" b="b"/>
            <a:pathLst>
              <a:path w="5116884" h="4647837">
                <a:moveTo>
                  <a:pt x="0" y="0"/>
                </a:moveTo>
                <a:lnTo>
                  <a:pt x="5116884" y="0"/>
                </a:lnTo>
                <a:lnTo>
                  <a:pt x="5116884" y="4647836"/>
                </a:lnTo>
                <a:lnTo>
                  <a:pt x="0" y="4647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2507" t="-36434" r="-8175" b="-111754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3368510" y="7455857"/>
            <a:ext cx="4146201" cy="1662003"/>
            <a:chOff x="0" y="0"/>
            <a:chExt cx="1205891" cy="4833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5891" cy="483381"/>
            </a:xfrm>
            <a:custGeom>
              <a:avLst/>
              <a:gdLst/>
              <a:ahLst/>
              <a:cxnLst/>
              <a:rect l="l" t="t" r="r" b="b"/>
              <a:pathLst>
                <a:path w="1205891" h="483381">
                  <a:moveTo>
                    <a:pt x="0" y="50800"/>
                  </a:moveTo>
                  <a:lnTo>
                    <a:pt x="602946" y="0"/>
                  </a:lnTo>
                  <a:lnTo>
                    <a:pt x="1205891" y="50800"/>
                  </a:lnTo>
                  <a:lnTo>
                    <a:pt x="1205891" y="432581"/>
                  </a:lnTo>
                  <a:lnTo>
                    <a:pt x="602946" y="483381"/>
                  </a:lnTo>
                  <a:lnTo>
                    <a:pt x="0" y="43258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9375"/>
              <a:ext cx="812800" cy="765175"/>
            </a:xfrm>
            <a:prstGeom prst="rect">
              <a:avLst/>
            </a:prstGeom>
          </p:spPr>
          <p:txBody>
            <a:bodyPr lIns="46002" tIns="46002" rIns="46002" bIns="46002" rtlCol="0" anchor="ctr"/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187535" y="7026173"/>
            <a:ext cx="4352423" cy="247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6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926"/>
              </a:lnSpc>
              <a:spcBef>
                <a:spcPct val="0"/>
              </a:spcBef>
            </a:pPr>
            <a:r>
              <a:rPr lang="en-US" sz="3519">
                <a:solidFill>
                  <a:srgbClr val="215958"/>
                </a:solidFill>
                <a:latin typeface="Cambria Bold"/>
              </a:rPr>
              <a:t>  Dùng áo chống rét cho trâu </a:t>
            </a:r>
          </a:p>
          <a:p>
            <a:pPr algn="ctr">
              <a:lnSpc>
                <a:spcPts val="4926"/>
              </a:lnSpc>
              <a:spcBef>
                <a:spcPct val="0"/>
              </a:spcBef>
            </a:pPr>
            <a:r>
              <a:rPr lang="en-US" sz="3519">
                <a:solidFill>
                  <a:srgbClr val="215958"/>
                </a:solidFill>
                <a:latin typeface="Cambria Bold"/>
              </a:rPr>
              <a:t>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089" y="0"/>
            <a:ext cx="8431499" cy="3462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08008" y="2219911"/>
            <a:ext cx="12998050" cy="5566139"/>
          </a:xfrm>
          <a:custGeom>
            <a:avLst/>
            <a:gdLst/>
            <a:ahLst/>
            <a:cxnLst/>
            <a:rect l="l" t="t" r="r" b="b"/>
            <a:pathLst>
              <a:path w="12998050" h="5566139">
                <a:moveTo>
                  <a:pt x="0" y="0"/>
                </a:moveTo>
                <a:lnTo>
                  <a:pt x="12998050" y="0"/>
                </a:lnTo>
                <a:lnTo>
                  <a:pt x="12998050" y="5566139"/>
                </a:lnTo>
                <a:lnTo>
                  <a:pt x="0" y="5566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33" t="-131080" r="-2719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22508" y="8100375"/>
            <a:ext cx="16436792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Lợp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mái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nhà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bằng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tôn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lạnh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thì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trong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nhà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sẽ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mát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hơn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sử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dụng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tôn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thông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Cambria"/>
              </a:rPr>
              <a:t>thường</a:t>
            </a:r>
            <a:r>
              <a:rPr lang="en-US" sz="5000" b="1" dirty="0">
                <a:solidFill>
                  <a:schemeClr val="bg1"/>
                </a:solidFill>
                <a:latin typeface="Cambria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-266700"/>
            <a:ext cx="8230313" cy="3682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11000" y="-2005"/>
            <a:ext cx="5664946" cy="101510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4" y="454505"/>
            <a:ext cx="13814733" cy="100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66718" y="1028700"/>
            <a:ext cx="2671363" cy="3796148"/>
          </a:xfrm>
          <a:custGeom>
            <a:avLst/>
            <a:gdLst/>
            <a:ahLst/>
            <a:cxnLst/>
            <a:rect l="l" t="t" r="r" b="b"/>
            <a:pathLst>
              <a:path w="2671363" h="3796148">
                <a:moveTo>
                  <a:pt x="0" y="0"/>
                </a:moveTo>
                <a:lnTo>
                  <a:pt x="2671363" y="0"/>
                </a:lnTo>
                <a:lnTo>
                  <a:pt x="2671363" y="3796148"/>
                </a:lnTo>
                <a:lnTo>
                  <a:pt x="0" y="3796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2913" t="-8499" r="-26070" b="-4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6122" y="161950"/>
            <a:ext cx="1625156" cy="1733499"/>
          </a:xfrm>
          <a:custGeom>
            <a:avLst/>
            <a:gdLst/>
            <a:ahLst/>
            <a:cxnLst/>
            <a:rect l="l" t="t" r="r" b="b"/>
            <a:pathLst>
              <a:path w="1625156" h="1733499">
                <a:moveTo>
                  <a:pt x="0" y="0"/>
                </a:moveTo>
                <a:lnTo>
                  <a:pt x="1625156" y="0"/>
                </a:lnTo>
                <a:lnTo>
                  <a:pt x="1625156" y="1733500"/>
                </a:lnTo>
                <a:lnTo>
                  <a:pt x="0" y="173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45653" y="701740"/>
            <a:ext cx="11492427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 dirty="0">
                <a:solidFill>
                  <a:schemeClr val="bg1"/>
                </a:solidFill>
                <a:latin typeface="Cambria"/>
              </a:rPr>
              <a:t>1.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Vì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sao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về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mùa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lạnh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,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khi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vịn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tay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vào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lan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can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bằng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thép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ta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thấy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lạnh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hơn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khi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vị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vào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lan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can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bằng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Cambria"/>
              </a:rPr>
              <a:t>gỗ</a:t>
            </a:r>
            <a:r>
              <a:rPr lang="en-US" sz="4200" dirty="0">
                <a:solidFill>
                  <a:schemeClr val="bg1"/>
                </a:solidFill>
                <a:latin typeface="Cambria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45653" y="2176185"/>
            <a:ext cx="11492427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chemeClr val="bg1"/>
                </a:solidFill>
                <a:latin typeface="Cambria"/>
              </a:rPr>
              <a:t>2. Mẹ bạn Hoa đổ nước sôi vào hai bình giữ nhiệt a và b (hình 5). Sau ít phút, bạn Hoa cầm bình a tay thấy ấm còn cầm bình b tay không thấy ấm. Bình nào giữ nước nóng lâu hơn? Vì sao?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5653" y="4564380"/>
            <a:ext cx="11492427" cy="118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chemeClr val="bg1"/>
                </a:solidFill>
                <a:latin typeface="Cambria"/>
              </a:rPr>
              <a:t>3. Kể tên một số vật dẫn nhiệt tốt, dẫn nhiệt kém có trong nhà em.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38081" y="3984282"/>
            <a:ext cx="54921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b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544580" y="3930015"/>
            <a:ext cx="625411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4200">
                <a:solidFill>
                  <a:srgbClr val="FFEFE4"/>
                </a:solidFill>
                <a:latin typeface="Cambria"/>
              </a:rPr>
              <a:t>a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30172" y="6031425"/>
            <a:ext cx="8172668" cy="3416360"/>
            <a:chOff x="0" y="0"/>
            <a:chExt cx="2152472" cy="8997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2472" cy="899782"/>
            </a:xfrm>
            <a:custGeom>
              <a:avLst/>
              <a:gdLst/>
              <a:ahLst/>
              <a:cxnLst/>
              <a:rect l="l" t="t" r="r" b="b"/>
              <a:pathLst>
                <a:path w="2152472" h="899782">
                  <a:moveTo>
                    <a:pt x="48312" y="0"/>
                  </a:moveTo>
                  <a:lnTo>
                    <a:pt x="2104160" y="0"/>
                  </a:lnTo>
                  <a:cubicBezTo>
                    <a:pt x="2130842" y="0"/>
                    <a:pt x="2152472" y="21630"/>
                    <a:pt x="2152472" y="48312"/>
                  </a:cubicBezTo>
                  <a:lnTo>
                    <a:pt x="2152472" y="851470"/>
                  </a:lnTo>
                  <a:cubicBezTo>
                    <a:pt x="2152472" y="878152"/>
                    <a:pt x="2130842" y="899782"/>
                    <a:pt x="2104160" y="899782"/>
                  </a:cubicBezTo>
                  <a:lnTo>
                    <a:pt x="48312" y="899782"/>
                  </a:lnTo>
                  <a:cubicBezTo>
                    <a:pt x="21630" y="899782"/>
                    <a:pt x="0" y="878152"/>
                    <a:pt x="0" y="851470"/>
                  </a:cubicBezTo>
                  <a:lnTo>
                    <a:pt x="0" y="48312"/>
                  </a:lnTo>
                  <a:cubicBezTo>
                    <a:pt x="0" y="21630"/>
                    <a:pt x="21630" y="0"/>
                    <a:pt x="4831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30172" y="7091844"/>
            <a:ext cx="7802333" cy="2039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36322" lvl="1" indent="-518161" algn="just">
              <a:lnSpc>
                <a:spcPts val="5280"/>
              </a:lnSpc>
              <a:buFont typeface="Arial"/>
              <a:buChar char="•"/>
            </a:pPr>
            <a:r>
              <a:rPr lang="en-US" sz="4800" b="1" dirty="0" err="1">
                <a:latin typeface="Cambria"/>
              </a:rPr>
              <a:t>Thảo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luận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nhóm</a:t>
            </a:r>
            <a:r>
              <a:rPr lang="en-US" sz="4800" b="1" dirty="0">
                <a:latin typeface="Cambria"/>
              </a:rPr>
              <a:t> 4 </a:t>
            </a:r>
            <a:r>
              <a:rPr lang="en-US" sz="4800" b="1" dirty="0" err="1">
                <a:latin typeface="Cambria"/>
              </a:rPr>
              <a:t>hoàn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thành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các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yêu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cầu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trên</a:t>
            </a:r>
            <a:endParaRPr lang="en-US" sz="4800" b="1" dirty="0">
              <a:latin typeface="Cambria"/>
            </a:endParaRPr>
          </a:p>
          <a:p>
            <a:pPr marL="1036322" lvl="1" indent="-518161" algn="just">
              <a:lnSpc>
                <a:spcPts val="5280"/>
              </a:lnSpc>
              <a:buFont typeface="Arial"/>
              <a:buChar char="•"/>
            </a:pPr>
            <a:r>
              <a:rPr lang="en-US" sz="4800" b="1" dirty="0">
                <a:latin typeface="Cambria"/>
              </a:rPr>
              <a:t>Chia </a:t>
            </a:r>
            <a:r>
              <a:rPr lang="en-US" sz="4800" b="1" dirty="0" err="1">
                <a:latin typeface="Cambria"/>
              </a:rPr>
              <a:t>sẻ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trước</a:t>
            </a:r>
            <a:r>
              <a:rPr lang="en-US" sz="4800" b="1" dirty="0">
                <a:latin typeface="Cambria"/>
              </a:rPr>
              <a:t> </a:t>
            </a:r>
            <a:r>
              <a:rPr lang="en-US" sz="4800" b="1" dirty="0" err="1">
                <a:latin typeface="Cambria"/>
              </a:rPr>
              <a:t>lớp</a:t>
            </a:r>
            <a:endParaRPr lang="en-US" sz="4800" b="1" dirty="0">
              <a:latin typeface="Cambri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270" y="5995440"/>
            <a:ext cx="6962235" cy="1333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34800" y="-54582"/>
            <a:ext cx="5817346" cy="103415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56728" y="-331520"/>
            <a:ext cx="14600755" cy="11476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74366" y="4722047"/>
            <a:ext cx="8581218" cy="5459800"/>
          </a:xfrm>
          <a:custGeom>
            <a:avLst/>
            <a:gdLst/>
            <a:ahLst/>
            <a:cxnLst/>
            <a:rect l="l" t="t" r="r" b="b"/>
            <a:pathLst>
              <a:path w="8581218" h="5459800">
                <a:moveTo>
                  <a:pt x="0" y="0"/>
                </a:moveTo>
                <a:lnTo>
                  <a:pt x="8581218" y="0"/>
                </a:lnTo>
                <a:lnTo>
                  <a:pt x="8581218" y="5459800"/>
                </a:lnTo>
                <a:lnTo>
                  <a:pt x="0" y="5459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62100"/>
            <a:ext cx="16704488" cy="578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1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973" y="8481302"/>
            <a:ext cx="18929947" cy="3086100"/>
            <a:chOff x="0" y="0"/>
            <a:chExt cx="498566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14363" y="2442801"/>
            <a:ext cx="4115385" cy="7581551"/>
          </a:xfrm>
          <a:custGeom>
            <a:avLst/>
            <a:gdLst/>
            <a:ahLst/>
            <a:cxnLst/>
            <a:rect l="l" t="t" r="r" b="b"/>
            <a:pathLst>
              <a:path w="4115385" h="7581551">
                <a:moveTo>
                  <a:pt x="0" y="0"/>
                </a:moveTo>
                <a:lnTo>
                  <a:pt x="4115385" y="0"/>
                </a:lnTo>
                <a:lnTo>
                  <a:pt x="4115385" y="7581551"/>
                </a:lnTo>
                <a:lnTo>
                  <a:pt x="0" y="758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55081" y="1656964"/>
            <a:ext cx="4955983" cy="8367388"/>
            <a:chOff x="0" y="0"/>
            <a:chExt cx="6607977" cy="11156517"/>
          </a:xfrm>
        </p:grpSpPr>
        <p:sp>
          <p:nvSpPr>
            <p:cNvPr id="10" name="Freeform 10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3"/>
              <a:stretch>
                <a:fillRect t="-6488" r="-820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6"/>
          <p:cNvGrpSpPr/>
          <p:nvPr/>
        </p:nvGrpSpPr>
        <p:grpSpPr>
          <a:xfrm>
            <a:off x="4756297" y="723033"/>
            <a:ext cx="8820521" cy="4102219"/>
            <a:chOff x="4756297" y="723034"/>
            <a:chExt cx="8820521" cy="3582932"/>
          </a:xfrm>
        </p:grpSpPr>
        <p:grpSp>
          <p:nvGrpSpPr>
            <p:cNvPr id="6" name="Group 6"/>
            <p:cNvGrpSpPr/>
            <p:nvPr/>
          </p:nvGrpSpPr>
          <p:grpSpPr>
            <a:xfrm>
              <a:off x="4756297" y="723034"/>
              <a:ext cx="8820521" cy="3582932"/>
              <a:chOff x="-39428" y="-96255"/>
              <a:chExt cx="1594519" cy="6477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8347" y="-96255"/>
                <a:ext cx="1563438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563438" h="647700">
                    <a:moveTo>
                      <a:pt x="1268210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41300"/>
                    </a:cubicBezTo>
                    <a:cubicBezTo>
                      <a:pt x="0" y="322669"/>
                      <a:pt x="66279" y="417810"/>
                      <a:pt x="162037" y="461951"/>
                    </a:cubicBezTo>
                    <a:lnTo>
                      <a:pt x="162037" y="647700"/>
                    </a:lnTo>
                    <a:lnTo>
                      <a:pt x="353844" y="488232"/>
                    </a:lnTo>
                    <a:lnTo>
                      <a:pt x="1268210" y="488232"/>
                    </a:lnTo>
                    <a:cubicBezTo>
                      <a:pt x="1436989" y="488232"/>
                      <a:pt x="1563427" y="364720"/>
                      <a:pt x="1563427" y="241300"/>
                    </a:cubicBezTo>
                    <a:cubicBezTo>
                      <a:pt x="1563438" y="123512"/>
                      <a:pt x="1436989" y="0"/>
                      <a:pt x="1268210" y="0"/>
                    </a:cubicBez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-39428" y="-45716"/>
                <a:ext cx="812800" cy="520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659"/>
                  </a:lnSpc>
                </a:pPr>
                <a:endParaRPr b="1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772918" y="887156"/>
              <a:ext cx="7476876" cy="2508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 dirty="0">
                  <a:latin typeface="Cambria"/>
                </a:rPr>
                <a:t>1. </a:t>
              </a:r>
              <a:r>
                <a:rPr lang="en-US" sz="3999" b="1" dirty="0" err="1">
                  <a:latin typeface="Cambria"/>
                </a:rPr>
                <a:t>Vì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sao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về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mùa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lạnh</a:t>
              </a:r>
              <a:r>
                <a:rPr lang="en-US" sz="3999" b="1" dirty="0">
                  <a:latin typeface="Cambria"/>
                </a:rPr>
                <a:t>, </a:t>
              </a:r>
              <a:r>
                <a:rPr lang="en-US" sz="3999" b="1" dirty="0" err="1">
                  <a:latin typeface="Cambria"/>
                </a:rPr>
                <a:t>khi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vịn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tay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vào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lan</a:t>
              </a:r>
              <a:r>
                <a:rPr lang="en-US" sz="3999" b="1" dirty="0">
                  <a:latin typeface="Cambria"/>
                </a:rPr>
                <a:t> can </a:t>
              </a:r>
              <a:r>
                <a:rPr lang="en-US" sz="3999" b="1" dirty="0" err="1">
                  <a:latin typeface="Cambria"/>
                </a:rPr>
                <a:t>bằng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thép</a:t>
              </a:r>
              <a:r>
                <a:rPr lang="en-US" sz="3999" b="1" dirty="0">
                  <a:latin typeface="Cambria"/>
                </a:rPr>
                <a:t> ta </a:t>
              </a:r>
              <a:r>
                <a:rPr lang="en-US" sz="3999" b="1" dirty="0" err="1">
                  <a:latin typeface="Cambria"/>
                </a:rPr>
                <a:t>thấy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lạnh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hơn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khi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vịn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tay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vào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lan</a:t>
              </a:r>
              <a:r>
                <a:rPr lang="en-US" sz="3999" b="1" dirty="0">
                  <a:latin typeface="Cambria"/>
                </a:rPr>
                <a:t> can </a:t>
              </a:r>
              <a:r>
                <a:rPr lang="en-US" sz="3999" b="1" dirty="0" err="1">
                  <a:latin typeface="Cambria"/>
                </a:rPr>
                <a:t>bằng</a:t>
              </a:r>
              <a:r>
                <a:rPr lang="en-US" sz="3999" b="1" dirty="0">
                  <a:latin typeface="Cambria"/>
                </a:rPr>
                <a:t> </a:t>
              </a:r>
              <a:r>
                <a:rPr lang="en-US" sz="3999" b="1" dirty="0" err="1">
                  <a:latin typeface="Cambria"/>
                </a:rPr>
                <a:t>gỗ</a:t>
              </a:r>
              <a:r>
                <a:rPr lang="en-US" sz="3999" b="1" dirty="0">
                  <a:latin typeface="Cambria"/>
                </a:rPr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05800" y="4983088"/>
            <a:ext cx="5821411" cy="2808386"/>
            <a:chOff x="8092952" y="4838427"/>
            <a:chExt cx="5821411" cy="2808386"/>
          </a:xfrm>
        </p:grpSpPr>
        <p:grpSp>
          <p:nvGrpSpPr>
            <p:cNvPr id="12" name="Group 12"/>
            <p:cNvGrpSpPr/>
            <p:nvPr/>
          </p:nvGrpSpPr>
          <p:grpSpPr>
            <a:xfrm rot="-10800000">
              <a:off x="8092952" y="4838427"/>
              <a:ext cx="5821411" cy="2808386"/>
              <a:chOff x="0" y="0"/>
              <a:chExt cx="1342596" cy="6477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342608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342608" h="647700">
                    <a:moveTo>
                      <a:pt x="1051142" y="0"/>
                    </a:moveTo>
                    <a:lnTo>
                      <a:pt x="282407" y="0"/>
                    </a:lnTo>
                    <a:cubicBezTo>
                      <a:pt x="126426" y="0"/>
                      <a:pt x="0" y="123512"/>
                      <a:pt x="0" y="241300"/>
                    </a:cubicBezTo>
                    <a:cubicBezTo>
                      <a:pt x="0" y="322669"/>
                      <a:pt x="66279" y="417810"/>
                      <a:pt x="162037" y="461951"/>
                    </a:cubicBezTo>
                    <a:lnTo>
                      <a:pt x="162037" y="647700"/>
                    </a:lnTo>
                    <a:lnTo>
                      <a:pt x="353844" y="488232"/>
                    </a:lnTo>
                    <a:lnTo>
                      <a:pt x="1051142" y="488232"/>
                    </a:lnTo>
                    <a:cubicBezTo>
                      <a:pt x="1216159" y="488232"/>
                      <a:pt x="1342596" y="364720"/>
                      <a:pt x="1342596" y="241300"/>
                    </a:cubicBezTo>
                    <a:cubicBezTo>
                      <a:pt x="1342608" y="123512"/>
                      <a:pt x="1216159" y="0"/>
                      <a:pt x="1051142" y="0"/>
                    </a:cubicBez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0"/>
                <a:ext cx="812800" cy="520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>
                  <a:lnSpc>
                    <a:spcPts val="2659"/>
                  </a:lnSpc>
                </a:pPr>
                <a:endParaRPr b="1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8460277" y="6016966"/>
              <a:ext cx="5086709" cy="1327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49"/>
                </a:lnSpc>
              </a:pPr>
              <a:r>
                <a:rPr lang="en-US" sz="4999" b="1" dirty="0" err="1">
                  <a:latin typeface="Cambria"/>
                </a:rPr>
                <a:t>Vì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thép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dẫn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nhiệt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tốt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hơn</a:t>
              </a:r>
              <a:r>
                <a:rPr lang="en-US" sz="4999" b="1" dirty="0">
                  <a:latin typeface="Cambria"/>
                </a:rPr>
                <a:t> </a:t>
              </a:r>
              <a:r>
                <a:rPr lang="en-US" sz="4999" b="1" dirty="0" err="1">
                  <a:latin typeface="Cambria"/>
                </a:rPr>
                <a:t>gỗ</a:t>
              </a:r>
              <a:endParaRPr lang="en-US" sz="4999" b="1" dirty="0">
                <a:latin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973" y="8481302"/>
            <a:ext cx="18929947" cy="3086100"/>
            <a:chOff x="0" y="0"/>
            <a:chExt cx="498566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14363" y="2442801"/>
            <a:ext cx="4115385" cy="7581551"/>
          </a:xfrm>
          <a:custGeom>
            <a:avLst/>
            <a:gdLst/>
            <a:ahLst/>
            <a:cxnLst/>
            <a:rect l="l" t="t" r="r" b="b"/>
            <a:pathLst>
              <a:path w="4115385" h="7581551">
                <a:moveTo>
                  <a:pt x="0" y="0"/>
                </a:moveTo>
                <a:lnTo>
                  <a:pt x="4115385" y="0"/>
                </a:lnTo>
                <a:lnTo>
                  <a:pt x="4115385" y="7581551"/>
                </a:lnTo>
                <a:lnTo>
                  <a:pt x="0" y="75815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365145" y="529071"/>
            <a:ext cx="10804364" cy="4309355"/>
            <a:chOff x="0" y="0"/>
            <a:chExt cx="1953145" cy="7790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3157" cy="779018"/>
            </a:xfrm>
            <a:custGeom>
              <a:avLst/>
              <a:gdLst/>
              <a:ahLst/>
              <a:cxnLst/>
              <a:rect l="l" t="t" r="r" b="b"/>
              <a:pathLst>
                <a:path w="1953157" h="779018">
                  <a:moveTo>
                    <a:pt x="165129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12792"/>
                  </a:cubicBezTo>
                  <a:cubicBezTo>
                    <a:pt x="0" y="453987"/>
                    <a:pt x="66279" y="549128"/>
                    <a:pt x="162037" y="593269"/>
                  </a:cubicBezTo>
                  <a:lnTo>
                    <a:pt x="162037" y="779018"/>
                  </a:lnTo>
                  <a:lnTo>
                    <a:pt x="353844" y="619551"/>
                  </a:lnTo>
                  <a:lnTo>
                    <a:pt x="1651290" y="619551"/>
                  </a:lnTo>
                  <a:cubicBezTo>
                    <a:pt x="1826708" y="619551"/>
                    <a:pt x="1953145" y="496038"/>
                    <a:pt x="1953145" y="312771"/>
                  </a:cubicBezTo>
                  <a:cubicBezTo>
                    <a:pt x="1953157" y="123512"/>
                    <a:pt x="1826708" y="0"/>
                    <a:pt x="16512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307" y="1656964"/>
            <a:ext cx="4955983" cy="8367388"/>
            <a:chOff x="0" y="0"/>
            <a:chExt cx="6607977" cy="11156517"/>
          </a:xfrm>
        </p:grpSpPr>
        <p:sp>
          <p:nvSpPr>
            <p:cNvPr id="10" name="Freeform 10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3"/>
              <a:stretch>
                <a:fillRect t="-6488" r="-8207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-10800000">
            <a:off x="6561668" y="4486732"/>
            <a:ext cx="7352696" cy="3760240"/>
            <a:chOff x="0" y="0"/>
            <a:chExt cx="1537154" cy="7861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37165" cy="786115"/>
            </a:xfrm>
            <a:custGeom>
              <a:avLst/>
              <a:gdLst/>
              <a:ahLst/>
              <a:cxnLst/>
              <a:rect l="l" t="t" r="r" b="b"/>
              <a:pathLst>
                <a:path w="1537165" h="786115">
                  <a:moveTo>
                    <a:pt x="1242385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316656"/>
                  </a:cubicBezTo>
                  <a:cubicBezTo>
                    <a:pt x="0" y="461084"/>
                    <a:pt x="66279" y="556225"/>
                    <a:pt x="162037" y="600366"/>
                  </a:cubicBezTo>
                  <a:lnTo>
                    <a:pt x="162037" y="786115"/>
                  </a:lnTo>
                  <a:lnTo>
                    <a:pt x="353844" y="626648"/>
                  </a:lnTo>
                  <a:lnTo>
                    <a:pt x="1242385" y="626648"/>
                  </a:lnTo>
                  <a:cubicBezTo>
                    <a:pt x="1410716" y="626648"/>
                    <a:pt x="1537154" y="503135"/>
                    <a:pt x="1537154" y="316634"/>
                  </a:cubicBezTo>
                  <a:cubicBezTo>
                    <a:pt x="1537165" y="123512"/>
                    <a:pt x="1410716" y="0"/>
                    <a:pt x="1242385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89289" y="815701"/>
            <a:ext cx="9333817" cy="282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4000" b="1" dirty="0">
                <a:latin typeface="Cambria"/>
              </a:rPr>
              <a:t>2. </a:t>
            </a:r>
            <a:r>
              <a:rPr lang="en-US" sz="4000" b="1" dirty="0" err="1">
                <a:latin typeface="Cambria"/>
              </a:rPr>
              <a:t>Mẹ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bạn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Hoa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đổ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nước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sôi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vào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hai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bình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giữ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nhiệt</a:t>
            </a:r>
            <a:r>
              <a:rPr lang="en-US" sz="4000" b="1" dirty="0">
                <a:latin typeface="Cambria"/>
              </a:rPr>
              <a:t> a </a:t>
            </a:r>
            <a:r>
              <a:rPr lang="en-US" sz="4000" b="1" dirty="0" err="1">
                <a:latin typeface="Cambria"/>
              </a:rPr>
              <a:t>và</a:t>
            </a:r>
            <a:r>
              <a:rPr lang="en-US" sz="4000" b="1" dirty="0">
                <a:latin typeface="Cambria"/>
              </a:rPr>
              <a:t> b (</a:t>
            </a:r>
            <a:r>
              <a:rPr lang="en-US" sz="4000" b="1" dirty="0" err="1">
                <a:latin typeface="Cambria"/>
              </a:rPr>
              <a:t>hình</a:t>
            </a:r>
            <a:r>
              <a:rPr lang="en-US" sz="4000" b="1" dirty="0">
                <a:latin typeface="Cambria"/>
              </a:rPr>
              <a:t> 5). </a:t>
            </a:r>
            <a:r>
              <a:rPr lang="en-US" sz="4000" b="1" dirty="0" err="1">
                <a:latin typeface="Cambria"/>
              </a:rPr>
              <a:t>Sau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ít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phút</a:t>
            </a:r>
            <a:r>
              <a:rPr lang="en-US" sz="4000" b="1" dirty="0">
                <a:latin typeface="Cambria"/>
              </a:rPr>
              <a:t>, </a:t>
            </a:r>
            <a:r>
              <a:rPr lang="en-US" sz="4000" b="1" dirty="0" err="1">
                <a:latin typeface="Cambria"/>
              </a:rPr>
              <a:t>bạn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Hoa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cầm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bình</a:t>
            </a:r>
            <a:r>
              <a:rPr lang="en-US" sz="4000" b="1" dirty="0">
                <a:latin typeface="Cambria"/>
              </a:rPr>
              <a:t> a </a:t>
            </a:r>
            <a:r>
              <a:rPr lang="en-US" sz="4000" b="1" dirty="0" err="1">
                <a:latin typeface="Cambria"/>
              </a:rPr>
              <a:t>tay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thấy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ấm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còn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cầm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bình</a:t>
            </a:r>
            <a:r>
              <a:rPr lang="en-US" sz="4000" b="1" dirty="0">
                <a:latin typeface="Cambria"/>
              </a:rPr>
              <a:t> b </a:t>
            </a:r>
            <a:r>
              <a:rPr lang="en-US" sz="4000" b="1" dirty="0" err="1">
                <a:latin typeface="Cambria"/>
              </a:rPr>
              <a:t>tay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không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thấy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ấm</a:t>
            </a:r>
            <a:r>
              <a:rPr lang="en-US" sz="4000" b="1" dirty="0">
                <a:latin typeface="Cambria"/>
              </a:rPr>
              <a:t>. </a:t>
            </a:r>
            <a:r>
              <a:rPr lang="en-US" sz="4000" b="1" dirty="0" err="1">
                <a:latin typeface="Cambria"/>
              </a:rPr>
              <a:t>Bình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nào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giữ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nước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nóng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lâu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hơn</a:t>
            </a:r>
            <a:r>
              <a:rPr lang="en-US" sz="4000" b="1" dirty="0">
                <a:latin typeface="Cambria"/>
              </a:rPr>
              <a:t>? </a:t>
            </a:r>
            <a:r>
              <a:rPr lang="en-US" sz="4000" b="1" dirty="0" err="1">
                <a:latin typeface="Cambria"/>
              </a:rPr>
              <a:t>Vì</a:t>
            </a:r>
            <a:r>
              <a:rPr lang="en-US" sz="4000" b="1" dirty="0">
                <a:latin typeface="Cambria"/>
              </a:rPr>
              <a:t> </a:t>
            </a:r>
            <a:r>
              <a:rPr lang="en-US" sz="4000" b="1" dirty="0" err="1">
                <a:latin typeface="Cambria"/>
              </a:rPr>
              <a:t>sao</a:t>
            </a:r>
            <a:r>
              <a:rPr lang="en-US" sz="4000" b="1" dirty="0">
                <a:latin typeface="Cambria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01748" y="5386690"/>
            <a:ext cx="567253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49"/>
              </a:lnSpc>
            </a:pPr>
            <a:r>
              <a:rPr lang="en-US" sz="4400" b="1" dirty="0" err="1">
                <a:latin typeface="Cambria"/>
              </a:rPr>
              <a:t>Bình</a:t>
            </a:r>
            <a:r>
              <a:rPr lang="en-US" sz="4400" b="1" dirty="0">
                <a:latin typeface="Cambria"/>
              </a:rPr>
              <a:t> b </a:t>
            </a:r>
            <a:r>
              <a:rPr lang="en-US" sz="4400" b="1" dirty="0" err="1">
                <a:latin typeface="Cambria"/>
              </a:rPr>
              <a:t>nước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nóng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lâu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hơn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vì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nhiệt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của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nước</a:t>
            </a:r>
            <a:r>
              <a:rPr lang="en-US" sz="4400" b="1" dirty="0">
                <a:latin typeface="Cambria"/>
              </a:rPr>
              <a:t> ở </a:t>
            </a:r>
            <a:r>
              <a:rPr lang="en-US" sz="4400" b="1" dirty="0" err="1">
                <a:latin typeface="Cambria"/>
              </a:rPr>
              <a:t>bình</a:t>
            </a:r>
            <a:r>
              <a:rPr lang="en-US" sz="4400" b="1" dirty="0">
                <a:latin typeface="Cambria"/>
              </a:rPr>
              <a:t> b </a:t>
            </a:r>
            <a:r>
              <a:rPr lang="en-US" sz="4400" b="1" dirty="0" err="1">
                <a:latin typeface="Cambria"/>
              </a:rPr>
              <a:t>không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truyền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ra</a:t>
            </a:r>
            <a:r>
              <a:rPr lang="en-US" sz="4400" b="1" dirty="0">
                <a:latin typeface="Cambria"/>
              </a:rPr>
              <a:t> </a:t>
            </a:r>
            <a:r>
              <a:rPr lang="en-US" sz="4400" b="1" dirty="0" err="1">
                <a:latin typeface="Cambria"/>
              </a:rPr>
              <a:t>ngoài</a:t>
            </a:r>
            <a:r>
              <a:rPr lang="en-US" sz="4400" b="1" dirty="0"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0973" y="8481302"/>
            <a:ext cx="18929947" cy="3086100"/>
            <a:chOff x="0" y="0"/>
            <a:chExt cx="498566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11724" y="1028700"/>
            <a:ext cx="8100209" cy="4589909"/>
            <a:chOff x="0" y="0"/>
            <a:chExt cx="1953145" cy="11067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3157" cy="1106732"/>
            </a:xfrm>
            <a:custGeom>
              <a:avLst/>
              <a:gdLst/>
              <a:ahLst/>
              <a:cxnLst/>
              <a:rect l="l" t="t" r="r" b="b"/>
              <a:pathLst>
                <a:path w="1953157" h="1106732">
                  <a:moveTo>
                    <a:pt x="165129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491206"/>
                  </a:cubicBezTo>
                  <a:cubicBezTo>
                    <a:pt x="0" y="781701"/>
                    <a:pt x="66279" y="876842"/>
                    <a:pt x="162037" y="920983"/>
                  </a:cubicBezTo>
                  <a:lnTo>
                    <a:pt x="162037" y="1106732"/>
                  </a:lnTo>
                  <a:lnTo>
                    <a:pt x="353844" y="947264"/>
                  </a:lnTo>
                  <a:lnTo>
                    <a:pt x="1651290" y="947264"/>
                  </a:lnTo>
                  <a:cubicBezTo>
                    <a:pt x="1826708" y="947264"/>
                    <a:pt x="1953145" y="823752"/>
                    <a:pt x="1953145" y="491133"/>
                  </a:cubicBezTo>
                  <a:cubicBezTo>
                    <a:pt x="1953157" y="123512"/>
                    <a:pt x="1826708" y="0"/>
                    <a:pt x="16512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2266" y="1656964"/>
            <a:ext cx="4955983" cy="8367388"/>
            <a:chOff x="0" y="0"/>
            <a:chExt cx="6607977" cy="11156517"/>
          </a:xfrm>
        </p:grpSpPr>
        <p:sp>
          <p:nvSpPr>
            <p:cNvPr id="9" name="Freeform 9"/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2"/>
              <a:stretch>
                <a:fillRect t="-6488" r="-820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6525153" y="1383094"/>
            <a:ext cx="6873350" cy="397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b="1" dirty="0">
                <a:latin typeface="Cambria"/>
              </a:rPr>
              <a:t>3. </a:t>
            </a:r>
            <a:r>
              <a:rPr lang="en-US" sz="5600" b="1" dirty="0" err="1">
                <a:latin typeface="Cambria"/>
              </a:rPr>
              <a:t>Kể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tên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một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số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vật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dẫn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nhiệt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tốt</a:t>
            </a:r>
            <a:r>
              <a:rPr lang="en-US" sz="5600" b="1" dirty="0">
                <a:latin typeface="Cambria"/>
              </a:rPr>
              <a:t>, </a:t>
            </a:r>
            <a:r>
              <a:rPr lang="en-US" sz="5600" b="1" dirty="0" err="1">
                <a:latin typeface="Cambria"/>
              </a:rPr>
              <a:t>dẫn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nhiệt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kém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có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trong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nhà</a:t>
            </a:r>
            <a:r>
              <a:rPr lang="en-US" sz="5600" b="1" dirty="0">
                <a:latin typeface="Cambria"/>
              </a:rPr>
              <a:t> </a:t>
            </a:r>
            <a:r>
              <a:rPr lang="en-US" sz="5600" b="1" dirty="0" err="1">
                <a:latin typeface="Cambria"/>
              </a:rPr>
              <a:t>em</a:t>
            </a:r>
            <a:r>
              <a:rPr lang="en-US" sz="5600" b="1" dirty="0">
                <a:latin typeface="Cambria"/>
              </a:rPr>
              <a:t>.</a:t>
            </a:r>
          </a:p>
          <a:p>
            <a:pPr algn="ctr">
              <a:lnSpc>
                <a:spcPts val="6160"/>
              </a:lnSpc>
            </a:pPr>
            <a:endParaRPr lang="en-US" sz="5600" dirty="0">
              <a:solidFill>
                <a:srgbClr val="215958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10817" y="-2860686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736790" y="2349432"/>
            <a:ext cx="17129925" cy="6463641"/>
            <a:chOff x="0" y="0"/>
            <a:chExt cx="4619078" cy="17593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19078" cy="1759366"/>
            </a:xfrm>
            <a:custGeom>
              <a:avLst/>
              <a:gdLst/>
              <a:ahLst/>
              <a:cxnLst/>
              <a:rect l="l" t="t" r="r" b="b"/>
              <a:pathLst>
                <a:path w="4619078" h="1759366">
                  <a:moveTo>
                    <a:pt x="13687" y="0"/>
                  </a:moveTo>
                  <a:lnTo>
                    <a:pt x="4605392" y="0"/>
                  </a:lnTo>
                  <a:cubicBezTo>
                    <a:pt x="4609021" y="0"/>
                    <a:pt x="4612503" y="1442"/>
                    <a:pt x="4615069" y="4009"/>
                  </a:cubicBezTo>
                  <a:cubicBezTo>
                    <a:pt x="4617636" y="6575"/>
                    <a:pt x="4619078" y="10057"/>
                    <a:pt x="4619078" y="13687"/>
                  </a:cubicBezTo>
                  <a:lnTo>
                    <a:pt x="4619078" y="1745680"/>
                  </a:lnTo>
                  <a:cubicBezTo>
                    <a:pt x="4619078" y="1749310"/>
                    <a:pt x="4617636" y="1752791"/>
                    <a:pt x="4615069" y="1755358"/>
                  </a:cubicBezTo>
                  <a:cubicBezTo>
                    <a:pt x="4612503" y="1757924"/>
                    <a:pt x="4609021" y="1759366"/>
                    <a:pt x="4605392" y="1759366"/>
                  </a:cubicBezTo>
                  <a:lnTo>
                    <a:pt x="13687" y="1759366"/>
                  </a:lnTo>
                  <a:cubicBezTo>
                    <a:pt x="6128" y="1759366"/>
                    <a:pt x="0" y="1753239"/>
                    <a:pt x="0" y="1745680"/>
                  </a:cubicBezTo>
                  <a:lnTo>
                    <a:pt x="0" y="13687"/>
                  </a:lnTo>
                  <a:cubicBezTo>
                    <a:pt x="0" y="10057"/>
                    <a:pt x="1442" y="6575"/>
                    <a:pt x="4009" y="4009"/>
                  </a:cubicBezTo>
                  <a:cubicBezTo>
                    <a:pt x="6575" y="1442"/>
                    <a:pt x="10057" y="0"/>
                    <a:pt x="136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667834" y="158796"/>
            <a:ext cx="2198881" cy="2190635"/>
          </a:xfrm>
          <a:custGeom>
            <a:avLst/>
            <a:gdLst/>
            <a:ahLst/>
            <a:cxnLst/>
            <a:rect l="l" t="t" r="r" b="b"/>
            <a:pathLst>
              <a:path w="2198881" h="2190635">
                <a:moveTo>
                  <a:pt x="0" y="0"/>
                </a:moveTo>
                <a:lnTo>
                  <a:pt x="2198881" y="0"/>
                </a:lnTo>
                <a:lnTo>
                  <a:pt x="2198881" y="2190636"/>
                </a:lnTo>
                <a:lnTo>
                  <a:pt x="0" y="2190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762586" y="3046291"/>
            <a:ext cx="6752634" cy="3888131"/>
          </a:xfrm>
          <a:custGeom>
            <a:avLst/>
            <a:gdLst/>
            <a:ahLst/>
            <a:cxnLst/>
            <a:rect l="l" t="t" r="r" b="b"/>
            <a:pathLst>
              <a:path w="6752634" h="3888131">
                <a:moveTo>
                  <a:pt x="0" y="0"/>
                </a:moveTo>
                <a:lnTo>
                  <a:pt x="6752634" y="0"/>
                </a:lnTo>
                <a:lnTo>
                  <a:pt x="6752634" y="3888131"/>
                </a:lnTo>
                <a:lnTo>
                  <a:pt x="0" y="38881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8150" t="-39370" r="-16083" b="-3429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4401" y="2859642"/>
            <a:ext cx="9576998" cy="5565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400" b="1" dirty="0">
                <a:latin typeface="Cambria"/>
              </a:rPr>
              <a:t>	</a:t>
            </a:r>
            <a:r>
              <a:rPr lang="en-US" sz="5400" b="1" dirty="0" err="1">
                <a:latin typeface="Cambria"/>
              </a:rPr>
              <a:t>Người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Ét-ki-mô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dùng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tuyết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ép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thành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những</a:t>
            </a:r>
            <a:r>
              <a:rPr lang="en-US" sz="5400" b="1" dirty="0">
                <a:latin typeface="Cambria"/>
              </a:rPr>
              <a:t> “</a:t>
            </a:r>
            <a:r>
              <a:rPr lang="en-US" sz="5400" b="1" dirty="0" err="1">
                <a:latin typeface="Cambria"/>
              </a:rPr>
              <a:t>viên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gạch</a:t>
            </a:r>
            <a:r>
              <a:rPr lang="en-US" sz="5400" b="1" dirty="0">
                <a:latin typeface="Cambria"/>
              </a:rPr>
              <a:t>” </a:t>
            </a:r>
            <a:r>
              <a:rPr lang="en-US" sz="5400" b="1" dirty="0" err="1">
                <a:latin typeface="Cambria"/>
              </a:rPr>
              <a:t>để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xây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lều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bằng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i-gờ-lu</a:t>
            </a:r>
            <a:r>
              <a:rPr lang="en-US" sz="5400" b="1" dirty="0">
                <a:latin typeface="Cambria"/>
              </a:rPr>
              <a:t> (</a:t>
            </a:r>
            <a:r>
              <a:rPr lang="en-US" sz="5400" b="1" dirty="0" err="1">
                <a:latin typeface="Cambria"/>
              </a:rPr>
              <a:t>hình</a:t>
            </a:r>
            <a:r>
              <a:rPr lang="en-US" sz="5400" b="1" dirty="0">
                <a:latin typeface="Cambria"/>
              </a:rPr>
              <a:t> 6) </a:t>
            </a:r>
            <a:r>
              <a:rPr lang="en-US" sz="5400" b="1" dirty="0" err="1">
                <a:latin typeface="Cambria"/>
              </a:rPr>
              <a:t>giúp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họ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tránh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cái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lạnh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bên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ngoài</a:t>
            </a:r>
            <a:r>
              <a:rPr lang="en-US" sz="5400" b="1" dirty="0">
                <a:latin typeface="Cambria"/>
              </a:rPr>
              <a:t> ở </a:t>
            </a:r>
            <a:r>
              <a:rPr lang="en-US" sz="5400" b="1" dirty="0" err="1">
                <a:latin typeface="Cambria"/>
              </a:rPr>
              <a:t>Bắc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Cực</a:t>
            </a:r>
            <a:r>
              <a:rPr lang="en-US" sz="5400" b="1" dirty="0">
                <a:latin typeface="Cambria"/>
              </a:rPr>
              <a:t>. </a:t>
            </a:r>
            <a:r>
              <a:rPr lang="en-US" sz="5400" b="1" dirty="0" err="1">
                <a:latin typeface="Cambria"/>
              </a:rPr>
              <a:t>Trong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các</a:t>
            </a:r>
            <a:r>
              <a:rPr lang="en-US" sz="5400" b="1" dirty="0">
                <a:latin typeface="Cambria"/>
              </a:rPr>
              <a:t> “</a:t>
            </a:r>
            <a:r>
              <a:rPr lang="en-US" sz="5400" b="1" dirty="0" err="1">
                <a:latin typeface="Cambria"/>
              </a:rPr>
              <a:t>viên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gạch</a:t>
            </a:r>
            <a:r>
              <a:rPr lang="en-US" sz="5400" b="1" dirty="0">
                <a:latin typeface="Cambria"/>
              </a:rPr>
              <a:t>” </a:t>
            </a:r>
            <a:r>
              <a:rPr lang="en-US" sz="5400" b="1" dirty="0" err="1">
                <a:latin typeface="Cambria"/>
              </a:rPr>
              <a:t>này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có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lớp</a:t>
            </a:r>
            <a:r>
              <a:rPr lang="en-US" sz="5400" dirty="0">
                <a:solidFill>
                  <a:srgbClr val="215958"/>
                </a:solidFill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không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khí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giúp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cách</a:t>
            </a:r>
            <a:r>
              <a:rPr lang="en-US" sz="5400" b="1" dirty="0">
                <a:latin typeface="Cambria"/>
              </a:rPr>
              <a:t> </a:t>
            </a:r>
            <a:r>
              <a:rPr lang="en-US" sz="5400" b="1" dirty="0" err="1">
                <a:latin typeface="Cambria"/>
              </a:rPr>
              <a:t>nhiệt</a:t>
            </a:r>
            <a:r>
              <a:rPr lang="en-US" sz="5400" b="1" dirty="0">
                <a:latin typeface="Cambria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85486" y="7347149"/>
            <a:ext cx="2106834" cy="80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5600" dirty="0" err="1">
                <a:solidFill>
                  <a:srgbClr val="215958"/>
                </a:solidFill>
                <a:latin typeface="Cambria"/>
              </a:rPr>
              <a:t>Hình</a:t>
            </a:r>
            <a:r>
              <a:rPr lang="en-US" sz="5600" dirty="0">
                <a:solidFill>
                  <a:srgbClr val="215958"/>
                </a:solidFill>
                <a:latin typeface="Cambria"/>
              </a:rPr>
              <a:t> 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3827" y="0"/>
            <a:ext cx="5532336" cy="2269109"/>
            <a:chOff x="630909" y="-467336"/>
            <a:chExt cx="5532336" cy="22691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872" y="259351"/>
              <a:ext cx="5139373" cy="1542422"/>
            </a:xfrm>
            <a:prstGeom prst="rect">
              <a:avLst/>
            </a:prstGeom>
          </p:spPr>
        </p:pic>
        <p:sp>
          <p:nvSpPr>
            <p:cNvPr id="14" name="Freeform 4"/>
            <p:cNvSpPr/>
            <p:nvPr/>
          </p:nvSpPr>
          <p:spPr>
            <a:xfrm>
              <a:off x="630909" y="-467336"/>
              <a:ext cx="2065408" cy="1877845"/>
            </a:xfrm>
            <a:custGeom>
              <a:avLst/>
              <a:gdLst/>
              <a:ahLst/>
              <a:cxnLst/>
              <a:rect l="l" t="t" r="r" b="b"/>
              <a:pathLst>
                <a:path w="5983123" h="11046964">
                  <a:moveTo>
                    <a:pt x="0" y="0"/>
                  </a:moveTo>
                  <a:lnTo>
                    <a:pt x="5983122" y="0"/>
                  </a:lnTo>
                  <a:lnTo>
                    <a:pt x="5983122" y="11046963"/>
                  </a:lnTo>
                  <a:lnTo>
                    <a:pt x="0" y="110469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6079" l="65365" r="100000">
                            <a14:foregroundMark x1="72917" y1="6488" x2="72917" y2="6488"/>
                            <a14:foregroundMark x1="76302" y1="2398" x2="76302" y2="2398"/>
                            <a14:foregroundMark x1="95052" y1="2821" x2="95052" y2="2821"/>
                            <a14:foregroundMark x1="85417" y1="987" x2="85417" y2="987"/>
                            <a14:foregroundMark x1="96354" y1="7616" x2="96354" y2="7616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175391" t="9601" r="7172" b="-409509"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28F2-CE7E-157F-98F0-E2844ACE0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A358A8-3919-FC00-BAFF-584D5F9F8F67}"/>
              </a:ext>
            </a:extLst>
          </p:cNvPr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7F8D6D8-8FC0-40D6-A762-4C1535A5A776}"/>
              </a:ext>
            </a:extLst>
          </p:cNvPr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534E200-25F2-AF64-736F-FA38C990CE6C}"/>
              </a:ext>
            </a:extLst>
          </p:cNvPr>
          <p:cNvSpPr/>
          <p:nvPr/>
        </p:nvSpPr>
        <p:spPr>
          <a:xfrm>
            <a:off x="13715999" y="2019301"/>
            <a:ext cx="4152550" cy="8269704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F3DD1-B11F-5369-9928-3E582004A3E0}"/>
              </a:ext>
            </a:extLst>
          </p:cNvPr>
          <p:cNvSpPr txBox="1"/>
          <p:nvPr/>
        </p:nvSpPr>
        <p:spPr>
          <a:xfrm>
            <a:off x="914400" y="1695801"/>
            <a:ext cx="1310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 hợp PCCC:</a:t>
            </a:r>
            <a:endParaRPr lang="en-US" sz="6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6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Bài 3: Các nguồn nhiệt dẫn đến cháy nổ.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882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DDF48-0D5C-7592-BBAD-69B5E0FF8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3F746D-596D-FA41-11B4-D2C3CFB86EE4}"/>
              </a:ext>
            </a:extLst>
          </p:cNvPr>
          <p:cNvGrpSpPr/>
          <p:nvPr/>
        </p:nvGrpSpPr>
        <p:grpSpPr>
          <a:xfrm>
            <a:off x="-320973" y="8481302"/>
            <a:ext cx="18929947" cy="3086100"/>
            <a:chOff x="0" y="0"/>
            <a:chExt cx="4985665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5977074-1702-DCD1-AAA7-696085AAB411}"/>
                </a:ext>
              </a:extLst>
            </p:cNvPr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9153819-D65C-A762-671B-D65A1C4617D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1CA11EB-17E9-409F-8CCA-2ED4D2A74AA6}"/>
              </a:ext>
            </a:extLst>
          </p:cNvPr>
          <p:cNvGrpSpPr/>
          <p:nvPr/>
        </p:nvGrpSpPr>
        <p:grpSpPr>
          <a:xfrm>
            <a:off x="5243201" y="1028700"/>
            <a:ext cx="12206599" cy="4589909"/>
            <a:chOff x="0" y="0"/>
            <a:chExt cx="1953145" cy="1106732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B998A6D-AC5D-A296-BE3C-ACD3A80F1F9D}"/>
                </a:ext>
              </a:extLst>
            </p:cNvPr>
            <p:cNvSpPr/>
            <p:nvPr/>
          </p:nvSpPr>
          <p:spPr>
            <a:xfrm>
              <a:off x="0" y="0"/>
              <a:ext cx="1953157" cy="1106732"/>
            </a:xfrm>
            <a:custGeom>
              <a:avLst/>
              <a:gdLst/>
              <a:ahLst/>
              <a:cxnLst/>
              <a:rect l="l" t="t" r="r" b="b"/>
              <a:pathLst>
                <a:path w="1953157" h="1106732">
                  <a:moveTo>
                    <a:pt x="1651290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491206"/>
                  </a:cubicBezTo>
                  <a:cubicBezTo>
                    <a:pt x="0" y="781701"/>
                    <a:pt x="66279" y="876842"/>
                    <a:pt x="162037" y="920983"/>
                  </a:cubicBezTo>
                  <a:lnTo>
                    <a:pt x="162037" y="1106732"/>
                  </a:lnTo>
                  <a:lnTo>
                    <a:pt x="353844" y="947264"/>
                  </a:lnTo>
                  <a:lnTo>
                    <a:pt x="1651290" y="947264"/>
                  </a:lnTo>
                  <a:cubicBezTo>
                    <a:pt x="1826708" y="947264"/>
                    <a:pt x="1953145" y="823752"/>
                    <a:pt x="1953145" y="491133"/>
                  </a:cubicBezTo>
                  <a:cubicBezTo>
                    <a:pt x="1953157" y="123512"/>
                    <a:pt x="1826708" y="0"/>
                    <a:pt x="16512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75A36ED-C202-FD9B-B170-6CD4906CA49E}"/>
                </a:ext>
              </a:extLst>
            </p:cNvPr>
            <p:cNvSpPr txBox="1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F2E22D49-7109-23E0-AAA6-BDEB7E1B00DB}"/>
              </a:ext>
            </a:extLst>
          </p:cNvPr>
          <p:cNvGrpSpPr/>
          <p:nvPr/>
        </p:nvGrpSpPr>
        <p:grpSpPr>
          <a:xfrm>
            <a:off x="672266" y="1656964"/>
            <a:ext cx="4955983" cy="8367388"/>
            <a:chOff x="0" y="0"/>
            <a:chExt cx="6607977" cy="11156517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ADA738B-78DA-E19E-5DEE-96D58F83F7EB}"/>
                </a:ext>
              </a:extLst>
            </p:cNvPr>
            <p:cNvSpPr/>
            <p:nvPr/>
          </p:nvSpPr>
          <p:spPr>
            <a:xfrm flipH="1">
              <a:off x="811380" y="508944"/>
              <a:ext cx="5796597" cy="10647573"/>
            </a:xfrm>
            <a:custGeom>
              <a:avLst/>
              <a:gdLst/>
              <a:ahLst/>
              <a:cxnLst/>
              <a:rect l="l" t="t" r="r" b="b"/>
              <a:pathLst>
                <a:path w="5796597" h="10647573">
                  <a:moveTo>
                    <a:pt x="5796597" y="0"/>
                  </a:moveTo>
                  <a:lnTo>
                    <a:pt x="0" y="0"/>
                  </a:lnTo>
                  <a:lnTo>
                    <a:pt x="0" y="10647573"/>
                  </a:lnTo>
                  <a:lnTo>
                    <a:pt x="5796597" y="10647573"/>
                  </a:lnTo>
                  <a:lnTo>
                    <a:pt x="5796597" y="0"/>
                  </a:lnTo>
                  <a:close/>
                </a:path>
              </a:pathLst>
            </a:custGeom>
            <a:blipFill>
              <a:blip r:embed="rId2"/>
              <a:stretch>
                <a:fillRect t="-6488" r="-8207"/>
              </a:stretch>
            </a:blipFill>
          </p:spPr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B0361F-6570-41AE-8C9F-171838B333B7}"/>
                </a:ext>
              </a:extLst>
            </p:cNvPr>
            <p:cNvSpPr/>
            <p:nvPr/>
          </p:nvSpPr>
          <p:spPr>
            <a:xfrm>
              <a:off x="0" y="0"/>
              <a:ext cx="2166874" cy="2311333"/>
            </a:xfrm>
            <a:custGeom>
              <a:avLst/>
              <a:gdLst/>
              <a:ahLst/>
              <a:cxnLst/>
              <a:rect l="l" t="t" r="r" b="b"/>
              <a:pathLst>
                <a:path w="2166874" h="2311333">
                  <a:moveTo>
                    <a:pt x="0" y="0"/>
                  </a:moveTo>
                  <a:lnTo>
                    <a:pt x="2166874" y="0"/>
                  </a:lnTo>
                  <a:lnTo>
                    <a:pt x="2166874" y="2311333"/>
                  </a:lnTo>
                  <a:lnTo>
                    <a:pt x="0" y="2311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5ACF0F5-D49E-A92A-9D5F-2B5973616204}"/>
              </a:ext>
            </a:extLst>
          </p:cNvPr>
          <p:cNvSpPr txBox="1"/>
          <p:nvPr/>
        </p:nvSpPr>
        <p:spPr>
          <a:xfrm>
            <a:off x="5628249" y="1755191"/>
            <a:ext cx="12206599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dirty="0">
                <a:solidFill>
                  <a:srgbClr val="215958"/>
                </a:solidFill>
                <a:latin typeface="Cambria"/>
              </a:rPr>
              <a:t>	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Nguồn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nhiệt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là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nguồn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cung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cấp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năng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lượng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nhiệt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có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khả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năng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dẫn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đến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cháy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nổ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0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1D810-FB74-CD7A-0FCB-2F3E4CB0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9C9E4FF-F383-0CDD-91E8-6924AACA16B2}"/>
              </a:ext>
            </a:extLst>
          </p:cNvPr>
          <p:cNvGrpSpPr/>
          <p:nvPr/>
        </p:nvGrpSpPr>
        <p:grpSpPr>
          <a:xfrm>
            <a:off x="0" y="8481302"/>
            <a:ext cx="18288000" cy="3086100"/>
            <a:chOff x="0" y="0"/>
            <a:chExt cx="4985665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1835F4-A27F-F66A-42B9-E9F41FEA4911}"/>
                </a:ext>
              </a:extLst>
            </p:cNvPr>
            <p:cNvSpPr/>
            <p:nvPr/>
          </p:nvSpPr>
          <p:spPr>
            <a:xfrm>
              <a:off x="0" y="0"/>
              <a:ext cx="4985665" cy="812800"/>
            </a:xfrm>
            <a:custGeom>
              <a:avLst/>
              <a:gdLst/>
              <a:ahLst/>
              <a:cxnLst/>
              <a:rect l="l" t="t" r="r" b="b"/>
              <a:pathLst>
                <a:path w="4985665" h="812800">
                  <a:moveTo>
                    <a:pt x="0" y="0"/>
                  </a:moveTo>
                  <a:lnTo>
                    <a:pt x="4985665" y="0"/>
                  </a:lnTo>
                  <a:lnTo>
                    <a:pt x="4985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BB85B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8A3DD01-2D43-AC50-7099-9D03A3874E8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FF0519D1-4DD2-CC5A-CE92-374C1AE90A65}"/>
              </a:ext>
            </a:extLst>
          </p:cNvPr>
          <p:cNvSpPr txBox="1"/>
          <p:nvPr/>
        </p:nvSpPr>
        <p:spPr>
          <a:xfrm>
            <a:off x="2362200" y="571500"/>
            <a:ext cx="1350199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dirty="0">
                <a:solidFill>
                  <a:srgbClr val="215958"/>
                </a:solidFill>
                <a:latin typeface="Cambria"/>
              </a:rPr>
              <a:t>	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Nguồn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nhiệt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trực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tiếp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(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ngọn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lửa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5600" b="1" dirty="0" err="1">
                <a:solidFill>
                  <a:srgbClr val="002060"/>
                </a:solidFill>
                <a:latin typeface="Cambria"/>
              </a:rPr>
              <a:t>trần</a:t>
            </a:r>
            <a:r>
              <a:rPr lang="en-US" sz="5600" b="1" dirty="0">
                <a:solidFill>
                  <a:srgbClr val="002060"/>
                </a:solidFill>
                <a:latin typeface="Cambria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EF3F6A-6193-1F6E-C17E-495FE4DC7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2269" y="1828800"/>
            <a:ext cx="8966397" cy="8458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A02DF-1D45-EFB2-1614-8036E85D8A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72133" y="1828800"/>
            <a:ext cx="7772400" cy="4838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819A2DE-639D-5BA6-B6D7-F108C824C92A}"/>
              </a:ext>
            </a:extLst>
          </p:cNvPr>
          <p:cNvSpPr txBox="1"/>
          <p:nvPr/>
        </p:nvSpPr>
        <p:spPr>
          <a:xfrm>
            <a:off x="10371344" y="7015138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Ngọn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lửa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thuốc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lá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41F22D-4D0F-1D0D-12E8-947707CE266C}"/>
              </a:ext>
            </a:extLst>
          </p:cNvPr>
          <p:cNvSpPr txBox="1"/>
          <p:nvPr/>
        </p:nvSpPr>
        <p:spPr>
          <a:xfrm>
            <a:off x="13817009" y="7015138"/>
            <a:ext cx="42335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Tia </a:t>
            </a:r>
            <a:r>
              <a:rPr lang="en-US" sz="4000" b="1" dirty="0" err="1">
                <a:solidFill>
                  <a:srgbClr val="002060"/>
                </a:solidFill>
              </a:rPr>
              <a:t>lửa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điện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b="1" dirty="0" err="1">
                <a:solidFill>
                  <a:srgbClr val="002060"/>
                </a:solidFill>
              </a:rPr>
              <a:t>có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thể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xuất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từ</a:t>
            </a:r>
            <a:r>
              <a:rPr lang="en-US" sz="4000" b="1" dirty="0">
                <a:solidFill>
                  <a:srgbClr val="002060"/>
                </a:solidFill>
              </a:rPr>
              <a:t> pin, </a:t>
            </a:r>
            <a:r>
              <a:rPr lang="en-US" sz="4000" b="1" dirty="0" err="1">
                <a:solidFill>
                  <a:srgbClr val="002060"/>
                </a:solidFill>
              </a:rPr>
              <a:t>đóng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mở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công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tắc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điện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hoặc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khi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hàn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cắt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kim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loại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1D920892-A0C2-8FA3-A8B1-78AD0E0075FC}"/>
              </a:ext>
            </a:extLst>
          </p:cNvPr>
          <p:cNvSpPr txBox="1"/>
          <p:nvPr/>
        </p:nvSpPr>
        <p:spPr>
          <a:xfrm>
            <a:off x="3276600" y="144428"/>
            <a:ext cx="13501999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dirty="0">
                <a:solidFill>
                  <a:srgbClr val="215958"/>
                </a:solidFill>
                <a:latin typeface="Cambria"/>
              </a:rPr>
              <a:t>	</a:t>
            </a:r>
            <a:r>
              <a:rPr lang="en-US" sz="4400" b="1" dirty="0" err="1">
                <a:solidFill>
                  <a:srgbClr val="002060"/>
                </a:solidFill>
                <a:latin typeface="Cambria"/>
              </a:rPr>
              <a:t>Nguồn</a:t>
            </a:r>
            <a:r>
              <a:rPr lang="en-US" sz="44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/>
              </a:rPr>
              <a:t>nhiệt</a:t>
            </a:r>
            <a:r>
              <a:rPr lang="en-US" sz="44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/>
              </a:rPr>
              <a:t>gián</a:t>
            </a:r>
            <a:r>
              <a:rPr lang="en-US" sz="4400" b="1" dirty="0">
                <a:solidFill>
                  <a:srgbClr val="002060"/>
                </a:solidFill>
                <a:latin typeface="Cambria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/>
              </a:rPr>
              <a:t>tiếp</a:t>
            </a:r>
            <a:endParaRPr lang="en-US" sz="4400" b="1" dirty="0">
              <a:solidFill>
                <a:srgbClr val="002060"/>
              </a:solidFill>
              <a:latin typeface="Cambr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BAD8F-17BC-0AAB-491F-FB6AFC51F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316775"/>
            <a:ext cx="6629400" cy="4475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6872B-7877-8E69-2F30-D078AA0FC4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48600" y="1257300"/>
            <a:ext cx="9829800" cy="822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14D5D5-0DDF-31AF-303F-649ED10EA8F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" y="6169984"/>
            <a:ext cx="6629400" cy="24787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05B455-1AD8-5175-D83B-15793D415AB3}"/>
              </a:ext>
            </a:extLst>
          </p:cNvPr>
          <p:cNvSpPr txBox="1"/>
          <p:nvPr/>
        </p:nvSpPr>
        <p:spPr>
          <a:xfrm>
            <a:off x="609600" y="8850627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Nguồn</a:t>
            </a:r>
            <a:r>
              <a:rPr lang="en-US" sz="3600" dirty="0"/>
              <a:t> </a:t>
            </a:r>
            <a:r>
              <a:rPr lang="en-US" sz="3600" dirty="0" err="1"/>
              <a:t>nhiệt</a:t>
            </a:r>
            <a:r>
              <a:rPr lang="en-US" sz="3600" dirty="0"/>
              <a:t> do </a:t>
            </a:r>
            <a:r>
              <a:rPr lang="en-US" sz="3600" dirty="0" err="1"/>
              <a:t>phản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17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CF3FB6-C8E2-3745-0F9C-4E61A01757D5}"/>
              </a:ext>
            </a:extLst>
          </p:cNvPr>
          <p:cNvSpPr txBox="1"/>
          <p:nvPr/>
        </p:nvSpPr>
        <p:spPr>
          <a:xfrm>
            <a:off x="3352800" y="4191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</a:rPr>
              <a:t>Biện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pháp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phòng</a:t>
            </a:r>
            <a:r>
              <a:rPr lang="en-US" sz="5400" b="1" dirty="0">
                <a:solidFill>
                  <a:srgbClr val="C00000"/>
                </a:solidFill>
              </a:rPr>
              <a:t> </a:t>
            </a:r>
            <a:r>
              <a:rPr lang="en-US" sz="5400" b="1" dirty="0" err="1">
                <a:solidFill>
                  <a:srgbClr val="C00000"/>
                </a:solidFill>
              </a:rPr>
              <a:t>cháy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5EAE52-07C3-B348-314F-C38741DF5720}"/>
              </a:ext>
            </a:extLst>
          </p:cNvPr>
          <p:cNvSpPr txBox="1"/>
          <p:nvPr/>
        </p:nvSpPr>
        <p:spPr>
          <a:xfrm>
            <a:off x="1243123" y="1516420"/>
            <a:ext cx="16320978" cy="354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</a:rPr>
              <a:t>	1.Tác </a:t>
            </a:r>
            <a:r>
              <a:rPr lang="en-US" sz="4400" b="1" dirty="0" err="1">
                <a:solidFill>
                  <a:srgbClr val="002060"/>
                </a:solidFill>
              </a:rPr>
              <a:t>động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vào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nguồn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nhiệt</a:t>
            </a:r>
            <a:r>
              <a:rPr lang="en-US" sz="4400" b="1" dirty="0">
                <a:solidFill>
                  <a:srgbClr val="002060"/>
                </a:solidFill>
              </a:rPr>
              <a:t>: </a:t>
            </a:r>
            <a:r>
              <a:rPr lang="en-US" sz="4400" b="1" dirty="0" err="1">
                <a:solidFill>
                  <a:srgbClr val="002060"/>
                </a:solidFill>
              </a:rPr>
              <a:t>Triệt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tiêu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nguồn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nhiệt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không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cần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thiết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tắt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hết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các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thiết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bị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điện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không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cần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thiết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không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đun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nấu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hút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thuốc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trong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các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kho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xưởng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đang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sản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xuất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tránh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phơi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quần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áo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sát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bóng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điện</a:t>
            </a:r>
            <a:r>
              <a:rPr lang="en-US" sz="4400" b="1" dirty="0">
                <a:solidFill>
                  <a:srgbClr val="002060"/>
                </a:solidFill>
              </a:rPr>
              <a:t>,…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51CE-9A1D-A25D-8020-24251D701705}"/>
              </a:ext>
            </a:extLst>
          </p:cNvPr>
          <p:cNvSpPr txBox="1"/>
          <p:nvPr/>
        </p:nvSpPr>
        <p:spPr>
          <a:xfrm>
            <a:off x="1271474" y="5058608"/>
            <a:ext cx="16078587" cy="2661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</a:rPr>
              <a:t>	2.Giám </a:t>
            </a:r>
            <a:r>
              <a:rPr lang="en-US" sz="4400" b="1" dirty="0" err="1">
                <a:solidFill>
                  <a:srgbClr val="002060"/>
                </a:solidFill>
              </a:rPr>
              <a:t>sát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nguồn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nhiệt</a:t>
            </a:r>
            <a:r>
              <a:rPr lang="en-US" sz="4400" b="1" dirty="0">
                <a:solidFill>
                  <a:srgbClr val="002060"/>
                </a:solidFill>
              </a:rPr>
              <a:t>: ở </a:t>
            </a:r>
            <a:r>
              <a:rPr lang="en-US" sz="4400" b="1" dirty="0" err="1">
                <a:solidFill>
                  <a:srgbClr val="002060"/>
                </a:solidFill>
              </a:rPr>
              <a:t>những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nơi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có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nhiều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chất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dễ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cháy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mà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nhất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thiết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phải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sử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dụng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đến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nguồn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nhiệt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phải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có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người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trông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coi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kiểm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tra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thường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xuyên</a:t>
            </a:r>
            <a:r>
              <a:rPr lang="en-US" sz="4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80F0B-DBB9-7692-1C75-1E94599BE676}"/>
              </a:ext>
            </a:extLst>
          </p:cNvPr>
          <p:cNvSpPr txBox="1"/>
          <p:nvPr/>
        </p:nvSpPr>
        <p:spPr>
          <a:xfrm>
            <a:off x="1143383" y="8051638"/>
            <a:ext cx="16206678" cy="178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>
                <a:solidFill>
                  <a:srgbClr val="002060"/>
                </a:solidFill>
              </a:rPr>
              <a:t>	3.Cách li </a:t>
            </a:r>
            <a:r>
              <a:rPr lang="en-US" sz="4400" b="1" dirty="0" err="1">
                <a:solidFill>
                  <a:srgbClr val="002060"/>
                </a:solidFill>
              </a:rPr>
              <a:t>nguồn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nhiệt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với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chất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cháy</a:t>
            </a:r>
            <a:r>
              <a:rPr lang="en-US" sz="4400" b="1" dirty="0">
                <a:solidFill>
                  <a:srgbClr val="002060"/>
                </a:solidFill>
              </a:rPr>
              <a:t>:  </a:t>
            </a:r>
            <a:r>
              <a:rPr lang="en-US" sz="4400" b="1" dirty="0" err="1">
                <a:solidFill>
                  <a:srgbClr val="002060"/>
                </a:solidFill>
              </a:rPr>
              <a:t>không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để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chất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dễ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cháy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như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xăng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dầu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hóa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chất</a:t>
            </a:r>
            <a:r>
              <a:rPr lang="en-US" sz="4400" b="1" dirty="0">
                <a:solidFill>
                  <a:srgbClr val="002060"/>
                </a:solidFill>
              </a:rPr>
              <a:t>,… </a:t>
            </a:r>
            <a:r>
              <a:rPr lang="en-US" sz="4400" b="1" dirty="0" err="1">
                <a:solidFill>
                  <a:srgbClr val="002060"/>
                </a:solidFill>
              </a:rPr>
              <a:t>gần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bếp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dầu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bếp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điện</a:t>
            </a:r>
            <a:r>
              <a:rPr lang="en-US" sz="4400" b="1" dirty="0">
                <a:solidFill>
                  <a:srgbClr val="002060"/>
                </a:solidFill>
              </a:rPr>
              <a:t>, </a:t>
            </a:r>
            <a:r>
              <a:rPr lang="en-US" sz="4400" b="1" dirty="0" err="1">
                <a:solidFill>
                  <a:srgbClr val="002060"/>
                </a:solidFill>
              </a:rPr>
              <a:t>tủ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điện</a:t>
            </a:r>
            <a:r>
              <a:rPr lang="en-US" sz="4400" b="1" dirty="0">
                <a:solidFill>
                  <a:srgbClr val="002060"/>
                </a:solidFill>
              </a:rPr>
              <a:t> ,…</a:t>
            </a:r>
          </a:p>
        </p:txBody>
      </p:sp>
    </p:spTree>
    <p:extLst>
      <p:ext uri="{BB962C8B-B14F-4D97-AF65-F5344CB8AC3E}">
        <p14:creationId xmlns:p14="http://schemas.microsoft.com/office/powerpoint/2010/main" val="11050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71600" y="2085624"/>
            <a:ext cx="9409939" cy="5420075"/>
            <a:chOff x="1371600" y="2085624"/>
            <a:chExt cx="9409939" cy="5420075"/>
          </a:xfrm>
        </p:grpSpPr>
        <p:sp>
          <p:nvSpPr>
            <p:cNvPr id="2" name="Freeform 2"/>
            <p:cNvSpPr/>
            <p:nvPr/>
          </p:nvSpPr>
          <p:spPr>
            <a:xfrm>
              <a:off x="1371600" y="2085624"/>
              <a:ext cx="9409939" cy="5420075"/>
            </a:xfrm>
            <a:custGeom>
              <a:avLst/>
              <a:gdLst/>
              <a:ahLst/>
              <a:cxnLst/>
              <a:rect l="l" t="t" r="r" b="b"/>
              <a:pathLst>
                <a:path w="9409939" h="6610482">
                  <a:moveTo>
                    <a:pt x="0" y="0"/>
                  </a:moveTo>
                  <a:lnTo>
                    <a:pt x="9409939" y="0"/>
                  </a:lnTo>
                  <a:lnTo>
                    <a:pt x="9409939" y="6610482"/>
                  </a:lnTo>
                  <a:lnTo>
                    <a:pt x="0" y="66104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TextBox 3"/>
            <p:cNvSpPr txBox="1"/>
            <p:nvPr/>
          </p:nvSpPr>
          <p:spPr>
            <a:xfrm>
              <a:off x="1853391" y="3419189"/>
              <a:ext cx="8106642" cy="280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37"/>
                </a:lnSpc>
              </a:pPr>
              <a:r>
                <a:rPr lang="en-US" sz="6000" dirty="0" err="1">
                  <a:latin typeface="Cambria Bold"/>
                </a:rPr>
                <a:t>Em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hãy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nêu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một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số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vật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dẫn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nhiệt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và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vật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cách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nhiệt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mà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em</a:t>
              </a:r>
              <a:r>
                <a:rPr lang="en-US" sz="6000" dirty="0">
                  <a:latin typeface="Cambria Bold"/>
                </a:rPr>
                <a:t> </a:t>
              </a:r>
              <a:r>
                <a:rPr lang="en-US" sz="6000" dirty="0" err="1">
                  <a:latin typeface="Cambria Bold"/>
                </a:rPr>
                <a:t>biết</a:t>
              </a:r>
              <a:r>
                <a:rPr lang="en-US" sz="6000" dirty="0">
                  <a:latin typeface="Cambria Bold"/>
                </a:rPr>
                <a:t>.</a:t>
              </a:r>
            </a:p>
          </p:txBody>
        </p:sp>
      </p:grpSp>
      <p:sp>
        <p:nvSpPr>
          <p:cNvPr id="4" name="Freeform 4"/>
          <p:cNvSpPr/>
          <p:nvPr/>
        </p:nvSpPr>
        <p:spPr>
          <a:xfrm>
            <a:off x="11263330" y="1128328"/>
            <a:ext cx="5526958" cy="9026260"/>
          </a:xfrm>
          <a:custGeom>
            <a:avLst/>
            <a:gdLst/>
            <a:ahLst/>
            <a:cxnLst/>
            <a:rect l="l" t="t" r="r" b="b"/>
            <a:pathLst>
              <a:path w="7317658" h="13107661">
                <a:moveTo>
                  <a:pt x="0" y="0"/>
                </a:moveTo>
                <a:lnTo>
                  <a:pt x="7317658" y="0"/>
                </a:lnTo>
                <a:lnTo>
                  <a:pt x="7317658" y="13107661"/>
                </a:lnTo>
                <a:lnTo>
                  <a:pt x="0" y="13107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07571" y="366523"/>
            <a:ext cx="5486400" cy="99224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5" y="129105"/>
            <a:ext cx="12613717" cy="100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14144" y="187479"/>
            <a:ext cx="6348020" cy="10099522"/>
          </a:xfrm>
          <a:custGeom>
            <a:avLst/>
            <a:gdLst/>
            <a:ahLst/>
            <a:cxnLst/>
            <a:rect l="l" t="t" r="r" b="b"/>
            <a:pathLst>
              <a:path w="6329694" h="11745474">
                <a:moveTo>
                  <a:pt x="0" y="0"/>
                </a:moveTo>
                <a:lnTo>
                  <a:pt x="6329694" y="0"/>
                </a:lnTo>
                <a:lnTo>
                  <a:pt x="6329694" y="11745474"/>
                </a:lnTo>
                <a:lnTo>
                  <a:pt x="0" y="1174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1638300"/>
            <a:ext cx="9998598" cy="6561580"/>
            <a:chOff x="0" y="0"/>
            <a:chExt cx="812800" cy="533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EFE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57428" y="3565132"/>
            <a:ext cx="7215230" cy="314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9"/>
              </a:lnSpc>
            </a:pPr>
            <a:r>
              <a:rPr lang="en-US" sz="7499" dirty="0">
                <a:latin typeface="Cambria"/>
              </a:rPr>
              <a:t>Chia </a:t>
            </a:r>
            <a:r>
              <a:rPr lang="en-US" sz="7499" dirty="0" err="1">
                <a:latin typeface="Cambria"/>
              </a:rPr>
              <a:t>sẻ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kiến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thức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em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rút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ra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được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sau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bài</a:t>
            </a:r>
            <a:r>
              <a:rPr lang="en-US" sz="7499" dirty="0">
                <a:latin typeface="Cambria"/>
              </a:rPr>
              <a:t> </a:t>
            </a:r>
            <a:r>
              <a:rPr lang="en-US" sz="7499" dirty="0" err="1">
                <a:latin typeface="Cambria"/>
              </a:rPr>
              <a:t>học</a:t>
            </a:r>
            <a:r>
              <a:rPr lang="en-US" sz="7499" dirty="0">
                <a:latin typeface="Cambria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2470" y="419101"/>
            <a:ext cx="6064930" cy="9867900"/>
          </a:xfrm>
          <a:custGeom>
            <a:avLst/>
            <a:gdLst/>
            <a:ahLst/>
            <a:cxnLst/>
            <a:rect l="l" t="t" r="r" b="b"/>
            <a:pathLst>
              <a:path w="6329694" h="11745474">
                <a:moveTo>
                  <a:pt x="0" y="0"/>
                </a:moveTo>
                <a:lnTo>
                  <a:pt x="6329694" y="0"/>
                </a:lnTo>
                <a:lnTo>
                  <a:pt x="6329694" y="11745474"/>
                </a:lnTo>
                <a:lnTo>
                  <a:pt x="0" y="11745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1295395" y="1181100"/>
            <a:ext cx="11049004" cy="7848605"/>
            <a:chOff x="723895" y="1481710"/>
            <a:chExt cx="11049004" cy="7848605"/>
          </a:xfrm>
        </p:grpSpPr>
        <p:grpSp>
          <p:nvGrpSpPr>
            <p:cNvPr id="3" name="Group 3"/>
            <p:cNvGrpSpPr/>
            <p:nvPr/>
          </p:nvGrpSpPr>
          <p:grpSpPr>
            <a:xfrm>
              <a:off x="723895" y="1481710"/>
              <a:ext cx="11049004" cy="7848605"/>
              <a:chOff x="-24778" y="-30972"/>
              <a:chExt cx="898189" cy="63802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4778" y="-30972"/>
                <a:ext cx="898189" cy="638024"/>
              </a:xfrm>
              <a:custGeom>
                <a:avLst/>
                <a:gdLst/>
                <a:ahLst/>
                <a:cxnLst/>
                <a:rect l="l" t="t" r="r" b="b"/>
                <a:pathLst>
                  <a:path w="827989" h="537638">
                    <a:moveTo>
                      <a:pt x="461490" y="0"/>
                    </a:moveTo>
                    <a:cubicBezTo>
                      <a:pt x="470405" y="0"/>
                      <a:pt x="479374" y="0"/>
                      <a:pt x="488272" y="0"/>
                    </a:cubicBezTo>
                    <a:cubicBezTo>
                      <a:pt x="559210" y="8909"/>
                      <a:pt x="603543" y="38564"/>
                      <a:pt x="623736" y="87090"/>
                    </a:cubicBezTo>
                    <a:cubicBezTo>
                      <a:pt x="742003" y="80618"/>
                      <a:pt x="827989" y="172373"/>
                      <a:pt x="775586" y="262426"/>
                    </a:cubicBezTo>
                    <a:cubicBezTo>
                      <a:pt x="793012" y="281349"/>
                      <a:pt x="807550" y="302517"/>
                      <a:pt x="812800" y="330926"/>
                    </a:cubicBezTo>
                    <a:cubicBezTo>
                      <a:pt x="812800" y="339065"/>
                      <a:pt x="812800" y="347184"/>
                      <a:pt x="812800" y="355321"/>
                    </a:cubicBezTo>
                    <a:cubicBezTo>
                      <a:pt x="797154" y="427627"/>
                      <a:pt x="729827" y="476486"/>
                      <a:pt x="619295" y="463333"/>
                    </a:cubicBezTo>
                    <a:cubicBezTo>
                      <a:pt x="590856" y="500459"/>
                      <a:pt x="540252" y="537638"/>
                      <a:pt x="461507" y="533008"/>
                    </a:cubicBezTo>
                    <a:cubicBezTo>
                      <a:pt x="420804" y="530570"/>
                      <a:pt x="392488" y="516453"/>
                      <a:pt x="367697" y="499302"/>
                    </a:cubicBezTo>
                    <a:cubicBezTo>
                      <a:pt x="341584" y="513559"/>
                      <a:pt x="313304" y="524747"/>
                      <a:pt x="272443" y="524871"/>
                    </a:cubicBezTo>
                    <a:cubicBezTo>
                      <a:pt x="177910" y="525082"/>
                      <a:pt x="114672" y="470155"/>
                      <a:pt x="113139" y="394815"/>
                    </a:cubicBezTo>
                    <a:cubicBezTo>
                      <a:pt x="52367" y="377190"/>
                      <a:pt x="11206" y="344291"/>
                      <a:pt x="0" y="287995"/>
                    </a:cubicBezTo>
                    <a:cubicBezTo>
                      <a:pt x="0" y="279858"/>
                      <a:pt x="0" y="271704"/>
                      <a:pt x="0" y="263601"/>
                    </a:cubicBezTo>
                    <a:cubicBezTo>
                      <a:pt x="12369" y="207816"/>
                      <a:pt x="51292" y="172776"/>
                      <a:pt x="116099" y="157922"/>
                    </a:cubicBezTo>
                    <a:cubicBezTo>
                      <a:pt x="112205" y="63818"/>
                      <a:pt x="241837" y="5016"/>
                      <a:pt x="348333" y="46474"/>
                    </a:cubicBezTo>
                    <a:cubicBezTo>
                      <a:pt x="373689" y="25973"/>
                      <a:pt x="409562" y="3613"/>
                      <a:pt x="461490" y="0"/>
                    </a:cubicBezTo>
                    <a:close/>
                  </a:path>
                </a:pathLst>
              </a:custGeom>
              <a:solidFill>
                <a:srgbClr val="FFEFE4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38100" y="50800"/>
                <a:ext cx="736600" cy="406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476500" y="2879119"/>
              <a:ext cx="7967813" cy="62222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đựng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lâu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nuôi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ts val="8249"/>
                </a:lnSpc>
              </a:pP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925" y="1028700"/>
            <a:ext cx="17602200" cy="271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FF0000"/>
                </a:solidFill>
              </a:rPr>
              <a:t>GHI BẢNG</a:t>
            </a:r>
          </a:p>
          <a:p>
            <a:pPr>
              <a:lnSpc>
                <a:spcPct val="150000"/>
              </a:lnSpc>
            </a:pPr>
            <a:r>
              <a:rPr lang="en-US" sz="6000" b="1" dirty="0"/>
              <a:t>2.Ứng </a:t>
            </a:r>
            <a:r>
              <a:rPr lang="en-US" sz="6000" b="1" dirty="0" err="1"/>
              <a:t>dụng</a:t>
            </a:r>
            <a:r>
              <a:rPr lang="en-US" sz="6000" b="1" dirty="0"/>
              <a:t> </a:t>
            </a:r>
            <a:r>
              <a:rPr lang="en-US" sz="6000" b="1" dirty="0" err="1"/>
              <a:t>tính</a:t>
            </a:r>
            <a:r>
              <a:rPr lang="en-US" sz="6000" b="1" dirty="0"/>
              <a:t> </a:t>
            </a:r>
            <a:r>
              <a:rPr lang="en-US" sz="6000" b="1" dirty="0" err="1"/>
              <a:t>dẫn</a:t>
            </a:r>
            <a:r>
              <a:rPr lang="en-US" sz="6000" b="1" dirty="0"/>
              <a:t> </a:t>
            </a:r>
            <a:r>
              <a:rPr lang="en-US" sz="6000" b="1" dirty="0" err="1"/>
              <a:t>nhiệt</a:t>
            </a:r>
            <a:r>
              <a:rPr lang="en-US" sz="6000" b="1" dirty="0"/>
              <a:t> </a:t>
            </a:r>
            <a:r>
              <a:rPr lang="en-US" sz="6000" b="1" dirty="0" err="1"/>
              <a:t>của</a:t>
            </a:r>
            <a:r>
              <a:rPr lang="en-US" sz="6000" b="1" dirty="0"/>
              <a:t> </a:t>
            </a:r>
            <a:r>
              <a:rPr lang="en-US" sz="6000" b="1" dirty="0" err="1"/>
              <a:t>vật</a:t>
            </a:r>
            <a:r>
              <a:rPr lang="en-US" sz="6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268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71575" y="1123952"/>
            <a:ext cx="15630525" cy="8220074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/>
            </a:p>
          </p:txBody>
        </p:sp>
      </p:grpSp>
      <p:sp>
        <p:nvSpPr>
          <p:cNvPr id="14" name="PA-文本框 54">
            <a:extLst>
              <a:ext uri="{FF2B5EF4-FFF2-40B4-BE49-F238E27FC236}">
                <a16:creationId xmlns:a16="http://schemas.microsoft.com/office/drawing/2014/main" id="{C74BB920-E7C9-4782-8C2B-633065A47A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47055" y="2123228"/>
            <a:ext cx="12045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 defTabSz="1371600">
              <a:defRPr/>
            </a:pPr>
            <a:r>
              <a:rPr lang="zh-CN" altLang="en-US" sz="13200" b="0" spc="-450">
                <a:ln w="190500">
                  <a:solidFill>
                    <a:prstClr val="white"/>
                  </a:solidFill>
                </a:ln>
                <a:solidFill>
                  <a:srgbClr val="FF7800"/>
                </a:solidFill>
                <a:effectLst/>
                <a:latin typeface="字魂156号-萌趣苏打饼" panose="00000500000000000000" pitchFamily="2" charset="-122"/>
                <a:ea typeface="字魂156号-萌趣苏打饼" panose="00000500000000000000" pitchFamily="2" charset="-122"/>
                <a:sym typeface="思源黑体 CN" panose="020B0500000000000000" pitchFamily="34" charset="-122"/>
              </a:rPr>
              <a:t>讲个故事给你听</a:t>
            </a:r>
            <a:endParaRPr lang="zh-CN" altLang="en-US" sz="13200" b="0" spc="-450" dirty="0">
              <a:ln w="190500">
                <a:solidFill>
                  <a:prstClr val="white"/>
                </a:solidFill>
              </a:ln>
              <a:solidFill>
                <a:srgbClr val="FF7800"/>
              </a:solidFill>
              <a:effectLst/>
              <a:latin typeface="字魂156号-萌趣苏打饼" panose="00000500000000000000" pitchFamily="2" charset="-122"/>
              <a:ea typeface="字魂156号-萌趣苏打饼" panose="00000500000000000000" pitchFamily="2" charset="-122"/>
              <a:sym typeface="思源黑体 CN" panose="020B05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557216" y="4772025"/>
            <a:ext cx="19402431" cy="7458075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4661040" y="-4772025"/>
            <a:ext cx="27591378" cy="1983105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zh-CN" altLang="en-US" sz="2700">
                <a:solidFill>
                  <a:prstClr val="black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371600">
                <a:defRPr/>
              </a:pPr>
              <a:endParaRPr lang="zh-CN" altLang="en-US" sz="2700">
                <a:solidFill>
                  <a:prstClr val="black"/>
                </a:solidFill>
                <a:latin typeface="思源黑体 CN"/>
                <a:ea typeface="思源黑体 CN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600">
                  <a:defRPr/>
                </a:pPr>
                <a:endParaRPr lang="zh-CN" altLang="en-US" sz="2700">
                  <a:solidFill>
                    <a:prstClr val="black"/>
                  </a:solidFill>
                  <a:latin typeface="思源黑体 CN"/>
                  <a:ea typeface="思源黑体 CN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371600">
                  <a:defRPr/>
                </a:pPr>
                <a:endParaRPr lang="zh-CN" altLang="en-US" sz="2700">
                  <a:solidFill>
                    <a:prstClr val="black"/>
                  </a:solidFill>
                  <a:latin typeface="思源黑体 CN"/>
                  <a:ea typeface="思源黑体 CN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"/>
            <a:ext cx="18289586" cy="3100085"/>
          </a:xfrm>
          <a:prstGeom prst="rect">
            <a:avLst/>
          </a:prstGeom>
        </p:spPr>
      </p:pic>
      <p:sp>
        <p:nvSpPr>
          <p:cNvPr id="24" name="文本框 75">
            <a:extLst>
              <a:ext uri="{FF2B5EF4-FFF2-40B4-BE49-F238E27FC236}">
                <a16:creationId xmlns:a16="http://schemas.microsoft.com/office/drawing/2014/main" id="{BBDC4616-25B4-4DC1-8A6C-71E3F5D678F0}"/>
              </a:ext>
            </a:extLst>
          </p:cNvPr>
          <p:cNvSpPr txBox="1"/>
          <p:nvPr/>
        </p:nvSpPr>
        <p:spPr>
          <a:xfrm>
            <a:off x="3053160" y="1826754"/>
            <a:ext cx="11042073" cy="47089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vi-VN" altLang="zh-CN" sz="15000" dirty="0">
                <a:solidFill>
                  <a:srgbClr val="FEBF2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13696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83025" y="-2418999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33818" y="92583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746754" y="212118"/>
            <a:ext cx="5512546" cy="10074882"/>
          </a:xfrm>
          <a:custGeom>
            <a:avLst/>
            <a:gdLst/>
            <a:ahLst/>
            <a:cxnLst/>
            <a:rect l="l" t="t" r="r" b="b"/>
            <a:pathLst>
              <a:path w="5983123" h="11046964">
                <a:moveTo>
                  <a:pt x="0" y="0"/>
                </a:moveTo>
                <a:lnTo>
                  <a:pt x="5983122" y="0"/>
                </a:lnTo>
                <a:lnTo>
                  <a:pt x="5983122" y="11046963"/>
                </a:lnTo>
                <a:lnTo>
                  <a:pt x="0" y="11046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2403" y="190500"/>
            <a:ext cx="15801429" cy="11506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37065" y="818495"/>
            <a:ext cx="7205836" cy="10857884"/>
          </a:xfrm>
          <a:custGeom>
            <a:avLst/>
            <a:gdLst/>
            <a:ahLst/>
            <a:cxnLst/>
            <a:rect l="l" t="t" r="r" b="b"/>
            <a:pathLst>
              <a:path w="7205836" h="10857884">
                <a:moveTo>
                  <a:pt x="0" y="0"/>
                </a:moveTo>
                <a:lnTo>
                  <a:pt x="7205836" y="0"/>
                </a:lnTo>
                <a:lnTo>
                  <a:pt x="7205836" y="10857884"/>
                </a:lnTo>
                <a:lnTo>
                  <a:pt x="0" y="10857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931448" y="6559349"/>
            <a:ext cx="2002322" cy="1428435"/>
          </a:xfrm>
          <a:custGeom>
            <a:avLst/>
            <a:gdLst/>
            <a:ahLst/>
            <a:cxnLst/>
            <a:rect l="l" t="t" r="r" b="b"/>
            <a:pathLst>
              <a:path w="2002322" h="1428435">
                <a:moveTo>
                  <a:pt x="0" y="0"/>
                </a:moveTo>
                <a:lnTo>
                  <a:pt x="2002322" y="0"/>
                </a:lnTo>
                <a:lnTo>
                  <a:pt x="2002322" y="1428435"/>
                </a:lnTo>
                <a:lnTo>
                  <a:pt x="0" y="14284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30908" y="2171699"/>
            <a:ext cx="9656091" cy="5620901"/>
            <a:chOff x="0" y="0"/>
            <a:chExt cx="2362309" cy="16068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2309" cy="1606864"/>
            </a:xfrm>
            <a:custGeom>
              <a:avLst/>
              <a:gdLst/>
              <a:ahLst/>
              <a:cxnLst/>
              <a:rect l="l" t="t" r="r" b="b"/>
              <a:pathLst>
                <a:path w="2362309" h="1606864">
                  <a:moveTo>
                    <a:pt x="44021" y="0"/>
                  </a:moveTo>
                  <a:lnTo>
                    <a:pt x="2318288" y="0"/>
                  </a:lnTo>
                  <a:cubicBezTo>
                    <a:pt x="2342600" y="0"/>
                    <a:pt x="2362309" y="19709"/>
                    <a:pt x="2362309" y="44021"/>
                  </a:cubicBezTo>
                  <a:lnTo>
                    <a:pt x="2362309" y="1562843"/>
                  </a:lnTo>
                  <a:cubicBezTo>
                    <a:pt x="2362309" y="1574518"/>
                    <a:pt x="2357671" y="1585715"/>
                    <a:pt x="2349415" y="1593970"/>
                  </a:cubicBezTo>
                  <a:cubicBezTo>
                    <a:pt x="2341160" y="1602226"/>
                    <a:pt x="2329963" y="1606864"/>
                    <a:pt x="2318288" y="1606864"/>
                  </a:cubicBezTo>
                  <a:lnTo>
                    <a:pt x="44021" y="1606864"/>
                  </a:lnTo>
                  <a:cubicBezTo>
                    <a:pt x="19709" y="1606864"/>
                    <a:pt x="0" y="1587155"/>
                    <a:pt x="0" y="1562843"/>
                  </a:cubicBezTo>
                  <a:lnTo>
                    <a:pt x="0" y="44021"/>
                  </a:lnTo>
                  <a:cubicBezTo>
                    <a:pt x="0" y="19709"/>
                    <a:pt x="19709" y="0"/>
                    <a:pt x="440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230" y="2038423"/>
            <a:ext cx="10787084" cy="6198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610" y="298038"/>
            <a:ext cx="17827068" cy="1413699"/>
            <a:chOff x="0" y="0"/>
            <a:chExt cx="4695195" cy="3723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95195" cy="372332"/>
            </a:xfrm>
            <a:custGeom>
              <a:avLst/>
              <a:gdLst/>
              <a:ahLst/>
              <a:cxnLst/>
              <a:rect l="l" t="t" r="r" b="b"/>
              <a:pathLst>
                <a:path w="4695195" h="372332">
                  <a:moveTo>
                    <a:pt x="22148" y="0"/>
                  </a:moveTo>
                  <a:lnTo>
                    <a:pt x="4673047" y="0"/>
                  </a:lnTo>
                  <a:cubicBezTo>
                    <a:pt x="4685279" y="0"/>
                    <a:pt x="4695195" y="9916"/>
                    <a:pt x="4695195" y="22148"/>
                  </a:cubicBezTo>
                  <a:lnTo>
                    <a:pt x="4695195" y="350184"/>
                  </a:lnTo>
                  <a:cubicBezTo>
                    <a:pt x="4695195" y="362416"/>
                    <a:pt x="4685279" y="372332"/>
                    <a:pt x="4673047" y="372332"/>
                  </a:cubicBezTo>
                  <a:lnTo>
                    <a:pt x="22148" y="372332"/>
                  </a:lnTo>
                  <a:cubicBezTo>
                    <a:pt x="9916" y="372332"/>
                    <a:pt x="0" y="362416"/>
                    <a:pt x="0" y="350184"/>
                  </a:cubicBezTo>
                  <a:lnTo>
                    <a:pt x="0" y="22148"/>
                  </a:lnTo>
                  <a:cubicBezTo>
                    <a:pt x="0" y="9916"/>
                    <a:pt x="9916" y="0"/>
                    <a:pt x="2214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0705" y="2634985"/>
            <a:ext cx="9065643" cy="6771812"/>
          </a:xfrm>
          <a:custGeom>
            <a:avLst/>
            <a:gdLst/>
            <a:ahLst/>
            <a:cxnLst/>
            <a:rect l="l" t="t" r="r" b="b"/>
            <a:pathLst>
              <a:path w="9192529" h="7322542">
                <a:moveTo>
                  <a:pt x="0" y="0"/>
                </a:moveTo>
                <a:lnTo>
                  <a:pt x="9192529" y="0"/>
                </a:lnTo>
                <a:lnTo>
                  <a:pt x="9192529" y="7322542"/>
                </a:lnTo>
                <a:lnTo>
                  <a:pt x="0" y="7322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947" r="-56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746450" y="1838698"/>
            <a:ext cx="8231165" cy="175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Bộ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phận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của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nồi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chảo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2a)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,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bộ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phận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6449" y="3665706"/>
            <a:ext cx="8231165" cy="3508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Để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giữ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cho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nước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trong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nóng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lâu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thì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đựng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lót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bên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trọng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2b)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cần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làm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bằng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vật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hay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?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Nêu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tên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một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số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vật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có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thể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sử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dụng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làm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và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lót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trong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giỏ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Cambria"/>
              </a:rPr>
              <a:t>ấm</a:t>
            </a:r>
            <a:r>
              <a:rPr lang="en-US" sz="3800" b="1" dirty="0">
                <a:solidFill>
                  <a:schemeClr val="bg1"/>
                </a:solidFill>
                <a:latin typeface="Cambria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46449" y="7111628"/>
            <a:ext cx="8231165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Nồi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gang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2c)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tốt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hay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dẫn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nhiệt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kém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Khi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chuyển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gang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rời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khỏi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bếp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ta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cần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chú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ý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điều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gì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90301" y="8938636"/>
            <a:ext cx="826726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800" b="1" dirty="0">
                <a:solidFill>
                  <a:srgbClr val="FFEFE4"/>
                </a:solidFill>
                <a:latin typeface="Cambria"/>
              </a:rPr>
              <a:t>-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Vì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sao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ta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thường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đội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mũ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len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(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hình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2d)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vào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những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ngày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đông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giá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 </a:t>
            </a:r>
            <a:r>
              <a:rPr lang="en-US" sz="3800" b="1" dirty="0" err="1">
                <a:solidFill>
                  <a:srgbClr val="FFEFE4"/>
                </a:solidFill>
                <a:latin typeface="Cambria"/>
              </a:rPr>
              <a:t>rét</a:t>
            </a:r>
            <a:r>
              <a:rPr lang="en-US" sz="3800" b="1" dirty="0">
                <a:solidFill>
                  <a:srgbClr val="FFEFE4"/>
                </a:solidFill>
                <a:latin typeface="Cambria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80" y="-343766"/>
            <a:ext cx="17533616" cy="2719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6279" y="3018669"/>
            <a:ext cx="10207942" cy="5630031"/>
            <a:chOff x="0" y="0"/>
            <a:chExt cx="2688512" cy="17195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8512" cy="1719569"/>
            </a:xfrm>
            <a:custGeom>
              <a:avLst/>
              <a:gdLst/>
              <a:ahLst/>
              <a:cxnLst/>
              <a:rect l="l" t="t" r="r" b="b"/>
              <a:pathLst>
                <a:path w="2688512" h="1719569">
                  <a:moveTo>
                    <a:pt x="38679" y="0"/>
                  </a:moveTo>
                  <a:lnTo>
                    <a:pt x="2649832" y="0"/>
                  </a:lnTo>
                  <a:cubicBezTo>
                    <a:pt x="2660091" y="0"/>
                    <a:pt x="2669929" y="4075"/>
                    <a:pt x="2677183" y="11329"/>
                  </a:cubicBezTo>
                  <a:cubicBezTo>
                    <a:pt x="2684437" y="18583"/>
                    <a:pt x="2688512" y="28421"/>
                    <a:pt x="2688512" y="38679"/>
                  </a:cubicBezTo>
                  <a:lnTo>
                    <a:pt x="2688512" y="1680890"/>
                  </a:lnTo>
                  <a:cubicBezTo>
                    <a:pt x="2688512" y="1702252"/>
                    <a:pt x="2671194" y="1719569"/>
                    <a:pt x="2649832" y="1719569"/>
                  </a:cubicBezTo>
                  <a:lnTo>
                    <a:pt x="38679" y="1719569"/>
                  </a:lnTo>
                  <a:cubicBezTo>
                    <a:pt x="17317" y="1719569"/>
                    <a:pt x="0" y="1702252"/>
                    <a:pt x="0" y="1680890"/>
                  </a:cubicBezTo>
                  <a:lnTo>
                    <a:pt x="0" y="38679"/>
                  </a:lnTo>
                  <a:cubicBezTo>
                    <a:pt x="0" y="17317"/>
                    <a:pt x="17317" y="0"/>
                    <a:pt x="386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84928" y="3538355"/>
            <a:ext cx="9310644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5850" dirty="0">
                <a:solidFill>
                  <a:srgbClr val="0D4B4A"/>
                </a:solidFill>
                <a:latin typeface="Cambria"/>
              </a:rPr>
              <a:t>- </a:t>
            </a:r>
            <a:r>
              <a:rPr lang="en-US" sz="5850" b="1" dirty="0" err="1">
                <a:latin typeface="Cambria"/>
              </a:rPr>
              <a:t>Thảo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luận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nhóm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đôi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trả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lời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các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câu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hỏi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liên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quan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đến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hình</a:t>
            </a:r>
            <a:r>
              <a:rPr lang="en-US" sz="5850" b="1" dirty="0">
                <a:latin typeface="Cambria"/>
              </a:rPr>
              <a:t> 2</a:t>
            </a:r>
          </a:p>
          <a:p>
            <a:pPr algn="just">
              <a:spcBef>
                <a:spcPct val="0"/>
              </a:spcBef>
            </a:pPr>
            <a:r>
              <a:rPr lang="en-US" sz="5850" b="1" dirty="0">
                <a:latin typeface="Cambria"/>
              </a:rPr>
              <a:t>- Chia </a:t>
            </a:r>
            <a:r>
              <a:rPr lang="en-US" sz="5850" b="1" dirty="0" err="1">
                <a:latin typeface="Cambria"/>
              </a:rPr>
              <a:t>sẻ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kết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quả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thảo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luận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trước</a:t>
            </a:r>
            <a:r>
              <a:rPr lang="en-US" sz="5850" b="1" dirty="0">
                <a:latin typeface="Cambria"/>
              </a:rPr>
              <a:t> </a:t>
            </a:r>
            <a:r>
              <a:rPr lang="en-US" sz="5850" b="1" dirty="0" err="1">
                <a:latin typeface="Cambria"/>
              </a:rPr>
              <a:t>lớp</a:t>
            </a:r>
            <a:endParaRPr lang="en-US" sz="5850" b="1" dirty="0">
              <a:latin typeface="Cambria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2106289" y="1596181"/>
            <a:ext cx="4903756" cy="7662119"/>
          </a:xfrm>
          <a:custGeom>
            <a:avLst/>
            <a:gdLst/>
            <a:ahLst/>
            <a:cxnLst/>
            <a:rect l="l" t="t" r="r" b="b"/>
            <a:pathLst>
              <a:path w="4903756" h="7662119">
                <a:moveTo>
                  <a:pt x="0" y="0"/>
                </a:moveTo>
                <a:lnTo>
                  <a:pt x="4903756" y="0"/>
                </a:lnTo>
                <a:lnTo>
                  <a:pt x="4903756" y="7662119"/>
                </a:lnTo>
                <a:lnTo>
                  <a:pt x="0" y="7662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09" y="740048"/>
            <a:ext cx="11760203" cy="27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33770" y="-3086100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1" y="0"/>
                </a:lnTo>
                <a:lnTo>
                  <a:pt x="41525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45366" y="9125864"/>
            <a:ext cx="4152550" cy="4114800"/>
          </a:xfrm>
          <a:custGeom>
            <a:avLst/>
            <a:gdLst/>
            <a:ahLst/>
            <a:cxnLst/>
            <a:rect l="l" t="t" r="r" b="b"/>
            <a:pathLst>
              <a:path w="4152550" h="4114800">
                <a:moveTo>
                  <a:pt x="0" y="0"/>
                </a:moveTo>
                <a:lnTo>
                  <a:pt x="4152550" y="0"/>
                </a:lnTo>
                <a:lnTo>
                  <a:pt x="41525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74366" y="4722047"/>
            <a:ext cx="8581218" cy="5459800"/>
          </a:xfrm>
          <a:custGeom>
            <a:avLst/>
            <a:gdLst/>
            <a:ahLst/>
            <a:cxnLst/>
            <a:rect l="l" t="t" r="r" b="b"/>
            <a:pathLst>
              <a:path w="8581218" h="5459800">
                <a:moveTo>
                  <a:pt x="0" y="0"/>
                </a:moveTo>
                <a:lnTo>
                  <a:pt x="8581218" y="0"/>
                </a:lnTo>
                <a:lnTo>
                  <a:pt x="8581218" y="5459800"/>
                </a:lnTo>
                <a:lnTo>
                  <a:pt x="0" y="5459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62100"/>
            <a:ext cx="16704488" cy="5785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316799" y="3031255"/>
            <a:ext cx="8537493" cy="6795744"/>
          </a:xfrm>
          <a:custGeom>
            <a:avLst/>
            <a:gdLst/>
            <a:ahLst/>
            <a:cxnLst/>
            <a:rect l="l" t="t" r="r" b="b"/>
            <a:pathLst>
              <a:path w="7181738" h="5142877">
                <a:moveTo>
                  <a:pt x="0" y="0"/>
                </a:moveTo>
                <a:lnTo>
                  <a:pt x="7181738" y="0"/>
                </a:lnTo>
                <a:lnTo>
                  <a:pt x="7181738" y="5142877"/>
                </a:lnTo>
                <a:lnTo>
                  <a:pt x="0" y="51428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884" r="-100876" b="-114679"/>
            </a:stretch>
          </a:blipFill>
        </p:spPr>
      </p:sp>
      <p:grpSp>
        <p:nvGrpSpPr>
          <p:cNvPr id="35" name="Group 34"/>
          <p:cNvGrpSpPr/>
          <p:nvPr/>
        </p:nvGrpSpPr>
        <p:grpSpPr>
          <a:xfrm>
            <a:off x="12008336" y="2624100"/>
            <a:ext cx="5702802" cy="1842333"/>
            <a:chOff x="12008336" y="2624100"/>
            <a:chExt cx="5702802" cy="1842333"/>
          </a:xfrm>
        </p:grpSpPr>
        <p:sp>
          <p:nvSpPr>
            <p:cNvPr id="17" name="Freeform 3"/>
            <p:cNvSpPr/>
            <p:nvPr/>
          </p:nvSpPr>
          <p:spPr>
            <a:xfrm>
              <a:off x="12502326" y="2624100"/>
              <a:ext cx="4714821" cy="1842333"/>
            </a:xfrm>
            <a:custGeom>
              <a:avLst/>
              <a:gdLst/>
              <a:ahLst/>
              <a:cxnLst/>
              <a:rect l="l" t="t" r="r" b="b"/>
              <a:pathLst>
                <a:path w="2688512" h="1719569">
                  <a:moveTo>
                    <a:pt x="38679" y="0"/>
                  </a:moveTo>
                  <a:lnTo>
                    <a:pt x="2649832" y="0"/>
                  </a:lnTo>
                  <a:cubicBezTo>
                    <a:pt x="2660091" y="0"/>
                    <a:pt x="2669929" y="4075"/>
                    <a:pt x="2677183" y="11329"/>
                  </a:cubicBezTo>
                  <a:cubicBezTo>
                    <a:pt x="2684437" y="18583"/>
                    <a:pt x="2688512" y="28421"/>
                    <a:pt x="2688512" y="38679"/>
                  </a:cubicBezTo>
                  <a:lnTo>
                    <a:pt x="2688512" y="1680890"/>
                  </a:lnTo>
                  <a:cubicBezTo>
                    <a:pt x="2688512" y="1702252"/>
                    <a:pt x="2671194" y="1719569"/>
                    <a:pt x="2649832" y="1719569"/>
                  </a:cubicBezTo>
                  <a:lnTo>
                    <a:pt x="38679" y="1719569"/>
                  </a:lnTo>
                  <a:cubicBezTo>
                    <a:pt x="17317" y="1719569"/>
                    <a:pt x="0" y="1702252"/>
                    <a:pt x="0" y="1680890"/>
                  </a:cubicBezTo>
                  <a:lnTo>
                    <a:pt x="0" y="38679"/>
                  </a:lnTo>
                  <a:cubicBezTo>
                    <a:pt x="0" y="17317"/>
                    <a:pt x="17317" y="0"/>
                    <a:pt x="386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008336" y="2624100"/>
              <a:ext cx="570280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dẫn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kém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536561" y="6893338"/>
            <a:ext cx="387856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cán</a:t>
            </a:r>
            <a:r>
              <a:rPr lang="en-US" sz="6000" b="1" dirty="0">
                <a:solidFill>
                  <a:srgbClr val="FFFFFF"/>
                </a:solidFill>
                <a:latin typeface="Cambria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chảo</a:t>
            </a:r>
            <a:endParaRPr lang="en-US" sz="6000" b="1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211514" y="8267440"/>
            <a:ext cx="596575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núm</a:t>
            </a:r>
            <a:r>
              <a:rPr lang="en-US" sz="6000" b="1" dirty="0">
                <a:solidFill>
                  <a:srgbClr val="FFFFFF"/>
                </a:solidFill>
                <a:latin typeface="Cambria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vung</a:t>
            </a:r>
            <a:endParaRPr lang="en-US" sz="6000" b="1" dirty="0">
              <a:solidFill>
                <a:srgbClr val="FFFFFF"/>
              </a:solidFill>
              <a:latin typeface="Cambri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6337" y="5219195"/>
            <a:ext cx="629284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600" b="1" dirty="0" err="1">
                <a:solidFill>
                  <a:schemeClr val="bg1"/>
                </a:solidFill>
                <a:latin typeface="Cambria"/>
              </a:rPr>
              <a:t>chảo</a:t>
            </a:r>
            <a:endParaRPr lang="en-US" sz="6600" b="1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1806" y="6692395"/>
            <a:ext cx="427514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600" b="1" dirty="0" err="1">
                <a:solidFill>
                  <a:schemeClr val="bg1"/>
                </a:solidFill>
                <a:latin typeface="Cambria"/>
              </a:rPr>
              <a:t>nồi</a:t>
            </a:r>
            <a:endParaRPr lang="en-US" sz="6600" b="1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-753448" y="8081413"/>
            <a:ext cx="659490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600" b="1" dirty="0" err="1">
                <a:solidFill>
                  <a:schemeClr val="bg1"/>
                </a:solidFill>
                <a:latin typeface="Cambria"/>
              </a:rPr>
              <a:t>nắp</a:t>
            </a:r>
            <a:r>
              <a:rPr lang="en-US" sz="6600" b="1" dirty="0">
                <a:solidFill>
                  <a:schemeClr val="bg1"/>
                </a:solidFill>
                <a:latin typeface="Cambria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ambria"/>
              </a:rPr>
              <a:t>vung</a:t>
            </a:r>
            <a:endParaRPr lang="en-US" sz="6600" b="1" dirty="0">
              <a:solidFill>
                <a:schemeClr val="bg1"/>
              </a:solidFill>
              <a:latin typeface="Cambri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381199" y="5395911"/>
            <a:ext cx="3205899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cán</a:t>
            </a:r>
            <a:r>
              <a:rPr lang="en-US" sz="6000" b="1" dirty="0">
                <a:solidFill>
                  <a:srgbClr val="FFFFFF"/>
                </a:solidFill>
                <a:latin typeface="Cambria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mbria"/>
              </a:rPr>
              <a:t>nồi</a:t>
            </a:r>
            <a:endParaRPr lang="en-US" sz="6000" b="1" dirty="0">
              <a:solidFill>
                <a:srgbClr val="FFFFFF"/>
              </a:solidFill>
              <a:latin typeface="Cambr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33493"/>
          <a:stretch/>
        </p:blipFill>
        <p:spPr>
          <a:xfrm>
            <a:off x="393239" y="-95683"/>
            <a:ext cx="16917866" cy="234358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93239" y="2625117"/>
            <a:ext cx="5702802" cy="1842333"/>
            <a:chOff x="12008336" y="2624100"/>
            <a:chExt cx="5702802" cy="1842333"/>
          </a:xfrm>
        </p:grpSpPr>
        <p:sp>
          <p:nvSpPr>
            <p:cNvPr id="37" name="Freeform 3"/>
            <p:cNvSpPr/>
            <p:nvPr/>
          </p:nvSpPr>
          <p:spPr>
            <a:xfrm>
              <a:off x="12502326" y="2624100"/>
              <a:ext cx="4714821" cy="1842333"/>
            </a:xfrm>
            <a:custGeom>
              <a:avLst/>
              <a:gdLst/>
              <a:ahLst/>
              <a:cxnLst/>
              <a:rect l="l" t="t" r="r" b="b"/>
              <a:pathLst>
                <a:path w="2688512" h="1719569">
                  <a:moveTo>
                    <a:pt x="38679" y="0"/>
                  </a:moveTo>
                  <a:lnTo>
                    <a:pt x="2649832" y="0"/>
                  </a:lnTo>
                  <a:cubicBezTo>
                    <a:pt x="2660091" y="0"/>
                    <a:pt x="2669929" y="4075"/>
                    <a:pt x="2677183" y="11329"/>
                  </a:cubicBezTo>
                  <a:cubicBezTo>
                    <a:pt x="2684437" y="18583"/>
                    <a:pt x="2688512" y="28421"/>
                    <a:pt x="2688512" y="38679"/>
                  </a:cubicBezTo>
                  <a:lnTo>
                    <a:pt x="2688512" y="1680890"/>
                  </a:lnTo>
                  <a:cubicBezTo>
                    <a:pt x="2688512" y="1702252"/>
                    <a:pt x="2671194" y="1719569"/>
                    <a:pt x="2649832" y="1719569"/>
                  </a:cubicBezTo>
                  <a:lnTo>
                    <a:pt x="38679" y="1719569"/>
                  </a:lnTo>
                  <a:cubicBezTo>
                    <a:pt x="17317" y="1719569"/>
                    <a:pt x="0" y="1702252"/>
                    <a:pt x="0" y="1680890"/>
                  </a:cubicBezTo>
                  <a:lnTo>
                    <a:pt x="0" y="38679"/>
                  </a:lnTo>
                  <a:cubicBezTo>
                    <a:pt x="0" y="17317"/>
                    <a:pt x="17317" y="0"/>
                    <a:pt x="3867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TextBox 9"/>
            <p:cNvSpPr txBox="1"/>
            <p:nvPr/>
          </p:nvSpPr>
          <p:spPr>
            <a:xfrm>
              <a:off x="12008336" y="2624100"/>
              <a:ext cx="570280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spcBef>
                  <a:spcPct val="0"/>
                </a:spcBef>
              </a:pP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dẫn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nhiệt</a:t>
              </a:r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5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tốt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53" name="Straight Arrow Connector 52"/>
          <p:cNvCxnSpPr/>
          <p:nvPr/>
        </p:nvCxnSpPr>
        <p:spPr>
          <a:xfrm>
            <a:off x="10378926" y="4692231"/>
            <a:ext cx="3258819" cy="958542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1127552" y="6860521"/>
            <a:ext cx="2778758" cy="222579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8132071" y="5171502"/>
            <a:ext cx="5249128" cy="3807593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4283874" y="6032695"/>
            <a:ext cx="3563351" cy="2683586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3258903" y="6536043"/>
            <a:ext cx="3376072" cy="533436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4229250" y="5877649"/>
            <a:ext cx="3304796" cy="264018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1051</Words>
  <Application>Microsoft Office PowerPoint</Application>
  <PresentationFormat>Custom</PresentationFormat>
  <Paragraphs>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思源黑体 CN</vt:lpstr>
      <vt:lpstr>#9Slide07 HoneyCream</vt:lpstr>
      <vt:lpstr>Calibri</vt:lpstr>
      <vt:lpstr>Arial</vt:lpstr>
      <vt:lpstr>Cambria Bold</vt:lpstr>
      <vt:lpstr>UTM Showcard</vt:lpstr>
      <vt:lpstr>字魂156号-萌趣苏打饼</vt:lpstr>
      <vt:lpstr>SVN-Newton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T13_Vatdannhitot_Vatdannhitkem_tiet2_MNT</dc:title>
  <cp:lastModifiedBy>Quý Thắng</cp:lastModifiedBy>
  <cp:revision>24</cp:revision>
  <dcterms:created xsi:type="dcterms:W3CDTF">2006-08-16T00:00:00Z</dcterms:created>
  <dcterms:modified xsi:type="dcterms:W3CDTF">2025-11-27T05:29:01Z</dcterms:modified>
  <dc:identifier>DAFu9_xTiJc</dc:identifier>
</cp:coreProperties>
</file>