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421" r:id="rId2"/>
    <p:sldId id="422" r:id="rId3"/>
    <p:sldId id="423" r:id="rId4"/>
    <p:sldId id="396" r:id="rId5"/>
    <p:sldId id="428" r:id="rId6"/>
    <p:sldId id="434" r:id="rId7"/>
    <p:sldId id="403" r:id="rId8"/>
    <p:sldId id="444" r:id="rId9"/>
    <p:sldId id="443" r:id="rId10"/>
    <p:sldId id="449" r:id="rId11"/>
    <p:sldId id="450" r:id="rId12"/>
    <p:sldId id="451" r:id="rId13"/>
    <p:sldId id="445" r:id="rId14"/>
    <p:sldId id="446" r:id="rId15"/>
    <p:sldId id="447" r:id="rId16"/>
    <p:sldId id="429" r:id="rId17"/>
    <p:sldId id="408" r:id="rId18"/>
    <p:sldId id="452" r:id="rId19"/>
    <p:sldId id="431"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F2C"/>
    <a:srgbClr val="5D8BB9"/>
    <a:srgbClr val="E35F56"/>
    <a:srgbClr val="FC8648"/>
    <a:srgbClr val="CD3A37"/>
    <a:srgbClr val="203965"/>
    <a:srgbClr val="F99102"/>
    <a:srgbClr val="FFC102"/>
    <a:srgbClr val="005A9A"/>
    <a:srgbClr val="A71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69" autoAdjust="0"/>
    <p:restoredTop sz="94660"/>
  </p:normalViewPr>
  <p:slideViewPr>
    <p:cSldViewPr snapToGrid="0" showGuides="1">
      <p:cViewPr varScale="1">
        <p:scale>
          <a:sx n="72" d="100"/>
          <a:sy n="72" d="100"/>
        </p:scale>
        <p:origin x="480" y="72"/>
      </p:cViewPr>
      <p:guideLst>
        <p:guide pos="3840"/>
        <p:guide orient="horz" pos="2184"/>
      </p:guideLst>
    </p:cSldViewPr>
  </p:slideViewPr>
  <p:notesTextViewPr>
    <p:cViewPr>
      <p:scale>
        <a:sx n="1" d="1"/>
        <a:sy n="1" d="1"/>
      </p:scale>
      <p:origin x="0" y="0"/>
    </p:cViewPr>
  </p:notesTextViewPr>
  <p:sorterViewPr>
    <p:cViewPr>
      <p:scale>
        <a:sx n="125" d="100"/>
        <a:sy n="125" d="100"/>
      </p:scale>
      <p:origin x="0" y="-19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2023/11/7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9264460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2023/11/7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7540053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9380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55920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94603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4968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www.facebook.com/groups/629898828017053" TargetMode="Externa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圆角矩形 7"/>
          <p:cNvSpPr/>
          <p:nvPr userDrawn="1"/>
        </p:nvSpPr>
        <p:spPr>
          <a:xfrm>
            <a:off x="533400" y="390525"/>
            <a:ext cx="11125200" cy="6029326"/>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userDrawn="1"/>
        </p:nvSpPr>
        <p:spPr>
          <a:xfrm>
            <a:off x="723900" y="552450"/>
            <a:ext cx="10763250" cy="5734050"/>
          </a:xfrm>
          <a:prstGeom prst="roundRect">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a:extLst>
              <a:ext uri="{FF2B5EF4-FFF2-40B4-BE49-F238E27FC236}">
                <a16:creationId xmlns:a16="http://schemas.microsoft.com/office/drawing/2014/main" xmlns="" id="{E601A826-9DBC-4144-A309-96D00EDA9B8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6" name="Picture 5">
            <a:extLst>
              <a:ext uri="{FF2B5EF4-FFF2-40B4-BE49-F238E27FC236}">
                <a16:creationId xmlns:a16="http://schemas.microsoft.com/office/drawing/2014/main" xmlns="" id="{56EDD49C-554B-4C28-92F7-B784D7D8872A}"/>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0" name="TextBox 3">
            <a:extLst>
              <a:ext uri="{FF2B5EF4-FFF2-40B4-BE49-F238E27FC236}">
                <a16:creationId xmlns:a16="http://schemas.microsoft.com/office/drawing/2014/main" xmlns=""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1">
                  <a:extLst>
                    <a:ext uri="{A12FA001-AC4F-418D-AE19-62706E023703}">
                      <ahyp:hlinkClr xmlns:ahyp="http://schemas.microsoft.com/office/drawing/2018/hyperlinkcolor" xmlns=""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1" name="Title 1">
            <a:extLst>
              <a:ext uri="{FF2B5EF4-FFF2-40B4-BE49-F238E27FC236}">
                <a16:creationId xmlns:a16="http://schemas.microsoft.com/office/drawing/2014/main" xmlns=""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xmlns="" id="{2C38DA38-71FB-4CEB-B777-09292390EC4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3" name="Picture 12">
            <a:extLst>
              <a:ext uri="{FF2B5EF4-FFF2-40B4-BE49-F238E27FC236}">
                <a16:creationId xmlns:a16="http://schemas.microsoft.com/office/drawing/2014/main" xmlns="" id="{7B3E06E2-B8CD-4348-A929-48748D52322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4" name="Picture 13">
            <a:extLst>
              <a:ext uri="{FF2B5EF4-FFF2-40B4-BE49-F238E27FC236}">
                <a16:creationId xmlns:a16="http://schemas.microsoft.com/office/drawing/2014/main" xmlns="" id="{D1A0A433-1C81-43D6-86C9-906F9D1CD5C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5" name="Picture 14">
            <a:extLst>
              <a:ext uri="{FF2B5EF4-FFF2-40B4-BE49-F238E27FC236}">
                <a16:creationId xmlns:a16="http://schemas.microsoft.com/office/drawing/2014/main" xmlns="" id="{57AB7940-731C-4B6C-8537-33EBAD98DEB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xmlns=""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xmlns=""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282700156"/>
      </p:ext>
    </p:extLst>
  </p:cSld>
  <p:clrMap bg1="lt1" tx1="dk1" bg2="lt2" tx2="dk2" accent1="accent1" accent2="accent2" accent3="accent3" accent4="accent4" accent5="accent5" accent6="accent6" hlink="hlink" folHlink="folHlink"/>
  <p:sldLayoutIdLst>
    <p:sldLayoutId id="2147483650" r:id="rId1"/>
    <p:sldLayoutId id="2147483673" r:id="rId2"/>
    <p:sldLayoutId id="2147483674" r:id="rId3"/>
    <p:sldLayoutId id="2147483675" r:id="rId4"/>
    <p:sldLayoutId id="2147483676" r:id="rId5"/>
    <p:sldLayoutId id="2147483670" r:id="rId6"/>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ags" Target="../tags/tag4.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781050" y="749301"/>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371477" y="3181350"/>
            <a:ext cx="12934954" cy="4972050"/>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0" y="0"/>
            <a:ext cx="12193057" cy="2066723"/>
          </a:xfrm>
          <a:prstGeom prst="rect">
            <a:avLst/>
          </a:prstGeom>
        </p:spPr>
      </p:pic>
      <p:pic>
        <p:nvPicPr>
          <p:cNvPr id="2" name="Picture 1"/>
          <p:cNvPicPr>
            <a:picLocks noChangeAspect="1"/>
          </p:cNvPicPr>
          <p:nvPr/>
        </p:nvPicPr>
        <p:blipFill>
          <a:blip r:embed="rId8"/>
          <a:stretch>
            <a:fillRect/>
          </a:stretch>
        </p:blipFill>
        <p:spPr>
          <a:xfrm>
            <a:off x="1100196" y="1538553"/>
            <a:ext cx="9437426" cy="3139712"/>
          </a:xfrm>
          <a:prstGeom prst="rect">
            <a:avLst/>
          </a:prstGeom>
        </p:spPr>
      </p:pic>
      <p:sp>
        <p:nvSpPr>
          <p:cNvPr id="29" name="矩形: 圆角 25">
            <a:extLst>
              <a:ext uri="{FF2B5EF4-FFF2-40B4-BE49-F238E27FC236}">
                <a16:creationId xmlns:a16="http://schemas.microsoft.com/office/drawing/2014/main" xmlns="" id="{EE2BC1CD-4024-B3E0-E74A-5207906DA7FF}"/>
              </a:ext>
            </a:extLst>
          </p:cNvPr>
          <p:cNvSpPr/>
          <p:nvPr/>
        </p:nvSpPr>
        <p:spPr>
          <a:xfrm>
            <a:off x="4446364" y="1089590"/>
            <a:ext cx="3089722" cy="631228"/>
          </a:xfrm>
          <a:prstGeom prst="roundRect">
            <a:avLst>
              <a:gd name="adj" fmla="val 50000"/>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KHOA </a:t>
            </a:r>
            <a:r>
              <a:rPr kumimoji="0" lang="en-US" altLang="zh-CN" sz="3600" b="0" i="0" u="none" strike="noStrike" kern="1200" cap="none" spc="0" normalizeH="0" baseline="0" noProof="0" dirty="0" smtClean="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HỌC 4</a:t>
            </a:r>
            <a:endParaRPr kumimoji="0" lang="en-US" altLang="zh-CN" sz="36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9630" y="1313708"/>
            <a:ext cx="1711038" cy="1711038"/>
          </a:xfrm>
          <a:prstGeom prst="rect">
            <a:avLst/>
          </a:prstGeom>
        </p:spPr>
      </p:pic>
      <p:sp>
        <p:nvSpPr>
          <p:cNvPr id="11" name="TextBox 10"/>
          <p:cNvSpPr txBox="1"/>
          <p:nvPr/>
        </p:nvSpPr>
        <p:spPr>
          <a:xfrm>
            <a:off x="5456465" y="4257549"/>
            <a:ext cx="1437623" cy="523220"/>
          </a:xfrm>
          <a:prstGeom prst="rect">
            <a:avLst/>
          </a:prstGeom>
          <a:noFill/>
        </p:spPr>
        <p:txBody>
          <a:bodyPr wrap="square" rtlCol="0">
            <a:spAutoFit/>
          </a:bodyPr>
          <a:lstStyle/>
          <a:p>
            <a:pPr algn="ctr"/>
            <a:r>
              <a:rPr lang="en-US" sz="2800" b="1" dirty="0" err="1" smtClean="0">
                <a:solidFill>
                  <a:srgbClr val="FF0000"/>
                </a:solidFill>
              </a:rPr>
              <a:t>Tiết</a:t>
            </a:r>
            <a:r>
              <a:rPr lang="en-US" sz="2800" b="1" dirty="0" smtClean="0">
                <a:solidFill>
                  <a:srgbClr val="FF0000"/>
                </a:solidFill>
              </a:rPr>
              <a:t> 2</a:t>
            </a:r>
            <a:endParaRPr lang="en-US" sz="2800" b="1" dirty="0">
              <a:solidFill>
                <a:srgbClr val="FF0000"/>
              </a:solidFill>
            </a:endParaRPr>
          </a:p>
        </p:txBody>
      </p:sp>
    </p:spTree>
    <p:extLst>
      <p:ext uri="{BB962C8B-B14F-4D97-AF65-F5344CB8AC3E}">
        <p14:creationId xmlns:p14="http://schemas.microsoft.com/office/powerpoint/2010/main" val="1878626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4">
            <a:extLst>
              <a:ext uri="{FF2B5EF4-FFF2-40B4-BE49-F238E27FC236}">
                <a16:creationId xmlns:a16="http://schemas.microsoft.com/office/drawing/2014/main" xmlns="" id="{63B44561-F657-CE5C-5CAF-F1DF60096BD6}"/>
              </a:ext>
            </a:extLst>
          </p:cNvPr>
          <p:cNvSpPr/>
          <p:nvPr/>
        </p:nvSpPr>
        <p:spPr>
          <a:xfrm>
            <a:off x="1259840" y="485014"/>
            <a:ext cx="9672321" cy="1240846"/>
          </a:xfrm>
          <a:prstGeom prst="roundRect">
            <a:avLst/>
          </a:prstGeom>
          <a:solidFill>
            <a:srgbClr val="5D8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000" dirty="0" smtClean="0">
                <a:solidFill>
                  <a:schemeClr val="bg1"/>
                </a:solidFill>
                <a:latin typeface="Cambria" panose="02040503050406030204" pitchFamily="18" charset="0"/>
                <a:ea typeface="Cambria" panose="02040503050406030204" pitchFamily="18" charset="0"/>
              </a:rPr>
              <a:t>Kể </a:t>
            </a:r>
            <a:r>
              <a:rPr lang="vi-VN" sz="4000" dirty="0">
                <a:solidFill>
                  <a:schemeClr val="bg1"/>
                </a:solidFill>
                <a:latin typeface="Cambria" panose="02040503050406030204" pitchFamily="18" charset="0"/>
                <a:ea typeface="Cambria" panose="02040503050406030204" pitchFamily="18" charset="0"/>
              </a:rPr>
              <a:t>những tiếng ồn em thường nghe thấy ở trường và ở nhà</a:t>
            </a:r>
            <a:r>
              <a:rPr lang="vi-VN" sz="4000" dirty="0" smtClean="0">
                <a:solidFill>
                  <a:schemeClr val="bg1"/>
                </a:solidFill>
                <a:latin typeface="Cambria" panose="02040503050406030204" pitchFamily="18" charset="0"/>
                <a:ea typeface="Cambria" panose="02040503050406030204" pitchFamily="18" charset="0"/>
              </a:rPr>
              <a:t>.</a:t>
            </a:r>
            <a:endParaRPr lang="vi-VN" sz="4000" dirty="0">
              <a:solidFill>
                <a:schemeClr val="bg1"/>
              </a:solidFill>
              <a:latin typeface="Cambria" panose="02040503050406030204" pitchFamily="18" charset="0"/>
              <a:ea typeface="Cambria" panose="02040503050406030204" pitchFamily="18" charset="0"/>
            </a:endParaRPr>
          </a:p>
        </p:txBody>
      </p:sp>
      <p:sp>
        <p:nvSpPr>
          <p:cNvPr id="3" name="Rectangle 2"/>
          <p:cNvSpPr/>
          <p:nvPr/>
        </p:nvSpPr>
        <p:spPr>
          <a:xfrm>
            <a:off x="939801" y="2119843"/>
            <a:ext cx="6781800" cy="3600986"/>
          </a:xfrm>
          <a:prstGeom prst="rect">
            <a:avLst/>
          </a:prstGeom>
        </p:spPr>
        <p:txBody>
          <a:bodyPr wrap="square">
            <a:spAutoFit/>
          </a:bodyPr>
          <a:lstStyle/>
          <a:p>
            <a:pPr algn="just"/>
            <a:r>
              <a:rPr lang="en-US" sz="3800" dirty="0" smtClean="0">
                <a:latin typeface="Cambria" panose="02040503050406030204" pitchFamily="18" charset="0"/>
                <a:ea typeface="Cambria" panose="02040503050406030204" pitchFamily="18" charset="0"/>
              </a:rPr>
              <a:t>- T</a:t>
            </a:r>
            <a:r>
              <a:rPr lang="vi-VN" sz="3800" dirty="0" smtClean="0">
                <a:latin typeface="Cambria" panose="02040503050406030204" pitchFamily="18" charset="0"/>
                <a:ea typeface="Cambria" panose="02040503050406030204" pitchFamily="18" charset="0"/>
              </a:rPr>
              <a:t>iếng </a:t>
            </a:r>
            <a:r>
              <a:rPr lang="vi-VN" sz="3800" dirty="0">
                <a:latin typeface="Cambria" panose="02040503050406030204" pitchFamily="18" charset="0"/>
                <a:ea typeface="Cambria" panose="02040503050406030204" pitchFamily="18" charset="0"/>
              </a:rPr>
              <a:t>ồn ở trường học trong giờ ra chơi.</a:t>
            </a:r>
          </a:p>
          <a:p>
            <a:pPr algn="just"/>
            <a:r>
              <a:rPr lang="vi-VN" sz="3800" dirty="0">
                <a:latin typeface="Cambria" panose="02040503050406030204" pitchFamily="18" charset="0"/>
                <a:ea typeface="Cambria" panose="02040503050406030204" pitchFamily="18" charset="0"/>
              </a:rPr>
              <a:t>- Các tiếng ồn ở nhà: tiếng động cơ ô tô, xe máy, ti vi, loa đài, chợ, chó sủa trong đêm, máy cưa, máy khoan bê tông,...</a:t>
            </a:r>
          </a:p>
        </p:txBody>
      </p:sp>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2441" y="2015068"/>
            <a:ext cx="4219333" cy="4048403"/>
          </a:xfrm>
          <a:prstGeom prst="rect">
            <a:avLst/>
          </a:prstGeom>
        </p:spPr>
      </p:pic>
      <p:pic>
        <p:nvPicPr>
          <p:cNvPr id="6" name="图片 30"/>
          <p:cNvPicPr>
            <a:picLocks noChangeAspect="1"/>
          </p:cNvPicPr>
          <p:nvPr/>
        </p:nvPicPr>
        <p:blipFill rotWithShape="1">
          <a:blip r:embed="rId3"/>
          <a:srcRect r="22218"/>
          <a:stretch/>
        </p:blipFill>
        <p:spPr>
          <a:xfrm>
            <a:off x="-6625" y="3776827"/>
            <a:ext cx="12186157" cy="3081173"/>
          </a:xfrm>
          <a:prstGeom prst="rect">
            <a:avLst/>
          </a:prstGeom>
        </p:spPr>
      </p:pic>
    </p:spTree>
    <p:extLst>
      <p:ext uri="{BB962C8B-B14F-4D97-AF65-F5344CB8AC3E}">
        <p14:creationId xmlns:p14="http://schemas.microsoft.com/office/powerpoint/2010/main" val="1331736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999" y="1862926"/>
            <a:ext cx="6595533" cy="3323987"/>
          </a:xfrm>
          <a:prstGeom prst="rect">
            <a:avLst/>
          </a:prstGeom>
        </p:spPr>
        <p:txBody>
          <a:bodyPr wrap="square">
            <a:spAutoFit/>
          </a:bodyPr>
          <a:lstStyle/>
          <a:p>
            <a:pPr algn="just"/>
            <a:r>
              <a:rPr lang="en-US" sz="3500" dirty="0" smtClean="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Tiếng </a:t>
            </a:r>
            <a:r>
              <a:rPr lang="vi-VN" sz="3500" dirty="0">
                <a:latin typeface="Cambria" panose="02040503050406030204" pitchFamily="18" charset="0"/>
                <a:ea typeface="Cambria" panose="02040503050406030204" pitchFamily="18" charset="0"/>
              </a:rPr>
              <a:t>ồn ảnh hưởng đến sức khoẻ và đời sống của con người: gây mệt mỏi, giảm thính lực, cao huyết áp, tim mạch, các bệnh đường tiêu hóa, rối loạn giấc ngủ, thay đổi chức năng miễn dịch…</a:t>
            </a:r>
          </a:p>
        </p:txBody>
      </p:sp>
      <p:sp>
        <p:nvSpPr>
          <p:cNvPr id="3" name="矩形: 圆角 4">
            <a:extLst>
              <a:ext uri="{FF2B5EF4-FFF2-40B4-BE49-F238E27FC236}">
                <a16:creationId xmlns:a16="http://schemas.microsoft.com/office/drawing/2014/main" xmlns="" id="{63B44561-F657-CE5C-5CAF-F1DF60096BD6}"/>
              </a:ext>
            </a:extLst>
          </p:cNvPr>
          <p:cNvSpPr/>
          <p:nvPr/>
        </p:nvSpPr>
        <p:spPr>
          <a:xfrm>
            <a:off x="1508760" y="319679"/>
            <a:ext cx="9174481" cy="1240846"/>
          </a:xfrm>
          <a:prstGeom prst="roundRect">
            <a:avLst/>
          </a:prstGeom>
          <a:solidFill>
            <a:srgbClr val="5D8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err="1" smtClean="0">
                <a:latin typeface="Cambria" panose="02040503050406030204" pitchFamily="18" charset="0"/>
                <a:ea typeface="Cambria" panose="02040503050406030204" pitchFamily="18" charset="0"/>
              </a:rPr>
              <a:t>Em</a:t>
            </a:r>
            <a:r>
              <a:rPr lang="en-US" sz="4000" dirty="0" smtClean="0">
                <a:latin typeface="Cambria" panose="02040503050406030204" pitchFamily="18" charset="0"/>
                <a:ea typeface="Cambria" panose="02040503050406030204" pitchFamily="18" charset="0"/>
              </a:rPr>
              <a:t> </a:t>
            </a:r>
            <a:r>
              <a:rPr lang="vi-VN" sz="4000" dirty="0" smtClean="0">
                <a:latin typeface="Cambria" panose="02040503050406030204" pitchFamily="18" charset="0"/>
                <a:ea typeface="Cambria" panose="02040503050406030204" pitchFamily="18" charset="0"/>
              </a:rPr>
              <a:t>hãy</a:t>
            </a:r>
            <a:r>
              <a:rPr lang="en-US" sz="4000" dirty="0" smtClean="0">
                <a:latin typeface="Cambria" panose="02040503050406030204" pitchFamily="18" charset="0"/>
                <a:ea typeface="Cambria" panose="02040503050406030204" pitchFamily="18" charset="0"/>
              </a:rPr>
              <a:t> </a:t>
            </a:r>
            <a:r>
              <a:rPr lang="vi-VN" sz="4000" dirty="0" smtClean="0">
                <a:latin typeface="Cambria" panose="02040503050406030204" pitchFamily="18" charset="0"/>
                <a:ea typeface="Cambria" panose="02040503050406030204" pitchFamily="18" charset="0"/>
              </a:rPr>
              <a:t>nêu </a:t>
            </a:r>
            <a:r>
              <a:rPr lang="vi-VN" sz="4000" dirty="0">
                <a:latin typeface="Cambria" panose="02040503050406030204" pitchFamily="18" charset="0"/>
                <a:ea typeface="Cambria" panose="02040503050406030204" pitchFamily="18" charset="0"/>
              </a:rPr>
              <a:t>tác hại của tiếng ồn đối </a:t>
            </a:r>
            <a:r>
              <a:rPr lang="vi-VN" sz="4000" dirty="0" smtClean="0">
                <a:latin typeface="Cambria" panose="02040503050406030204" pitchFamily="18" charset="0"/>
                <a:ea typeface="Cambria" panose="02040503050406030204" pitchFamily="18" charset="0"/>
              </a:rPr>
              <a:t>với</a:t>
            </a:r>
          </a:p>
          <a:p>
            <a:pPr algn="ctr">
              <a:defRPr/>
            </a:pPr>
            <a:r>
              <a:rPr lang="vi-VN" sz="4000" dirty="0" smtClean="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con người</a:t>
            </a:r>
            <a:r>
              <a:rPr lang="vi-VN" sz="4000" dirty="0" smtClean="0">
                <a:latin typeface="Cambria" panose="02040503050406030204" pitchFamily="18" charset="0"/>
                <a:ea typeface="Cambria" panose="02040503050406030204" pitchFamily="18" charset="0"/>
              </a:rPr>
              <a:t>.</a:t>
            </a:r>
            <a:endParaRPr lang="vi-VN" sz="4000" dirty="0">
              <a:latin typeface="Cambria" panose="02040503050406030204" pitchFamily="18" charset="0"/>
              <a:ea typeface="Cambria" panose="02040503050406030204" pitchFamily="18"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867" y="1862926"/>
            <a:ext cx="4070157" cy="3905270"/>
          </a:xfrm>
          <a:prstGeom prst="rect">
            <a:avLst/>
          </a:prstGeom>
        </p:spPr>
      </p:pic>
      <p:pic>
        <p:nvPicPr>
          <p:cNvPr id="5" name="图片 30"/>
          <p:cNvPicPr>
            <a:picLocks noChangeAspect="1"/>
          </p:cNvPicPr>
          <p:nvPr/>
        </p:nvPicPr>
        <p:blipFill rotWithShape="1">
          <a:blip r:embed="rId3"/>
          <a:srcRect r="22218"/>
          <a:stretch/>
        </p:blipFill>
        <p:spPr>
          <a:xfrm>
            <a:off x="-6625" y="3776827"/>
            <a:ext cx="12186157" cy="3081173"/>
          </a:xfrm>
          <a:prstGeom prst="rect">
            <a:avLst/>
          </a:prstGeom>
        </p:spPr>
      </p:pic>
    </p:spTree>
    <p:extLst>
      <p:ext uri="{BB962C8B-B14F-4D97-AF65-F5344CB8AC3E}">
        <p14:creationId xmlns:p14="http://schemas.microsoft.com/office/powerpoint/2010/main" val="3937745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47FC43B2-8CE3-8E45-1D07-ECC9B357B531}"/>
              </a:ext>
            </a:extLst>
          </p:cNvPr>
          <p:cNvGrpSpPr/>
          <p:nvPr/>
        </p:nvGrpSpPr>
        <p:grpSpPr>
          <a:xfrm>
            <a:off x="0" y="1104105"/>
            <a:ext cx="8463280" cy="5753895"/>
            <a:chOff x="-899271" y="1731588"/>
            <a:chExt cx="7010602" cy="6168325"/>
          </a:xfrm>
        </p:grpSpPr>
        <p:pic>
          <p:nvPicPr>
            <p:cNvPr id="7" name="图片 28">
              <a:extLst>
                <a:ext uri="{FF2B5EF4-FFF2-40B4-BE49-F238E27FC236}">
                  <a16:creationId xmlns:a16="http://schemas.microsoft.com/office/drawing/2014/main" xmlns="" id="{923F2812-1517-B7F9-DB0A-ADE1EFCA332E}"/>
                </a:ext>
              </a:extLst>
            </p:cNvPr>
            <p:cNvPicPr>
              <a:picLocks noChangeAspect="1"/>
            </p:cNvPicPr>
            <p:nvPr/>
          </p:nvPicPr>
          <p:blipFill rotWithShape="1">
            <a:blip r:embed="rId2"/>
            <a:srcRect l="-2588" t="19637" r="2588" b="17818"/>
            <a:stretch/>
          </p:blipFill>
          <p:spPr>
            <a:xfrm>
              <a:off x="-899271" y="2048295"/>
              <a:ext cx="7010602" cy="5851618"/>
            </a:xfrm>
            <a:prstGeom prst="rect">
              <a:avLst/>
            </a:prstGeom>
          </p:spPr>
        </p:pic>
        <p:sp>
          <p:nvSpPr>
            <p:cNvPr id="8" name="TextBox 7">
              <a:extLst>
                <a:ext uri="{FF2B5EF4-FFF2-40B4-BE49-F238E27FC236}">
                  <a16:creationId xmlns:a16="http://schemas.microsoft.com/office/drawing/2014/main" xmlns="" id="{78DA56A8-41D1-DB03-CF14-F6D7C06A8CFC}"/>
                </a:ext>
              </a:extLst>
            </p:cNvPr>
            <p:cNvSpPr txBox="1"/>
            <p:nvPr/>
          </p:nvSpPr>
          <p:spPr>
            <a:xfrm>
              <a:off x="917084" y="1731588"/>
              <a:ext cx="4988386" cy="677108"/>
            </a:xfrm>
            <a:prstGeom prst="rect">
              <a:avLst/>
            </a:prstGeom>
            <a:noFill/>
          </p:spPr>
          <p:txBody>
            <a:bodyPr wrap="square">
              <a:spAutoFit/>
            </a:bodyPr>
            <a:lstStyle/>
            <a:p>
              <a:pPr algn="just" rtl="0"/>
              <a:endParaRPr lang="vi-VN" sz="3800" b="1" i="0" dirty="0">
                <a:solidFill>
                  <a:srgbClr val="3E7B61"/>
                </a:solidFill>
                <a:effectLst/>
                <a:latin typeface="Cambria" panose="02040503050406030204" pitchFamily="18" charset="0"/>
              </a:endParaRPr>
            </a:p>
          </p:txBody>
        </p:sp>
      </p:grpSp>
      <p:sp>
        <p:nvSpPr>
          <p:cNvPr id="9" name="Rectangle 8"/>
          <p:cNvSpPr/>
          <p:nvPr/>
        </p:nvSpPr>
        <p:spPr>
          <a:xfrm>
            <a:off x="1515533" y="2040842"/>
            <a:ext cx="6011334" cy="4031873"/>
          </a:xfrm>
          <a:prstGeom prst="rect">
            <a:avLst/>
          </a:prstGeom>
        </p:spPr>
        <p:txBody>
          <a:bodyPr wrap="square">
            <a:spAutoFit/>
          </a:bodyPr>
          <a:lstStyle/>
          <a:p>
            <a:pPr algn="just"/>
            <a:r>
              <a:rPr lang="vi-VN" sz="3200" dirty="0">
                <a:latin typeface="Cambria" panose="02040503050406030204" pitchFamily="18" charset="0"/>
                <a:ea typeface="Cambria" panose="02040503050406030204" pitchFamily="18" charset="0"/>
              </a:rPr>
              <a:t>Một số biện pháp chống ô nhiễm tiếng ồn: không gây tiếng ồn ở nơi công cộng; sử dụng các vật ngăn cách làm giảm tiếng ồn truyền đến tai; tuyên truyền cho </a:t>
            </a:r>
            <a:r>
              <a:rPr lang="vi-VN" sz="3200" dirty="0" smtClean="0">
                <a:latin typeface="Cambria" panose="02040503050406030204" pitchFamily="18" charset="0"/>
                <a:ea typeface="Cambria" panose="02040503050406030204" pitchFamily="18" charset="0"/>
              </a:rPr>
              <a:t>người </a:t>
            </a:r>
            <a:r>
              <a:rPr lang="vi-VN" sz="3200" dirty="0">
                <a:latin typeface="Cambria" panose="02040503050406030204" pitchFamily="18" charset="0"/>
                <a:ea typeface="Cambria" panose="02040503050406030204" pitchFamily="18" charset="0"/>
              </a:rPr>
              <a:t>thân và những người xung quanh biết tác hại của tiếng ồn và cách phòng tránh chúng, ...</a:t>
            </a:r>
          </a:p>
        </p:txBody>
      </p:sp>
      <p:sp>
        <p:nvSpPr>
          <p:cNvPr id="10" name="矩形: 圆角 4">
            <a:extLst>
              <a:ext uri="{FF2B5EF4-FFF2-40B4-BE49-F238E27FC236}">
                <a16:creationId xmlns:a16="http://schemas.microsoft.com/office/drawing/2014/main" xmlns="" id="{63B44561-F657-CE5C-5CAF-F1DF60096BD6}"/>
              </a:ext>
            </a:extLst>
          </p:cNvPr>
          <p:cNvSpPr/>
          <p:nvPr/>
        </p:nvSpPr>
        <p:spPr>
          <a:xfrm>
            <a:off x="1398403" y="276255"/>
            <a:ext cx="9174481" cy="1088188"/>
          </a:xfrm>
          <a:prstGeom prst="roundRect">
            <a:avLst/>
          </a:prstGeom>
          <a:solidFill>
            <a:srgbClr val="5D8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4000" dirty="0">
              <a:latin typeface="Cambria" panose="02040503050406030204" pitchFamily="18" charset="0"/>
              <a:ea typeface="Cambria" panose="02040503050406030204" pitchFamily="18" charset="0"/>
            </a:endParaRPr>
          </a:p>
        </p:txBody>
      </p:sp>
      <p:sp>
        <p:nvSpPr>
          <p:cNvPr id="11" name="Rectangle 10"/>
          <p:cNvSpPr/>
          <p:nvPr/>
        </p:nvSpPr>
        <p:spPr>
          <a:xfrm>
            <a:off x="1621076" y="208607"/>
            <a:ext cx="8729134" cy="1169551"/>
          </a:xfrm>
          <a:prstGeom prst="rect">
            <a:avLst/>
          </a:prstGeom>
        </p:spPr>
        <p:txBody>
          <a:bodyPr wrap="square">
            <a:spAutoFit/>
          </a:bodyPr>
          <a:lstStyle/>
          <a:p>
            <a:pPr algn="just"/>
            <a:r>
              <a:rPr lang="vi-VN" sz="3500" dirty="0" smtClean="0">
                <a:solidFill>
                  <a:schemeClr val="bg1"/>
                </a:solidFill>
                <a:latin typeface="Cambria" panose="02040503050406030204" pitchFamily="18" charset="0"/>
                <a:ea typeface="Cambria" panose="02040503050406030204" pitchFamily="18" charset="0"/>
              </a:rPr>
              <a:t>Em có thể làm gì để giảm tác hại của ô nhiễm tiếng ồn cho bản thân và những người khác?</a:t>
            </a:r>
            <a:endParaRPr lang="vi-VN" sz="3500" dirty="0">
              <a:solidFill>
                <a:schemeClr val="bg1"/>
              </a:solidFill>
              <a:latin typeface="Cambria" panose="02040503050406030204" pitchFamily="18" charset="0"/>
              <a:ea typeface="Cambria" panose="02040503050406030204" pitchFamily="18" charset="0"/>
            </a:endParaRPr>
          </a:p>
        </p:txBody>
      </p:sp>
      <p:pic>
        <p:nvPicPr>
          <p:cNvPr id="12"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0067" y="2462988"/>
            <a:ext cx="4070157" cy="3905270"/>
          </a:xfrm>
          <a:prstGeom prst="rect">
            <a:avLst/>
          </a:prstGeom>
        </p:spPr>
      </p:pic>
    </p:spTree>
    <p:extLst>
      <p:ext uri="{BB962C8B-B14F-4D97-AF65-F5344CB8AC3E}">
        <p14:creationId xmlns:p14="http://schemas.microsoft.com/office/powerpoint/2010/main" val="2181561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4">
            <a:extLst>
              <a:ext uri="{FF2B5EF4-FFF2-40B4-BE49-F238E27FC236}">
                <a16:creationId xmlns:a16="http://schemas.microsoft.com/office/drawing/2014/main" xmlns="" id="{63B44561-F657-CE5C-5CAF-F1DF60096BD6}"/>
              </a:ext>
            </a:extLst>
          </p:cNvPr>
          <p:cNvSpPr/>
          <p:nvPr/>
        </p:nvSpPr>
        <p:spPr>
          <a:xfrm>
            <a:off x="1368522" y="545365"/>
            <a:ext cx="9454957" cy="1088188"/>
          </a:xfrm>
          <a:prstGeom prst="roundRect">
            <a:avLst/>
          </a:prstGeom>
          <a:solidFill>
            <a:srgbClr val="5D8B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vi-VN" sz="4000" dirty="0">
              <a:latin typeface="Cambria" panose="02040503050406030204" pitchFamily="18" charset="0"/>
              <a:ea typeface="Cambria" panose="02040503050406030204" pitchFamily="18" charset="0"/>
            </a:endParaRPr>
          </a:p>
        </p:txBody>
      </p:sp>
      <p:sp>
        <p:nvSpPr>
          <p:cNvPr id="2" name="Rectangle 1"/>
          <p:cNvSpPr/>
          <p:nvPr/>
        </p:nvSpPr>
        <p:spPr>
          <a:xfrm>
            <a:off x="1472771" y="504683"/>
            <a:ext cx="9246458" cy="1169551"/>
          </a:xfrm>
          <a:prstGeom prst="rect">
            <a:avLst/>
          </a:prstGeom>
        </p:spPr>
        <p:txBody>
          <a:bodyPr wrap="square">
            <a:spAutoFit/>
          </a:bodyPr>
          <a:lstStyle/>
          <a:p>
            <a:pPr algn="ctr"/>
            <a:r>
              <a:rPr lang="vi-VN" sz="3500" dirty="0" smtClean="0">
                <a:solidFill>
                  <a:schemeClr val="bg1"/>
                </a:solidFill>
                <a:latin typeface="Cambria" panose="02040503050406030204" pitchFamily="18" charset="0"/>
                <a:ea typeface="Cambria" panose="02040503050406030204" pitchFamily="18" charset="0"/>
              </a:rPr>
              <a:t>Khi </a:t>
            </a:r>
            <a:r>
              <a:rPr lang="vi-VN" sz="3500" dirty="0">
                <a:solidFill>
                  <a:schemeClr val="bg1"/>
                </a:solidFill>
                <a:latin typeface="Cambria" panose="02040503050406030204" pitchFamily="18" charset="0"/>
                <a:ea typeface="Cambria" panose="02040503050406030204" pitchFamily="18" charset="0"/>
              </a:rPr>
              <a:t>tham quan viện bảo tàng, em sẽ nói gì với các bạn đang thảo luận sôi nổi và cười nói to</a:t>
            </a:r>
            <a:r>
              <a:rPr lang="vi-VN" sz="3500" dirty="0" smtClean="0">
                <a:solidFill>
                  <a:schemeClr val="bg1"/>
                </a:solidFill>
                <a:latin typeface="Cambria" panose="02040503050406030204" pitchFamily="18" charset="0"/>
                <a:ea typeface="Cambria" panose="02040503050406030204" pitchFamily="18" charset="0"/>
              </a:rPr>
              <a:t>?</a:t>
            </a:r>
          </a:p>
        </p:txBody>
      </p:sp>
      <p:sp>
        <p:nvSpPr>
          <p:cNvPr id="3" name="TextBox 2"/>
          <p:cNvSpPr txBox="1"/>
          <p:nvPr/>
        </p:nvSpPr>
        <p:spPr>
          <a:xfrm>
            <a:off x="1317625" y="2042397"/>
            <a:ext cx="6111875" cy="4139595"/>
          </a:xfrm>
          <a:prstGeom prst="rect">
            <a:avLst/>
          </a:prstGeom>
          <a:noFill/>
        </p:spPr>
        <p:txBody>
          <a:bodyPr wrap="square" rtlCol="0">
            <a:spAutoFit/>
          </a:bodyPr>
          <a:lstStyle/>
          <a:p>
            <a:pPr algn="just"/>
            <a:r>
              <a:rPr lang="en-US" sz="3500" dirty="0" smtClean="0">
                <a:solidFill>
                  <a:srgbClr val="002060"/>
                </a:solidFill>
                <a:latin typeface="Cambria" panose="02040503050406030204" pitchFamily="18" charset="0"/>
                <a:ea typeface="Cambria" panose="02040503050406030204" pitchFamily="18" charset="0"/>
              </a:rPr>
              <a:t>	</a:t>
            </a:r>
            <a:r>
              <a:rPr lang="vi-VN" sz="3500" dirty="0" smtClean="0">
                <a:solidFill>
                  <a:srgbClr val="002060"/>
                </a:solidFill>
                <a:latin typeface="Cambria" panose="02040503050406030204" pitchFamily="18" charset="0"/>
                <a:ea typeface="Cambria" panose="02040503050406030204" pitchFamily="18" charset="0"/>
              </a:rPr>
              <a:t>Khi </a:t>
            </a:r>
            <a:r>
              <a:rPr lang="vi-VN" sz="3500" dirty="0">
                <a:solidFill>
                  <a:srgbClr val="002060"/>
                </a:solidFill>
                <a:latin typeface="Cambria" panose="02040503050406030204" pitchFamily="18" charset="0"/>
                <a:ea typeface="Cambria" panose="02040503050406030204" pitchFamily="18" charset="0"/>
              </a:rPr>
              <a:t>tham quan viện bảo tàng, với các bạn đang thảo luận sôi nổi và cười nói to em sẽ nói các bạn không được cười nói to vì như vậy sẽ gây tiếng ồn làm ảnh hưởng đến những người xung quanh.</a:t>
            </a:r>
            <a:endParaRPr lang="en-US" sz="3500" dirty="0">
              <a:solidFill>
                <a:srgbClr val="002060"/>
              </a:solidFill>
              <a:latin typeface="Cambria" panose="02040503050406030204" pitchFamily="18" charset="0"/>
              <a:ea typeface="Cambria" panose="02040503050406030204" pitchFamily="18" charset="0"/>
            </a:endParaRPr>
          </a:p>
          <a:p>
            <a:endParaRPr lang="en-US" dirty="0"/>
          </a:p>
        </p:txBody>
      </p:sp>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9667" y="2276722"/>
            <a:ext cx="4070157" cy="3905270"/>
          </a:xfrm>
          <a:prstGeom prst="rect">
            <a:avLst/>
          </a:prstGeom>
        </p:spPr>
      </p:pic>
      <p:pic>
        <p:nvPicPr>
          <p:cNvPr id="6" name="图片 30"/>
          <p:cNvPicPr>
            <a:picLocks noChangeAspect="1"/>
          </p:cNvPicPr>
          <p:nvPr/>
        </p:nvPicPr>
        <p:blipFill rotWithShape="1">
          <a:blip r:embed="rId3"/>
          <a:srcRect r="22218"/>
          <a:stretch/>
        </p:blipFill>
        <p:spPr>
          <a:xfrm>
            <a:off x="-6625" y="3776827"/>
            <a:ext cx="12186157" cy="3081173"/>
          </a:xfrm>
          <a:prstGeom prst="rect">
            <a:avLst/>
          </a:prstGeom>
        </p:spPr>
      </p:pic>
    </p:spTree>
    <p:extLst>
      <p:ext uri="{BB962C8B-B14F-4D97-AF65-F5344CB8AC3E}">
        <p14:creationId xmlns:p14="http://schemas.microsoft.com/office/powerpoint/2010/main" val="3316687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933" y="1444292"/>
            <a:ext cx="9821333" cy="3862596"/>
          </a:xfrm>
          <a:prstGeom prst="rect">
            <a:avLst/>
          </a:prstGeom>
        </p:spPr>
        <p:txBody>
          <a:bodyPr wrap="square">
            <a:spAutoFit/>
          </a:bodyPr>
          <a:lstStyle/>
          <a:p>
            <a:pPr algn="just"/>
            <a:r>
              <a:rPr lang="en-US" sz="3500" dirty="0" smtClean="0">
                <a:latin typeface="Cambria" panose="02040503050406030204" pitchFamily="18" charset="0"/>
                <a:ea typeface="Cambria" panose="02040503050406030204" pitchFamily="18" charset="0"/>
              </a:rPr>
              <a:t>	</a:t>
            </a:r>
            <a:r>
              <a:rPr lang="en-US" sz="3500" dirty="0" err="1" smtClean="0">
                <a:latin typeface="Cambria" panose="02040503050406030204" pitchFamily="18" charset="0"/>
                <a:ea typeface="Cambria" panose="02040503050406030204" pitchFamily="18" charset="0"/>
              </a:rPr>
              <a:t>Để</a:t>
            </a:r>
            <a:r>
              <a:rPr lang="en-US" sz="3500" dirty="0" smtClean="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giảm</a:t>
            </a:r>
            <a:r>
              <a:rPr lang="en-US" sz="3500" dirty="0" smtClean="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âm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thanh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phát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ra</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từ</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độ</a:t>
            </a:r>
            <a:r>
              <a:rPr lang="en-US" sz="3500" dirty="0" smtClean="0">
                <a:latin typeface="Cambria" panose="02040503050406030204" pitchFamily="18" charset="0"/>
                <a:ea typeface="Cambria" panose="02040503050406030204" pitchFamily="18" charset="0"/>
              </a:rPr>
              <a:t>ng </a:t>
            </a:r>
            <a:r>
              <a:rPr lang="en-US" sz="3500" dirty="0" err="1">
                <a:latin typeface="Cambria" panose="02040503050406030204" pitchFamily="18" charset="0"/>
                <a:ea typeface="Cambria" panose="02040503050406030204" pitchFamily="18" charset="0"/>
              </a:rPr>
              <a:t>cơ</a:t>
            </a:r>
            <a:r>
              <a:rPr lang="en-US" sz="3500" dirty="0">
                <a:latin typeface="Cambria" panose="02040503050406030204" pitchFamily="18" charset="0"/>
                <a:ea typeface="Cambria" panose="02040503050406030204" pitchFamily="18" charset="0"/>
              </a:rPr>
              <a:t> ô </a:t>
            </a:r>
            <a:r>
              <a:rPr lang="en-US" sz="3500" dirty="0" err="1">
                <a:latin typeface="Cambria" panose="02040503050406030204" pitchFamily="18" charset="0"/>
                <a:ea typeface="Cambria" panose="02040503050406030204" pitchFamily="18" charset="0"/>
              </a:rPr>
              <a:t>tô</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xe</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tả</a:t>
            </a:r>
            <a:r>
              <a:rPr lang="en-US" sz="3500" dirty="0" err="1" smtClean="0">
                <a:latin typeface="Cambria" panose="02040503050406030204" pitchFamily="18" charset="0"/>
                <a:ea typeface="Cambria" panose="02040503050406030204" pitchFamily="18" charset="0"/>
              </a:rPr>
              <a:t>i</a:t>
            </a:r>
            <a:r>
              <a:rPr lang="en-US" sz="3500" dirty="0" smtClean="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và</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xe</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máy</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người</a:t>
            </a:r>
            <a:r>
              <a:rPr lang="en-US" sz="3500" dirty="0">
                <a:latin typeface="Cambria" panose="02040503050406030204" pitchFamily="18" charset="0"/>
                <a:ea typeface="Cambria" panose="02040503050406030204" pitchFamily="18" charset="0"/>
              </a:rPr>
              <a:t> ta </a:t>
            </a:r>
            <a:r>
              <a:rPr lang="en-US" sz="3500" dirty="0" err="1">
                <a:latin typeface="Cambria" panose="02040503050406030204" pitchFamily="18" charset="0"/>
                <a:ea typeface="Cambria" panose="02040503050406030204" pitchFamily="18" charset="0"/>
              </a:rPr>
              <a:t>lắp</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bộ</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giảm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thanh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cho</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các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phương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tiện</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đ</a:t>
            </a:r>
            <a:r>
              <a:rPr lang="en-US" sz="3500" dirty="0" smtClean="0">
                <a:latin typeface="Cambria" panose="02040503050406030204" pitchFamily="18" charset="0"/>
                <a:ea typeface="Cambria" panose="02040503050406030204" pitchFamily="18" charset="0"/>
              </a:rPr>
              <a:t>ó</a:t>
            </a:r>
            <a:r>
              <a:rPr lang="en-US" sz="3500" dirty="0">
                <a:latin typeface="Cambria" panose="02040503050406030204" pitchFamily="18" charset="0"/>
                <a:ea typeface="Cambria" panose="02040503050406030204" pitchFamily="18" charset="0"/>
              </a:rPr>
              <a:t>. Ở </a:t>
            </a:r>
            <a:r>
              <a:rPr lang="en-US" sz="3500" dirty="0" err="1">
                <a:latin typeface="Cambria" panose="02040503050406030204" pitchFamily="18" charset="0"/>
                <a:ea typeface="Cambria" panose="02040503050406030204" pitchFamily="18" charset="0"/>
              </a:rPr>
              <a:t>các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căn</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hộ</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chung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cư</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người</a:t>
            </a:r>
            <a:r>
              <a:rPr lang="en-US" sz="3500" dirty="0">
                <a:latin typeface="Cambria" panose="02040503050406030204" pitchFamily="18" charset="0"/>
                <a:ea typeface="Cambria" panose="02040503050406030204" pitchFamily="18" charset="0"/>
              </a:rPr>
              <a:t> ta </a:t>
            </a:r>
            <a:r>
              <a:rPr lang="en-US" sz="3500" dirty="0" err="1">
                <a:latin typeface="Cambria" panose="02040503050406030204" pitchFamily="18" charset="0"/>
                <a:ea typeface="Cambria" panose="02040503050406030204" pitchFamily="18" charset="0"/>
              </a:rPr>
              <a:t>sử</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dụng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cửa</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kính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thảm</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lát</a:t>
            </a:r>
            <a:r>
              <a:rPr lang="en-US" sz="3500" dirty="0" smtClean="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sàn</a:t>
            </a:r>
            <a:r>
              <a:rPr lang="en-US" sz="3500" dirty="0" smtClean="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dày,</a:t>
            </a:r>
            <a:r>
              <a:rPr lang="en-US" sz="3500" dirty="0" smtClean="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trần</a:t>
            </a:r>
            <a:r>
              <a:rPr lang="en-US" sz="3500" dirty="0" smtClean="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thạch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cao</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để</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ngăn</a:t>
            </a:r>
            <a:r>
              <a:rPr lang="en-US" sz="3500" dirty="0">
                <a:latin typeface="Cambria" panose="02040503050406030204" pitchFamily="18" charset="0"/>
                <a:ea typeface="Cambria" panose="02040503050406030204" pitchFamily="18" charset="0"/>
              </a:rPr>
              <a:t> </a:t>
            </a:r>
            <a:r>
              <a:rPr lang="en-US" sz="3500" dirty="0" err="1" smtClean="0">
                <a:latin typeface="Cambria" panose="02040503050406030204" pitchFamily="18" charset="0"/>
                <a:ea typeface="Cambria" panose="02040503050406030204" pitchFamily="18" charset="0"/>
              </a:rPr>
              <a:t>cản</a:t>
            </a:r>
            <a:r>
              <a:rPr lang="en-US" sz="3500" dirty="0" smtClean="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âm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thanh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Trong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một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số</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trường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hợp</a:t>
            </a:r>
            <a:r>
              <a:rPr lang="en-US" sz="3500" dirty="0">
                <a:latin typeface="Cambria" panose="02040503050406030204" pitchFamily="18" charset="0"/>
                <a:ea typeface="Cambria" panose="02040503050406030204" pitchFamily="18" charset="0"/>
              </a:rPr>
              <a:t>, ở </a:t>
            </a:r>
            <a:r>
              <a:rPr lang="en-US" sz="3500" dirty="0" err="1">
                <a:latin typeface="Cambria" panose="02040503050406030204" pitchFamily="18" charset="0"/>
                <a:ea typeface="Cambria" panose="02040503050406030204" pitchFamily="18" charset="0"/>
              </a:rPr>
              <a:t>khoảng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trống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giữa</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các</a:t>
            </a:r>
            <a:r>
              <a:rPr lang="en-US" sz="3500" dirty="0" smtClean="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bức</a:t>
            </a:r>
            <a:r>
              <a:rPr lang="en-US" sz="3500" dirty="0" smtClean="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tườ</a:t>
            </a:r>
            <a:r>
              <a:rPr lang="en-US" sz="3500" dirty="0" smtClean="0">
                <a:latin typeface="Cambria" panose="02040503050406030204" pitchFamily="18" charset="0"/>
                <a:ea typeface="Cambria" panose="02040503050406030204" pitchFamily="18" charset="0"/>
              </a:rPr>
              <a:t>ng </a:t>
            </a:r>
            <a:r>
              <a:rPr lang="en-US" sz="3500" dirty="0" err="1">
                <a:latin typeface="Cambria" panose="02040503050406030204" pitchFamily="18" charset="0"/>
                <a:ea typeface="Cambria" panose="02040503050406030204" pitchFamily="18" charset="0"/>
              </a:rPr>
              <a:t>còn</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đ</a:t>
            </a:r>
            <a:r>
              <a:rPr lang="en-US" sz="3500" dirty="0" err="1" smtClean="0">
                <a:latin typeface="Cambria" panose="02040503050406030204" pitchFamily="18" charset="0"/>
                <a:ea typeface="Cambria" panose="02040503050406030204" pitchFamily="18" charset="0"/>
              </a:rPr>
              <a:t>ược</a:t>
            </a:r>
            <a:r>
              <a:rPr lang="en-US" sz="3500" dirty="0" smtClean="0">
                <a:latin typeface="Cambria" panose="02040503050406030204" pitchFamily="18" charset="0"/>
                <a:ea typeface="Cambria" panose="02040503050406030204" pitchFamily="18" charset="0"/>
              </a:rPr>
              <a:t> </a:t>
            </a:r>
            <a:r>
              <a:rPr lang="en-US" sz="3500" dirty="0" err="1" smtClean="0">
                <a:latin typeface="Cambria" panose="02040503050406030204" pitchFamily="18" charset="0"/>
                <a:ea typeface="Cambria" panose="02040503050406030204" pitchFamily="18" charset="0"/>
              </a:rPr>
              <a:t>lấp</a:t>
            </a:r>
            <a:r>
              <a:rPr lang="en-US" sz="3500" dirty="0" smtClean="0">
                <a:latin typeface="Cambria" panose="02040503050406030204" pitchFamily="18" charset="0"/>
                <a:ea typeface="Cambria" panose="02040503050406030204" pitchFamily="18" charset="0"/>
              </a:rPr>
              <a:t> </a:t>
            </a:r>
            <a:r>
              <a:rPr lang="vi-VN" sz="3500" dirty="0">
                <a:latin typeface="Cambria" panose="02040503050406030204" pitchFamily="18" charset="0"/>
                <a:ea typeface="Cambria" panose="02040503050406030204" pitchFamily="18" charset="0"/>
              </a:rPr>
              <a:t>đầ</a:t>
            </a:r>
            <a:r>
              <a:rPr lang="en-US" sz="3500" dirty="0" smtClean="0">
                <a:latin typeface="Cambria" panose="02040503050406030204" pitchFamily="18" charset="0"/>
                <a:ea typeface="Cambria" panose="02040503050406030204" pitchFamily="18" charset="0"/>
              </a:rPr>
              <a:t>y </a:t>
            </a:r>
            <a:r>
              <a:rPr lang="en-US" sz="3500" dirty="0" err="1">
                <a:latin typeface="Cambria" panose="02040503050406030204" pitchFamily="18" charset="0"/>
                <a:ea typeface="Cambria" panose="02040503050406030204" pitchFamily="18" charset="0"/>
              </a:rPr>
              <a:t>bằng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các</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vật</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không</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cho</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âm</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thanh</a:t>
            </a:r>
            <a:r>
              <a:rPr lang="en-US" sz="3500" dirty="0">
                <a:latin typeface="Cambria" panose="02040503050406030204" pitchFamily="18" charset="0"/>
                <a:ea typeface="Cambria" panose="02040503050406030204" pitchFamily="18" charset="0"/>
              </a:rPr>
              <a:t> </a:t>
            </a:r>
            <a:r>
              <a:rPr lang="en-US" sz="3500" dirty="0" err="1">
                <a:latin typeface="Cambria" panose="02040503050406030204" pitchFamily="18" charset="0"/>
                <a:ea typeface="Cambria" panose="02040503050406030204" pitchFamily="18" charset="0"/>
              </a:rPr>
              <a:t>truyền</a:t>
            </a:r>
            <a:r>
              <a:rPr lang="en-US" sz="3500" dirty="0">
                <a:latin typeface="Cambria" panose="02040503050406030204" pitchFamily="18" charset="0"/>
                <a:ea typeface="Cambria" panose="02040503050406030204" pitchFamily="18" charset="0"/>
              </a:rPr>
              <a:t> </a:t>
            </a:r>
            <a:r>
              <a:rPr lang="vi-VN" sz="3500" dirty="0" smtClean="0">
                <a:latin typeface="Cambria" panose="02040503050406030204" pitchFamily="18" charset="0"/>
                <a:ea typeface="Cambria" panose="02040503050406030204" pitchFamily="18" charset="0"/>
              </a:rPr>
              <a:t>qua.</a:t>
            </a:r>
            <a:endParaRPr lang="en-US" sz="3500" dirty="0">
              <a:latin typeface="Cambria" panose="02040503050406030204" pitchFamily="18" charset="0"/>
              <a:ea typeface="Cambria" panose="02040503050406030204" pitchFamily="18" charset="0"/>
            </a:endParaRPr>
          </a:p>
        </p:txBody>
      </p:sp>
      <p:sp>
        <p:nvSpPr>
          <p:cNvPr id="3" name="矩形: 圆角 4">
            <a:extLst>
              <a:ext uri="{FF2B5EF4-FFF2-40B4-BE49-F238E27FC236}">
                <a16:creationId xmlns:a16="http://schemas.microsoft.com/office/drawing/2014/main" xmlns="" id="{63B44561-F657-CE5C-5CAF-F1DF60096BD6}"/>
              </a:ext>
            </a:extLst>
          </p:cNvPr>
          <p:cNvSpPr/>
          <p:nvPr/>
        </p:nvSpPr>
        <p:spPr>
          <a:xfrm>
            <a:off x="4103885" y="631517"/>
            <a:ext cx="3442364" cy="812775"/>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smtClean="0">
                <a:ln>
                  <a:noFill/>
                </a:ln>
                <a:solidFill>
                  <a:prstClr val="white"/>
                </a:solidFill>
                <a:effectLst/>
                <a:uLnTx/>
                <a:uFillTx/>
                <a:latin typeface="Cambria" panose="02040503050406030204" pitchFamily="18" charset="0"/>
                <a:ea typeface="标小智龙珠体" panose="02020500000000000000" pitchFamily="18" charset="-122"/>
              </a:rPr>
              <a:t>Em có biết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pic>
        <p:nvPicPr>
          <p:cNvPr id="4" name="图片 2"/>
          <p:cNvPicPr>
            <a:picLocks noChangeAspect="1"/>
          </p:cNvPicPr>
          <p:nvPr/>
        </p:nvPicPr>
        <p:blipFill>
          <a:blip r:embed="rId2"/>
          <a:stretch>
            <a:fillRect/>
          </a:stretch>
        </p:blipFill>
        <p:spPr>
          <a:xfrm>
            <a:off x="0" y="1"/>
            <a:ext cx="12193057" cy="1444291"/>
          </a:xfrm>
          <a:prstGeom prst="rect">
            <a:avLst/>
          </a:prstGeom>
        </p:spPr>
      </p:pic>
      <p:pic>
        <p:nvPicPr>
          <p:cNvPr id="7" name="图片 30"/>
          <p:cNvPicPr>
            <a:picLocks noChangeAspect="1"/>
          </p:cNvPicPr>
          <p:nvPr/>
        </p:nvPicPr>
        <p:blipFill rotWithShape="1">
          <a:blip r:embed="rId3"/>
          <a:srcRect r="22218"/>
          <a:stretch/>
        </p:blipFill>
        <p:spPr>
          <a:xfrm>
            <a:off x="-22480" y="4174435"/>
            <a:ext cx="12186157" cy="2683565"/>
          </a:xfrm>
          <a:prstGeom prst="rect">
            <a:avLst/>
          </a:prstGeom>
        </p:spPr>
      </p:pic>
    </p:spTree>
    <p:extLst>
      <p:ext uri="{BB962C8B-B14F-4D97-AF65-F5344CB8AC3E}">
        <p14:creationId xmlns:p14="http://schemas.microsoft.com/office/powerpoint/2010/main" val="3439555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3943" y="1994959"/>
            <a:ext cx="9952567" cy="2400657"/>
          </a:xfrm>
          <a:prstGeom prst="rect">
            <a:avLst/>
          </a:prstGeom>
        </p:spPr>
        <p:txBody>
          <a:bodyPr wrap="square">
            <a:spAutoFit/>
          </a:bodyPr>
          <a:lstStyle/>
          <a:p>
            <a:pPr algn="just"/>
            <a:r>
              <a:rPr lang="en-US" sz="3000" dirty="0">
                <a:latin typeface="Cambria" panose="02040503050406030204" pitchFamily="18" charset="0"/>
                <a:ea typeface="Cambria" panose="02040503050406030204" pitchFamily="18" charset="0"/>
              </a:rPr>
              <a:t> </a:t>
            </a:r>
            <a:r>
              <a:rPr lang="en-US" sz="3000" dirty="0" smtClean="0">
                <a:latin typeface="Cambria" panose="02040503050406030204" pitchFamily="18" charset="0"/>
                <a:ea typeface="Cambria" panose="02040503050406030204" pitchFamily="18" charset="0"/>
              </a:rPr>
              <a:t>    </a:t>
            </a:r>
            <a:r>
              <a:rPr lang="en-US" sz="3000" dirty="0" err="1" smtClean="0">
                <a:latin typeface="Cambria" panose="02040503050406030204" pitchFamily="18" charset="0"/>
                <a:ea typeface="Cambria" panose="02040503050406030204" pitchFamily="18" charset="0"/>
              </a:rPr>
              <a:t>Tiếng</a:t>
            </a:r>
            <a:r>
              <a:rPr lang="en-US" sz="3000" dirty="0" smtClean="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ảnh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hưởng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đến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sức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khoẻ</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đời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sống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con </a:t>
            </a:r>
            <a:r>
              <a:rPr lang="vi-VN" sz="3000" dirty="0" smtClean="0">
                <a:latin typeface="Cambria" panose="02040503050406030204" pitchFamily="18" charset="0"/>
                <a:ea typeface="Cambria" panose="02040503050406030204" pitchFamily="18" charset="0"/>
              </a:rPr>
              <a:t>người.</a:t>
            </a:r>
          </a:p>
          <a:p>
            <a:pPr algn="just"/>
            <a:r>
              <a:rPr lang="en-US" sz="3000" dirty="0" smtClean="0">
                <a:latin typeface="Cambria" panose="02040503050406030204" pitchFamily="18" charset="0"/>
                <a:ea typeface="Cambria" panose="02040503050406030204" pitchFamily="18" charset="0"/>
              </a:rPr>
              <a:t>     </a:t>
            </a:r>
            <a:r>
              <a:rPr lang="en-US" sz="3000" dirty="0" err="1" smtClean="0">
                <a:latin typeface="Cambria" panose="02040503050406030204" pitchFamily="18" charset="0"/>
                <a:ea typeface="Cambria" panose="02040503050406030204" pitchFamily="18" charset="0"/>
              </a:rPr>
              <a:t>Một</a:t>
            </a:r>
            <a:r>
              <a:rPr lang="en-US" sz="3000" dirty="0" smtClean="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số</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biện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pháp</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chống</a:t>
            </a:r>
            <a:r>
              <a:rPr lang="en-US" sz="3000" dirty="0">
                <a:latin typeface="Cambria" panose="02040503050406030204" pitchFamily="18" charset="0"/>
                <a:ea typeface="Cambria" panose="02040503050406030204" pitchFamily="18" charset="0"/>
              </a:rPr>
              <a:t> ô </a:t>
            </a:r>
            <a:r>
              <a:rPr lang="en-US" sz="3000" dirty="0" err="1">
                <a:latin typeface="Cambria" panose="02040503050406030204" pitchFamily="18" charset="0"/>
                <a:ea typeface="Cambria" panose="02040503050406030204" pitchFamily="18" charset="0"/>
              </a:rPr>
              <a:t>nhiễm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tiếng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không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gây</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tiếng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ở </a:t>
            </a:r>
            <a:r>
              <a:rPr lang="en-US" sz="3000" dirty="0" err="1">
                <a:latin typeface="Cambria" panose="02040503050406030204" pitchFamily="18" charset="0"/>
                <a:ea typeface="Cambria" panose="02040503050406030204" pitchFamily="18" charset="0"/>
              </a:rPr>
              <a:t>nơi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công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cộng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sử</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dụng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các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vật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ngăn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cách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giảm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tiếng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truyền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đến</a:t>
            </a:r>
            <a:r>
              <a:rPr lang="en-US" sz="3000" dirty="0">
                <a:latin typeface="Cambria" panose="02040503050406030204" pitchFamily="18" charset="0"/>
                <a:ea typeface="Cambria" panose="02040503050406030204" pitchFamily="18" charset="0"/>
              </a:rPr>
              <a:t> </a:t>
            </a:r>
            <a:r>
              <a:rPr lang="vi-VN" sz="3000" dirty="0" smtClean="0">
                <a:latin typeface="Cambria" panose="02040503050406030204" pitchFamily="18" charset="0"/>
                <a:ea typeface="Cambria" panose="02040503050406030204" pitchFamily="18" charset="0"/>
              </a:rPr>
              <a:t>ta</a:t>
            </a:r>
            <a:r>
              <a:rPr lang="en-US" sz="3000" dirty="0" err="1" smtClean="0">
                <a:latin typeface="Cambria" panose="02040503050406030204" pitchFamily="18" charset="0"/>
                <a:ea typeface="Cambria" panose="02040503050406030204" pitchFamily="18" charset="0"/>
              </a:rPr>
              <a:t>i</a:t>
            </a:r>
            <a:r>
              <a:rPr lang="en-US" sz="3000" dirty="0" smtClean="0">
                <a:latin typeface="Cambria" panose="02040503050406030204" pitchFamily="18" charset="0"/>
                <a:ea typeface="Cambria" panose="02040503050406030204" pitchFamily="18" charset="0"/>
              </a:rPr>
              <a:t> </a:t>
            </a:r>
            <a:r>
              <a:rPr lang="en-US" sz="3000" dirty="0">
                <a:latin typeface="Cambria" panose="02040503050406030204" pitchFamily="18" charset="0"/>
                <a:ea typeface="Cambria" panose="02040503050406030204" pitchFamily="18" charset="0"/>
              </a:rPr>
              <a:t>...</a:t>
            </a:r>
          </a:p>
        </p:txBody>
      </p:sp>
      <p:sp>
        <p:nvSpPr>
          <p:cNvPr id="3" name="矩形: 圆角 4">
            <a:extLst>
              <a:ext uri="{FF2B5EF4-FFF2-40B4-BE49-F238E27FC236}">
                <a16:creationId xmlns:a16="http://schemas.microsoft.com/office/drawing/2014/main" xmlns="" id="{63B44561-F657-CE5C-5CAF-F1DF60096BD6}"/>
              </a:ext>
            </a:extLst>
          </p:cNvPr>
          <p:cNvSpPr/>
          <p:nvPr/>
        </p:nvSpPr>
        <p:spPr>
          <a:xfrm>
            <a:off x="4520592" y="948268"/>
            <a:ext cx="3442364" cy="812775"/>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smtClean="0">
                <a:ln>
                  <a:noFill/>
                </a:ln>
                <a:solidFill>
                  <a:prstClr val="white"/>
                </a:solidFill>
                <a:effectLst/>
                <a:uLnTx/>
                <a:uFillTx/>
                <a:latin typeface="Cambria" panose="02040503050406030204" pitchFamily="18" charset="0"/>
                <a:ea typeface="标小智龙珠体" panose="02020500000000000000" pitchFamily="18" charset="-122"/>
              </a:rPr>
              <a:t>Em đã học</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pic>
        <p:nvPicPr>
          <p:cNvPr id="4" name="图片 30"/>
          <p:cNvPicPr>
            <a:picLocks noChangeAspect="1"/>
          </p:cNvPicPr>
          <p:nvPr/>
        </p:nvPicPr>
        <p:blipFill rotWithShape="1">
          <a:blip r:embed="rId2"/>
          <a:srcRect r="22218"/>
          <a:stretch/>
        </p:blipFill>
        <p:spPr>
          <a:xfrm>
            <a:off x="5843" y="3776827"/>
            <a:ext cx="12186157" cy="3081173"/>
          </a:xfrm>
          <a:prstGeom prst="rect">
            <a:avLst/>
          </a:prstGeom>
        </p:spPr>
      </p:pic>
    </p:spTree>
    <p:extLst>
      <p:ext uri="{BB962C8B-B14F-4D97-AF65-F5344CB8AC3E}">
        <p14:creationId xmlns:p14="http://schemas.microsoft.com/office/powerpoint/2010/main" val="3255446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图片 30"/>
          <p:cNvPicPr>
            <a:picLocks noChangeAspect="1"/>
          </p:cNvPicPr>
          <p:nvPr/>
        </p:nvPicPr>
        <p:blipFill rotWithShape="1">
          <a:blip r:embed="rId3"/>
          <a:srcRect r="22218"/>
          <a:stretch/>
        </p:blipFill>
        <p:spPr>
          <a:xfrm>
            <a:off x="-6625" y="3776827"/>
            <a:ext cx="12186157" cy="3081173"/>
          </a:xfrm>
          <a:prstGeom prst="rect">
            <a:avLst/>
          </a:prstGeom>
        </p:spPr>
      </p:pic>
      <p:pic>
        <p:nvPicPr>
          <p:cNvPr id="3" name="图片 2"/>
          <p:cNvPicPr>
            <a:picLocks noChangeAspect="1"/>
          </p:cNvPicPr>
          <p:nvPr/>
        </p:nvPicPr>
        <p:blipFill>
          <a:blip r:embed="rId4"/>
          <a:stretch>
            <a:fillRect/>
          </a:stretch>
        </p:blipFill>
        <p:spPr>
          <a:xfrm>
            <a:off x="0" y="0"/>
            <a:ext cx="12193057" cy="2066723"/>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27097" t="17936" r="52339" b="35612"/>
          <a:stretch/>
        </p:blipFill>
        <p:spPr>
          <a:xfrm>
            <a:off x="8819231" y="3826314"/>
            <a:ext cx="2863259" cy="3031686"/>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54301" t="7619" r="16012" b="5381"/>
          <a:stretch/>
        </p:blipFill>
        <p:spPr>
          <a:xfrm flipH="1">
            <a:off x="-577201" y="3275281"/>
            <a:ext cx="3619500" cy="4972050"/>
          </a:xfrm>
          <a:prstGeom prst="rect">
            <a:avLst/>
          </a:prstGeom>
        </p:spPr>
      </p:pic>
      <p:grpSp>
        <p:nvGrpSpPr>
          <p:cNvPr id="16" name="组合 15"/>
          <p:cNvGrpSpPr/>
          <p:nvPr/>
        </p:nvGrpSpPr>
        <p:grpSpPr>
          <a:xfrm>
            <a:off x="-3107360" y="-3181350"/>
            <a:ext cx="18394252" cy="1322070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grpSp>
      <p:pic>
        <p:nvPicPr>
          <p:cNvPr id="32" name="图片 31">
            <a:extLst>
              <a:ext uri="{FF2B5EF4-FFF2-40B4-BE49-F238E27FC236}">
                <a16:creationId xmlns:a16="http://schemas.microsoft.com/office/drawing/2014/main" xmlns="" id="{C6B5EF91-C1B7-4192-AEF9-C3E4378441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03445" y="-833505"/>
            <a:ext cx="9475232" cy="8520912"/>
          </a:xfrm>
          <a:prstGeom prst="rect">
            <a:avLst/>
          </a:prstGeom>
        </p:spPr>
      </p:pic>
      <p:pic>
        <p:nvPicPr>
          <p:cNvPr id="25" name="Picture 24">
            <a:extLst>
              <a:ext uri="{FF2B5EF4-FFF2-40B4-BE49-F238E27FC236}">
                <a16:creationId xmlns:a16="http://schemas.microsoft.com/office/drawing/2014/main" xmlns="" id="{2FD482ED-C25C-E97D-7726-159B032B89B5}"/>
              </a:ext>
            </a:extLst>
          </p:cNvPr>
          <p:cNvPicPr>
            <a:picLocks noChangeAspect="1"/>
          </p:cNvPicPr>
          <p:nvPr/>
        </p:nvPicPr>
        <p:blipFill>
          <a:blip r:embed="rId8"/>
          <a:stretch>
            <a:fillRect/>
          </a:stretch>
        </p:blipFill>
        <p:spPr>
          <a:xfrm>
            <a:off x="2343204" y="1984505"/>
            <a:ext cx="8157155" cy="1926503"/>
          </a:xfrm>
          <a:prstGeom prst="rect">
            <a:avLst/>
          </a:prstGeom>
        </p:spPr>
      </p:pic>
    </p:spTree>
    <p:extLst>
      <p:ext uri="{BB962C8B-B14F-4D97-AF65-F5344CB8AC3E}">
        <p14:creationId xmlns:p14="http://schemas.microsoft.com/office/powerpoint/2010/main" val="3239323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646767" y="912968"/>
            <a:ext cx="8898467" cy="1477328"/>
          </a:xfrm>
          <a:prstGeom prst="rect">
            <a:avLst/>
          </a:prstGeom>
        </p:spPr>
        <p:txBody>
          <a:bodyPr wrap="square">
            <a:spAutoFit/>
          </a:bodyPr>
          <a:lstStyle/>
          <a:p>
            <a:pPr algn="ctr"/>
            <a:r>
              <a:rPr lang="en-US" sz="3000" b="1" dirty="0" err="1">
                <a:solidFill>
                  <a:srgbClr val="002060"/>
                </a:solidFill>
                <a:latin typeface="Cambria" panose="02040503050406030204" pitchFamily="18" charset="0"/>
                <a:ea typeface="Cambria" panose="02040503050406030204" pitchFamily="18" charset="0"/>
              </a:rPr>
              <a:t>Làm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nhạc</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cụ</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như</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hình</a:t>
            </a:r>
            <a:r>
              <a:rPr lang="en-US" sz="3000" b="1" dirty="0">
                <a:solidFill>
                  <a:srgbClr val="002060"/>
                </a:solidFill>
                <a:latin typeface="Cambria" panose="02040503050406030204" pitchFamily="18" charset="0"/>
                <a:ea typeface="Cambria" panose="02040503050406030204" pitchFamily="18" charset="0"/>
              </a:rPr>
              <a:t> 4 </a:t>
            </a:r>
            <a:r>
              <a:rPr lang="en-US" sz="3000" b="1" dirty="0" err="1">
                <a:solidFill>
                  <a:srgbClr val="002060"/>
                </a:solidFill>
                <a:latin typeface="Cambria" panose="02040503050406030204" pitchFamily="18" charset="0"/>
                <a:ea typeface="Cambria" panose="02040503050406030204" pitchFamily="18" charset="0"/>
              </a:rPr>
              <a:t>và</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nhận</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xét</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về</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âm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thanh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phát</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ra</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khi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gõ</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vào</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các</a:t>
            </a:r>
            <a:r>
              <a:rPr lang="en-US" sz="3000" b="1" dirty="0">
                <a:solidFill>
                  <a:srgbClr val="002060"/>
                </a:solidFill>
                <a:latin typeface="Cambria" panose="02040503050406030204" pitchFamily="18" charset="0"/>
                <a:ea typeface="Cambria" panose="02040503050406030204" pitchFamily="18" charset="0"/>
              </a:rPr>
              <a:t> chai </a:t>
            </a:r>
            <a:r>
              <a:rPr lang="en-US" sz="3000" b="1" dirty="0" err="1">
                <a:solidFill>
                  <a:srgbClr val="002060"/>
                </a:solidFill>
                <a:latin typeface="Cambria" panose="02040503050406030204" pitchFamily="18" charset="0"/>
                <a:ea typeface="Cambria" panose="02040503050406030204" pitchFamily="18" charset="0"/>
              </a:rPr>
              <a:t>hoặc</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thổi</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nhẹ</a:t>
            </a:r>
            <a:r>
              <a:rPr lang="en-US" sz="3000" b="1" dirty="0">
                <a:solidFill>
                  <a:srgbClr val="002060"/>
                </a:solidFill>
                <a:latin typeface="Cambria" panose="02040503050406030204" pitchFamily="18" charset="0"/>
                <a:ea typeface="Cambria" panose="02040503050406030204" pitchFamily="18" charset="0"/>
              </a:rPr>
              <a:t> qua </a:t>
            </a:r>
            <a:r>
              <a:rPr lang="en-US" sz="3000" b="1" dirty="0" err="1">
                <a:solidFill>
                  <a:srgbClr val="002060"/>
                </a:solidFill>
                <a:latin typeface="Cambria" panose="02040503050406030204" pitchFamily="18" charset="0"/>
                <a:ea typeface="Cambria" panose="02040503050406030204" pitchFamily="18" charset="0"/>
              </a:rPr>
              <a:t>miệng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mỗi</a:t>
            </a:r>
            <a:r>
              <a:rPr lang="en-US" sz="3000" b="1" dirty="0">
                <a:solidFill>
                  <a:srgbClr val="002060"/>
                </a:solidFill>
                <a:latin typeface="Cambria" panose="02040503050406030204" pitchFamily="18" charset="0"/>
                <a:ea typeface="Cambria" panose="02040503050406030204" pitchFamily="18" charset="0"/>
              </a:rPr>
              <a:t> </a:t>
            </a:r>
            <a:r>
              <a:rPr lang="vi-VN" sz="3000" b="1" dirty="0" smtClean="0">
                <a:solidFill>
                  <a:srgbClr val="002060"/>
                </a:solidFill>
                <a:latin typeface="Cambria" panose="02040503050406030204" pitchFamily="18" charset="0"/>
                <a:ea typeface="Cambria" panose="02040503050406030204" pitchFamily="18" charset="0"/>
              </a:rPr>
              <a:t>chai.</a:t>
            </a:r>
            <a:endParaRPr lang="en-US" sz="3000" b="1" dirty="0">
              <a:solidFill>
                <a:srgbClr val="002060"/>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370101" y="2599266"/>
            <a:ext cx="7451798" cy="2777067"/>
          </a:xfrm>
          <a:prstGeom prst="rect">
            <a:avLst/>
          </a:prstGeom>
        </p:spPr>
      </p:pic>
    </p:spTree>
    <p:custDataLst>
      <p:tags r:id="rId1"/>
    </p:custDataLst>
    <p:extLst>
      <p:ext uri="{BB962C8B-B14F-4D97-AF65-F5344CB8AC3E}">
        <p14:creationId xmlns:p14="http://schemas.microsoft.com/office/powerpoint/2010/main" val="17941596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8958" y="700933"/>
            <a:ext cx="9286275" cy="2031325"/>
          </a:xfrm>
          <a:prstGeom prst="rect">
            <a:avLst/>
          </a:prstGeom>
        </p:spPr>
        <p:txBody>
          <a:bodyPr wrap="square">
            <a:spAutoFit/>
          </a:bodyPr>
          <a:lstStyle/>
          <a:p>
            <a:pPr algn="ctr"/>
            <a:r>
              <a:rPr lang="en-US" sz="3600" b="1" dirty="0" smtClean="0">
                <a:solidFill>
                  <a:srgbClr val="FF0000"/>
                </a:solidFill>
                <a:latin typeface="Cambria" panose="02040503050406030204" pitchFamily="18" charset="0"/>
                <a:ea typeface="Cambria" panose="02040503050406030204" pitchFamily="18" charset="0"/>
              </a:rPr>
              <a:t>GHI VỞ</a:t>
            </a:r>
          </a:p>
          <a:p>
            <a:r>
              <a:rPr lang="en-US" sz="3000" b="1" dirty="0" smtClean="0">
                <a:solidFill>
                  <a:srgbClr val="002060"/>
                </a:solidFill>
                <a:latin typeface="Cambria" panose="02040503050406030204" pitchFamily="18" charset="0"/>
                <a:ea typeface="Cambria" panose="02040503050406030204" pitchFamily="18" charset="0"/>
              </a:rPr>
              <a:t>3.Tiếng </a:t>
            </a:r>
            <a:r>
              <a:rPr lang="en-US" sz="3000" b="1" dirty="0" err="1" smtClean="0">
                <a:solidFill>
                  <a:srgbClr val="002060"/>
                </a:solidFill>
                <a:latin typeface="Cambria" panose="02040503050406030204" pitchFamily="18" charset="0"/>
                <a:ea typeface="Cambria" panose="02040503050406030204" pitchFamily="18" charset="0"/>
              </a:rPr>
              <a:t>ồn</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và</a:t>
            </a:r>
            <a:r>
              <a:rPr lang="en-US" sz="3000" b="1" dirty="0" smtClean="0">
                <a:solidFill>
                  <a:srgbClr val="002060"/>
                </a:solidFill>
                <a:latin typeface="Cambria" panose="02040503050406030204" pitchFamily="18" charset="0"/>
                <a:ea typeface="Cambria" panose="02040503050406030204" pitchFamily="18" charset="0"/>
              </a:rPr>
              <a:t> ô </a:t>
            </a:r>
            <a:r>
              <a:rPr lang="en-US" sz="3000" b="1" dirty="0" err="1" smtClean="0">
                <a:solidFill>
                  <a:srgbClr val="002060"/>
                </a:solidFill>
                <a:latin typeface="Cambria" panose="02040503050406030204" pitchFamily="18" charset="0"/>
                <a:ea typeface="Cambria" panose="02040503050406030204" pitchFamily="18" charset="0"/>
              </a:rPr>
              <a:t>nhiễm</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tiếng</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smtClean="0">
                <a:solidFill>
                  <a:srgbClr val="002060"/>
                </a:solidFill>
                <a:latin typeface="Cambria" panose="02040503050406030204" pitchFamily="18" charset="0"/>
                <a:ea typeface="Cambria" panose="02040503050406030204" pitchFamily="18" charset="0"/>
              </a:rPr>
              <a:t>ồn</a:t>
            </a:r>
            <a:r>
              <a:rPr lang="en-US" sz="3000" b="1" dirty="0" smtClean="0">
                <a:solidFill>
                  <a:srgbClr val="002060"/>
                </a:solidFill>
                <a:latin typeface="Cambria" panose="02040503050406030204" pitchFamily="18" charset="0"/>
                <a:ea typeface="Cambria" panose="02040503050406030204" pitchFamily="18" charset="0"/>
              </a:rPr>
              <a:t>:</a:t>
            </a:r>
          </a:p>
          <a:p>
            <a:endParaRPr lang="en-US" sz="3000" b="1" dirty="0" smtClean="0">
              <a:solidFill>
                <a:srgbClr val="002060"/>
              </a:solidFill>
              <a:latin typeface="Cambria" panose="02040503050406030204" pitchFamily="18" charset="0"/>
              <a:ea typeface="Cambria" panose="02040503050406030204" pitchFamily="18" charset="0"/>
            </a:endParaRPr>
          </a:p>
          <a:p>
            <a:pPr algn="ctr"/>
            <a:endParaRPr lang="en-US" sz="3000" b="1" dirty="0">
              <a:solidFill>
                <a:srgbClr val="002060"/>
              </a:solidFill>
              <a:latin typeface="Cambria" panose="02040503050406030204" pitchFamily="18" charset="0"/>
              <a:ea typeface="Cambria" panose="02040503050406030204" pitchFamily="18" charset="0"/>
            </a:endParaRPr>
          </a:p>
        </p:txBody>
      </p:sp>
      <p:sp>
        <p:nvSpPr>
          <p:cNvPr id="3" name="Rectangle 2"/>
          <p:cNvSpPr/>
          <p:nvPr/>
        </p:nvSpPr>
        <p:spPr>
          <a:xfrm>
            <a:off x="1159566" y="3429000"/>
            <a:ext cx="9872868" cy="2400657"/>
          </a:xfrm>
          <a:prstGeom prst="rect">
            <a:avLst/>
          </a:prstGeom>
        </p:spPr>
        <p:txBody>
          <a:bodyPr wrap="square">
            <a:spAutoFit/>
          </a:bodyPr>
          <a:lstStyle/>
          <a:p>
            <a:pPr algn="just"/>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   </a:t>
            </a:r>
            <a:r>
              <a:rPr lang="en-US" sz="3000" dirty="0" smtClean="0">
                <a:latin typeface="Cambria" panose="02040503050406030204" pitchFamily="18" charset="0"/>
                <a:ea typeface="Cambria" panose="02040503050406030204" pitchFamily="18" charset="0"/>
              </a:rPr>
              <a:t>- </a:t>
            </a:r>
            <a:r>
              <a:rPr lang="en-US" sz="3000" dirty="0" err="1" smtClean="0">
                <a:latin typeface="Cambria" panose="02040503050406030204" pitchFamily="18" charset="0"/>
                <a:ea typeface="Cambria" panose="02040503050406030204" pitchFamily="18" charset="0"/>
              </a:rPr>
              <a:t>Tiếng</a:t>
            </a:r>
            <a:r>
              <a:rPr lang="en-US" sz="3000" dirty="0" smtClean="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ảnh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hưởng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đến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sức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khoẻ</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đời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sống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con </a:t>
            </a:r>
            <a:r>
              <a:rPr lang="vi-VN" sz="3000" dirty="0">
                <a:latin typeface="Cambria" panose="02040503050406030204" pitchFamily="18" charset="0"/>
                <a:ea typeface="Cambria" panose="02040503050406030204" pitchFamily="18" charset="0"/>
              </a:rPr>
              <a:t>người.</a:t>
            </a:r>
          </a:p>
          <a:p>
            <a:pPr algn="just"/>
            <a:r>
              <a:rPr lang="en-US" sz="3000" dirty="0">
                <a:latin typeface="Cambria" panose="02040503050406030204" pitchFamily="18" charset="0"/>
                <a:ea typeface="Cambria" panose="02040503050406030204" pitchFamily="18" charset="0"/>
              </a:rPr>
              <a:t>    </a:t>
            </a:r>
            <a:r>
              <a:rPr lang="en-US" sz="3000" dirty="0" smtClean="0">
                <a:latin typeface="Cambria" panose="02040503050406030204" pitchFamily="18" charset="0"/>
                <a:ea typeface="Cambria" panose="02040503050406030204" pitchFamily="18" charset="0"/>
              </a:rPr>
              <a:t>- </a:t>
            </a:r>
            <a:r>
              <a:rPr lang="en-US" sz="3000" dirty="0" err="1" smtClean="0">
                <a:latin typeface="Cambria" panose="02040503050406030204" pitchFamily="18" charset="0"/>
                <a:ea typeface="Cambria" panose="02040503050406030204" pitchFamily="18" charset="0"/>
              </a:rPr>
              <a:t>Một</a:t>
            </a:r>
            <a:r>
              <a:rPr lang="en-US" sz="3000" dirty="0" smtClean="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số</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biện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pháp</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chống</a:t>
            </a:r>
            <a:r>
              <a:rPr lang="en-US" sz="3000" dirty="0">
                <a:latin typeface="Cambria" panose="02040503050406030204" pitchFamily="18" charset="0"/>
                <a:ea typeface="Cambria" panose="02040503050406030204" pitchFamily="18" charset="0"/>
              </a:rPr>
              <a:t> ô </a:t>
            </a:r>
            <a:r>
              <a:rPr lang="en-US" sz="3000" dirty="0" err="1">
                <a:latin typeface="Cambria" panose="02040503050406030204" pitchFamily="18" charset="0"/>
                <a:ea typeface="Cambria" panose="02040503050406030204" pitchFamily="18" charset="0"/>
              </a:rPr>
              <a:t>nhiễm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tiếng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không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gây</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tiếng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ở </a:t>
            </a:r>
            <a:r>
              <a:rPr lang="en-US" sz="3000" dirty="0" err="1">
                <a:latin typeface="Cambria" panose="02040503050406030204" pitchFamily="18" charset="0"/>
                <a:ea typeface="Cambria" panose="02040503050406030204" pitchFamily="18" charset="0"/>
              </a:rPr>
              <a:t>nơi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công</a:t>
            </a:r>
            <a:r>
              <a:rPr lang="en-US" sz="3000" dirty="0">
                <a:latin typeface="Cambria" panose="02040503050406030204" pitchFamily="18" charset="0"/>
                <a:ea typeface="Cambria" panose="02040503050406030204" pitchFamily="18" charset="0"/>
              </a:rPr>
              <a:t> </a:t>
            </a:r>
            <a:r>
              <a:rPr lang="en-US" sz="3000" dirty="0" err="1" smtClean="0">
                <a:latin typeface="Cambria" panose="02040503050406030204" pitchFamily="18" charset="0"/>
                <a:ea typeface="Cambria" panose="02040503050406030204" pitchFamily="18" charset="0"/>
              </a:rPr>
              <a:t>cộng</a:t>
            </a:r>
            <a:r>
              <a:rPr lang="en-US" sz="3000" dirty="0" smtClean="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sử</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dụng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các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vật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ngăn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cách</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giảm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tiếng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ồn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truyền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đến</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ta</a:t>
            </a:r>
            <a:r>
              <a:rPr lang="en-US" sz="3000" dirty="0" err="1">
                <a:latin typeface="Cambria" panose="02040503050406030204" pitchFamily="18" charset="0"/>
                <a:ea typeface="Cambria" panose="02040503050406030204" pitchFamily="18" charset="0"/>
              </a:rPr>
              <a:t>i</a:t>
            </a:r>
            <a:r>
              <a:rPr lang="en-US" sz="3000" dirty="0">
                <a:latin typeface="Cambria" panose="02040503050406030204" pitchFamily="18" charset="0"/>
                <a:ea typeface="Cambria" panose="02040503050406030204" pitchFamily="18" charset="0"/>
              </a:rPr>
              <a:t> ...</a:t>
            </a:r>
          </a:p>
        </p:txBody>
      </p:sp>
      <p:sp>
        <p:nvSpPr>
          <p:cNvPr id="4" name="Rectangle 3"/>
          <p:cNvSpPr/>
          <p:nvPr/>
        </p:nvSpPr>
        <p:spPr>
          <a:xfrm>
            <a:off x="1258958" y="1803173"/>
            <a:ext cx="9872868" cy="1477328"/>
          </a:xfrm>
          <a:prstGeom prst="rect">
            <a:avLst/>
          </a:prstGeom>
        </p:spPr>
        <p:txBody>
          <a:bodyPr wrap="square">
            <a:spAutoFit/>
          </a:bodyPr>
          <a:lstStyle/>
          <a:p>
            <a:pPr algn="just"/>
            <a:r>
              <a:rPr lang="en-US" sz="3000" dirty="0" smtClean="0">
                <a:latin typeface="Cambria" panose="02040503050406030204" pitchFamily="18" charset="0"/>
                <a:ea typeface="Cambria" panose="02040503050406030204" pitchFamily="18" charset="0"/>
              </a:rPr>
              <a:t>  - </a:t>
            </a:r>
            <a:r>
              <a:rPr lang="vi-VN" sz="3000" dirty="0" smtClean="0">
                <a:latin typeface="Cambria" panose="02040503050406030204" pitchFamily="18" charset="0"/>
                <a:ea typeface="Cambria" panose="02040503050406030204" pitchFamily="18" charset="0"/>
              </a:rPr>
              <a:t>Tiếng </a:t>
            </a:r>
            <a:r>
              <a:rPr lang="vi-VN" sz="3000" dirty="0">
                <a:latin typeface="Cambria" panose="02040503050406030204" pitchFamily="18" charset="0"/>
                <a:ea typeface="Cambria" panose="02040503050406030204" pitchFamily="18" charset="0"/>
              </a:rPr>
              <a:t>ồn là những âm thanh gây cảm giác khó chịu cho người nghe hoặc những âm thanh phát ra không đúng lúc hay vượt quá mức chịu đựng của con người.</a:t>
            </a:r>
          </a:p>
        </p:txBody>
      </p:sp>
    </p:spTree>
    <p:extLst>
      <p:ext uri="{BB962C8B-B14F-4D97-AF65-F5344CB8AC3E}">
        <p14:creationId xmlns:p14="http://schemas.microsoft.com/office/powerpoint/2010/main" val="68431831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781050" y="749301"/>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PA-文本框 54">
            <a:extLst>
              <a:ext uri="{FF2B5EF4-FFF2-40B4-BE49-F238E27FC236}">
                <a16:creationId xmlns:a16="http://schemas.microsoft.com/office/drawing/2014/main" xmlns="" id="{C74BB920-E7C9-4782-8C2B-633065A47A40}"/>
              </a:ext>
            </a:extLst>
          </p:cNvPr>
          <p:cNvSpPr txBox="1"/>
          <p:nvPr>
            <p:custDataLst>
              <p:tags r:id="rId1"/>
            </p:custDataLst>
          </p:nvPr>
        </p:nvSpPr>
        <p:spPr>
          <a:xfrm>
            <a:off x="1964703" y="1415485"/>
            <a:ext cx="8030365" cy="1446550"/>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800" b="0" i="0" u="none" strike="noStrike" kern="1200" cap="none" spc="-300" normalizeH="0" baseline="0" noProof="0" smtClean="0">
                <a:ln w="190500">
                  <a:solidFill>
                    <a:prstClr val="white"/>
                  </a:solidFill>
                </a:ln>
                <a:solidFill>
                  <a:srgbClr val="FF7800"/>
                </a:solidFill>
                <a:effectLst/>
                <a:uLnTx/>
                <a:uFillTx/>
                <a:latin typeface="字魂156号-萌趣苏打饼" panose="00000500000000000000" pitchFamily="2" charset="-122"/>
                <a:ea typeface="字魂156号-萌趣苏打饼" panose="00000500000000000000" pitchFamily="2" charset="-122"/>
                <a:cs typeface="+mn-cs"/>
                <a:sym typeface="思源黑体 CN" panose="020B0500000000000000" pitchFamily="34" charset="-122"/>
              </a:rPr>
              <a:t>讲个故事给你听</a:t>
            </a:r>
            <a:endParaRPr kumimoji="0" lang="zh-CN" altLang="en-US" sz="8800" b="0" i="0" u="none" strike="noStrike" kern="1200" cap="none" spc="-300" normalizeH="0" baseline="0" noProof="0" dirty="0">
              <a:ln w="190500">
                <a:solidFill>
                  <a:prstClr val="white"/>
                </a:solidFill>
              </a:ln>
              <a:solidFill>
                <a:srgbClr val="FF7800"/>
              </a:solidFill>
              <a:effectLst/>
              <a:uLnTx/>
              <a:uFillTx/>
              <a:latin typeface="字魂156号-萌趣苏打饼" panose="00000500000000000000" pitchFamily="2" charset="-122"/>
              <a:ea typeface="字魂156号-萌趣苏打饼" panose="00000500000000000000" pitchFamily="2" charset="-122"/>
              <a:cs typeface="+mn-cs"/>
              <a:sym typeface="思源黑体 CN" panose="020B0500000000000000" pitchFamily="34" charset="-122"/>
            </a:endParaRPr>
          </a:p>
        </p:txBody>
      </p:sp>
      <p:grpSp>
        <p:nvGrpSpPr>
          <p:cNvPr id="5" name="组合 4"/>
          <p:cNvGrpSpPr/>
          <p:nvPr/>
        </p:nvGrpSpPr>
        <p:grpSpPr>
          <a:xfrm>
            <a:off x="-371477" y="3181350"/>
            <a:ext cx="12934954" cy="4972050"/>
            <a:chOff x="-371477" y="3244397"/>
            <a:chExt cx="12934954" cy="4972050"/>
          </a:xfrm>
        </p:grpSpPr>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7">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grpSp>
        <p:nvGrpSpPr>
          <p:cNvPr id="16" name="组合 15"/>
          <p:cNvGrpSpPr/>
          <p:nvPr/>
        </p:nvGrpSpPr>
        <p:grpSpPr>
          <a:xfrm>
            <a:off x="-3107360" y="-3181350"/>
            <a:ext cx="18394252" cy="1322070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grpSp>
      <p:pic>
        <p:nvPicPr>
          <p:cNvPr id="3" name="图片 2"/>
          <p:cNvPicPr>
            <a:picLocks noChangeAspect="1"/>
          </p:cNvPicPr>
          <p:nvPr/>
        </p:nvPicPr>
        <p:blipFill>
          <a:blip r:embed="rId8"/>
          <a:stretch>
            <a:fillRect/>
          </a:stretch>
        </p:blipFill>
        <p:spPr>
          <a:xfrm>
            <a:off x="0" y="0"/>
            <a:ext cx="12193057" cy="2066723"/>
          </a:xfrm>
          <a:prstGeom prst="rect">
            <a:avLst/>
          </a:prstGeom>
        </p:spPr>
      </p:pic>
      <p:sp>
        <p:nvSpPr>
          <p:cNvPr id="24" name="文本框 75">
            <a:extLst>
              <a:ext uri="{FF2B5EF4-FFF2-40B4-BE49-F238E27FC236}">
                <a16:creationId xmlns:a16="http://schemas.microsoft.com/office/drawing/2014/main" xmlns="" id="{BBDC4616-25B4-4DC1-8A6C-71E3F5D678F0}"/>
              </a:ext>
            </a:extLst>
          </p:cNvPr>
          <p:cNvSpPr txBox="1"/>
          <p:nvPr/>
        </p:nvSpPr>
        <p:spPr>
          <a:xfrm>
            <a:off x="2035440" y="1217836"/>
            <a:ext cx="7361382" cy="3170099"/>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0000" b="0" i="0" u="none" strike="noStrike" kern="1200" cap="none" spc="0" normalizeH="0" baseline="0" noProof="0" dirty="0" smtClean="0">
                <a:ln>
                  <a:noFill/>
                </a:ln>
                <a:solidFill>
                  <a:srgbClr val="FEBF2C"/>
                </a:solidFill>
                <a:effectLst/>
                <a:uLnTx/>
                <a:uFillTx/>
                <a:latin typeface="UTM Showcard" panose="02040603050506020204" pitchFamily="18" charset="0"/>
                <a:ea typeface="字魂151号-联盟综艺体" panose="00000500000000000000" charset="-122"/>
                <a:cs typeface="字魂151号-联盟综艺体" panose="00000500000000000000" charset="-122"/>
              </a:rPr>
              <a:t>TẠM BIỆT CÁC EM</a:t>
            </a:r>
          </a:p>
        </p:txBody>
      </p:sp>
    </p:spTree>
    <p:extLst>
      <p:ext uri="{BB962C8B-B14F-4D97-AF65-F5344CB8AC3E}">
        <p14:creationId xmlns:p14="http://schemas.microsoft.com/office/powerpoint/2010/main" val="3551954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圆角矩形 22"/>
          <p:cNvSpPr/>
          <p:nvPr/>
        </p:nvSpPr>
        <p:spPr>
          <a:xfrm>
            <a:off x="781050" y="749301"/>
            <a:ext cx="10420350" cy="548004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I. YÊU CẦU CẦN ĐẠT</a:t>
            </a:r>
            <a:endParaRPr lang="en-US"/>
          </a:p>
          <a:p>
            <a:r>
              <a:rPr lang="en-US"/>
              <a:t>* Năng lực đặc thù:</a:t>
            </a:r>
          </a:p>
          <a:p>
            <a:r>
              <a:rPr lang="en-US"/>
              <a:t>- Trình bày được lợi ích của âm thanh trong cuộc sống</a:t>
            </a:r>
          </a:p>
          <a:p>
            <a:r>
              <a:rPr lang="en-US"/>
              <a:t>- Thu thập, so sánh và trình bày được mức độ đơn giản thông tin về một số nhạc cụ thường gặp ( Một số bộ phận chính, cách làm ra âm thanh)</a:t>
            </a:r>
          </a:p>
          <a:p>
            <a:r>
              <a:rPr lang="en-US"/>
              <a:t>* Năng lực chung: năng lực tư duy, giải quyết vấn đề, giao tiếp hợp tác.</a:t>
            </a:r>
          </a:p>
          <a:p>
            <a:r>
              <a:rPr lang="en-US"/>
              <a:t>* Phẩm chất: Trách nhiệm, chăm chỉ, nhân ái</a:t>
            </a:r>
          </a:p>
          <a:p>
            <a:r>
              <a:rPr lang="en-US" b="1"/>
              <a:t>II. ĐỒ DÙNG DẠY HỌC</a:t>
            </a:r>
            <a:endParaRPr lang="en-US"/>
          </a:p>
          <a:p>
            <a:r>
              <a:rPr lang="en-US"/>
              <a:t>- GV: máy tính, ti vi, phiếu học tập </a:t>
            </a:r>
          </a:p>
          <a:p>
            <a:r>
              <a:rPr lang="en-US"/>
              <a:t>- HS: sgk, vở ghi.</a:t>
            </a:r>
          </a:p>
        </p:txBody>
      </p:sp>
      <p:pic>
        <p:nvPicPr>
          <p:cNvPr id="3" name="图片 2"/>
          <p:cNvPicPr>
            <a:picLocks noChangeAspect="1"/>
          </p:cNvPicPr>
          <p:nvPr/>
        </p:nvPicPr>
        <p:blipFill>
          <a:blip r:embed="rId3"/>
          <a:stretch>
            <a:fillRect/>
          </a:stretch>
        </p:blipFill>
        <p:spPr>
          <a:xfrm>
            <a:off x="0" y="0"/>
            <a:ext cx="12193057" cy="2066723"/>
          </a:xfrm>
          <a:prstGeom prst="rect">
            <a:avLst/>
          </a:prstGeom>
        </p:spPr>
      </p:pic>
      <p:pic>
        <p:nvPicPr>
          <p:cNvPr id="40" name="图片 39"/>
          <p:cNvPicPr>
            <a:picLocks noChangeAspect="1"/>
          </p:cNvPicPr>
          <p:nvPr/>
        </p:nvPicPr>
        <p:blipFill>
          <a:blip r:embed="rId4"/>
          <a:stretch>
            <a:fillRect/>
          </a:stretch>
        </p:blipFill>
        <p:spPr>
          <a:xfrm>
            <a:off x="-6625" y="3776827"/>
            <a:ext cx="12205250" cy="3081173"/>
          </a:xfrm>
          <a:prstGeom prst="rect">
            <a:avLst/>
          </a:prstGeom>
        </p:spPr>
      </p:pic>
      <p:pic>
        <p:nvPicPr>
          <p:cNvPr id="37" name="Picture 36">
            <a:extLst>
              <a:ext uri="{FF2B5EF4-FFF2-40B4-BE49-F238E27FC236}">
                <a16:creationId xmlns:a16="http://schemas.microsoft.com/office/drawing/2014/main" xmlns="" id="{6E8262E1-3B52-C256-C643-C487CA1B554F}"/>
              </a:ext>
            </a:extLst>
          </p:cNvPr>
          <p:cNvPicPr>
            <a:picLocks noChangeAspect="1"/>
          </p:cNvPicPr>
          <p:nvPr/>
        </p:nvPicPr>
        <p:blipFill>
          <a:blip r:embed="rId5"/>
          <a:stretch>
            <a:fillRect/>
          </a:stretch>
        </p:blipFill>
        <p:spPr>
          <a:xfrm>
            <a:off x="2157086" y="483789"/>
            <a:ext cx="8074710" cy="1945592"/>
          </a:xfrm>
          <a:prstGeom prst="rect">
            <a:avLst/>
          </a:prstGeom>
        </p:spPr>
      </p:pic>
      <p:sp>
        <p:nvSpPr>
          <p:cNvPr id="2" name="TextBox 1"/>
          <p:cNvSpPr txBox="1"/>
          <p:nvPr/>
        </p:nvSpPr>
        <p:spPr>
          <a:xfrm>
            <a:off x="1169023" y="1514669"/>
            <a:ext cx="8464251" cy="4524315"/>
          </a:xfrm>
          <a:prstGeom prst="rect">
            <a:avLst/>
          </a:prstGeom>
          <a:noFill/>
        </p:spPr>
        <p:txBody>
          <a:bodyPr wrap="square" rtlCol="0">
            <a:spAutoFit/>
          </a:bodyPr>
          <a:lstStyle/>
          <a:p>
            <a:pPr algn="just"/>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Năng</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lực</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đặc</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thù</a:t>
            </a:r>
            <a:r>
              <a:rPr lang="en-US" sz="2400" b="1" dirty="0" smtClean="0">
                <a:solidFill>
                  <a:srgbClr val="002060"/>
                </a:solidFill>
                <a:latin typeface="Cambria" panose="02040503050406030204" pitchFamily="18" charset="0"/>
                <a:ea typeface="Cambria" panose="02040503050406030204" pitchFamily="18" charset="0"/>
              </a:rPr>
              <a:t>:</a:t>
            </a:r>
          </a:p>
          <a:p>
            <a:pPr algn="just"/>
            <a:r>
              <a:rPr lang="vi-VN" sz="2400" dirty="0" smtClean="0">
                <a:latin typeface="Cambria" panose="02040503050406030204" pitchFamily="18" charset="0"/>
                <a:ea typeface="Cambria" panose="02040503050406030204" pitchFamily="18" charset="0"/>
              </a:rPr>
              <a:t>-</a:t>
            </a:r>
            <a:r>
              <a:rPr lang="en-US" sz="2400" dirty="0" err="1" smtClean="0">
                <a:latin typeface="Cambria" panose="02040503050406030204" pitchFamily="18" charset="0"/>
                <a:ea typeface="Cambria" panose="02040503050406030204" pitchFamily="18" charset="0"/>
              </a:rPr>
              <a:t>Trình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bày</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được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lợi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ích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của</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âm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thanh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trong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cuộc</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sống.</a:t>
            </a:r>
          </a:p>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a:t>
            </a:r>
            <a:r>
              <a:rPr lang="en-US" sz="2400" dirty="0" err="1" smtClean="0">
                <a:latin typeface="Cambria" panose="02040503050406030204" pitchFamily="18" charset="0"/>
                <a:ea typeface="Cambria" panose="02040503050406030204" pitchFamily="18" charset="0"/>
              </a:rPr>
              <a:t>Trình</a:t>
            </a:r>
            <a:r>
              <a:rPr lang="en-US" sz="2400" dirty="0" smtClean="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bày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ồn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pháp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chống</a:t>
            </a:r>
            <a:r>
              <a:rPr lang="en-US" sz="2400" dirty="0">
                <a:latin typeface="Cambria" panose="02040503050406030204" pitchFamily="18" charset="0"/>
                <a:ea typeface="Cambria" panose="02040503050406030204" pitchFamily="18" charset="0"/>
              </a:rPr>
              <a:t> ô </a:t>
            </a:r>
            <a:r>
              <a:rPr lang="en-US" sz="2400" dirty="0" err="1">
                <a:latin typeface="Cambria" panose="02040503050406030204" pitchFamily="18" charset="0"/>
                <a:ea typeface="Cambria" panose="02040503050406030204" pitchFamily="18" charset="0"/>
              </a:rPr>
              <a:t>nhiễm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tiếng</a:t>
            </a:r>
            <a:r>
              <a:rPr lang="en-US" sz="2400" dirty="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ồn.</a:t>
            </a:r>
            <a:endParaRPr lang="en-US" sz="2400" dirty="0" smtClean="0">
              <a:latin typeface="Cambria" panose="02040503050406030204" pitchFamily="18" charset="0"/>
              <a:ea typeface="Cambria" panose="02040503050406030204" pitchFamily="18" charset="0"/>
            </a:endParaRPr>
          </a:p>
          <a:p>
            <a:pPr algn="just"/>
            <a:r>
              <a:rPr lang="vi-VN" sz="2400" dirty="0" smtClean="0">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Thu </a:t>
            </a:r>
            <a:r>
              <a:rPr lang="en-US" sz="2400" dirty="0" err="1" smtClean="0">
                <a:latin typeface="Cambria" panose="02040503050406030204" pitchFamily="18" charset="0"/>
                <a:ea typeface="Cambria" panose="02040503050406030204" pitchFamily="18" charset="0"/>
              </a:rPr>
              <a:t>thập</a:t>
            </a:r>
            <a:r>
              <a:rPr lang="en-US" sz="2400" dirty="0" smtClean="0">
                <a:latin typeface="Cambria" panose="02040503050406030204" pitchFamily="18" charset="0"/>
                <a:ea typeface="Cambria" panose="02040503050406030204" pitchFamily="18" charset="0"/>
              </a:rPr>
              <a:t>, so </a:t>
            </a:r>
            <a:r>
              <a:rPr lang="en-US" sz="2400" dirty="0" err="1" smtClean="0">
                <a:latin typeface="Cambria" panose="02040503050406030204" pitchFamily="18" charset="0"/>
                <a:ea typeface="Cambria" panose="02040503050406030204" pitchFamily="18" charset="0"/>
              </a:rPr>
              <a:t>sánh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và</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trình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bày</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được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mức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độ</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đơn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giản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thông</a:t>
            </a:r>
            <a:r>
              <a:rPr lang="en-US" sz="2400" dirty="0" smtClean="0">
                <a:latin typeface="Cambria" panose="02040503050406030204" pitchFamily="18" charset="0"/>
                <a:ea typeface="Cambria" panose="02040503050406030204" pitchFamily="18" charset="0"/>
              </a:rPr>
              <a:t> tin </a:t>
            </a:r>
            <a:r>
              <a:rPr lang="en-US" sz="2400" dirty="0" err="1" smtClean="0">
                <a:latin typeface="Cambria" panose="02040503050406030204" pitchFamily="18" charset="0"/>
                <a:ea typeface="Cambria" panose="02040503050406030204" pitchFamily="18" charset="0"/>
              </a:rPr>
              <a:t>về</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một</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số</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nhạc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cụ</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thường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gặp</a:t>
            </a:r>
            <a:r>
              <a:rPr lang="en-US" sz="2400" dirty="0" smtClean="0">
                <a:latin typeface="Cambria" panose="02040503050406030204" pitchFamily="18" charset="0"/>
                <a:ea typeface="Cambria" panose="02040503050406030204" pitchFamily="18" charset="0"/>
              </a:rPr>
              <a:t> ( </a:t>
            </a:r>
            <a:r>
              <a:rPr lang="en-US" sz="2400" dirty="0" err="1" smtClean="0">
                <a:latin typeface="Cambria" panose="02040503050406030204" pitchFamily="18" charset="0"/>
                <a:ea typeface="Cambria" panose="02040503050406030204" pitchFamily="18" charset="0"/>
              </a:rPr>
              <a:t>Một</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số</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bộ</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phận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chính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cách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làm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ra</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âm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thanh</a:t>
            </a:r>
            <a:r>
              <a:rPr lang="en-US" sz="2400" dirty="0" smtClean="0">
                <a:latin typeface="Cambria" panose="02040503050406030204" pitchFamily="18" charset="0"/>
                <a:ea typeface="Cambria" panose="02040503050406030204" pitchFamily="18" charset="0"/>
              </a:rPr>
              <a:t>)</a:t>
            </a:r>
            <a:r>
              <a:rPr lang="vi-VN" sz="2400" dirty="0" smtClean="0">
                <a:latin typeface="Cambria" panose="02040503050406030204" pitchFamily="18" charset="0"/>
                <a:ea typeface="Cambria" panose="02040503050406030204" pitchFamily="18" charset="0"/>
              </a:rPr>
              <a:t>.</a:t>
            </a:r>
          </a:p>
          <a:p>
            <a:pPr algn="just"/>
            <a:r>
              <a:rPr lang="en-US" sz="2400" dirty="0" smtClean="0">
                <a:latin typeface="Cambria" panose="02040503050406030204" pitchFamily="18" charset="0"/>
                <a:ea typeface="Cambria" panose="02040503050406030204" pitchFamily="18" charset="0"/>
              </a:rPr>
              <a:t>-</a:t>
            </a:r>
            <a:r>
              <a:rPr lang="en-US" sz="2400" dirty="0" err="1" smtClean="0">
                <a:latin typeface="Cambria" panose="02040503050406030204" pitchFamily="18" charset="0"/>
                <a:ea typeface="Cambria" panose="02040503050406030204" pitchFamily="18" charset="0"/>
              </a:rPr>
              <a:t>Thực</a:t>
            </a:r>
            <a:r>
              <a:rPr lang="en-US" sz="2400" dirty="0" smtClean="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quy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định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tự</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cộng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phòng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chống</a:t>
            </a:r>
            <a:r>
              <a:rPr lang="en-US" sz="2400" dirty="0">
                <a:latin typeface="Cambria" panose="02040503050406030204" pitchFamily="18" charset="0"/>
                <a:ea typeface="Cambria" panose="02040503050406030204" pitchFamily="18" charset="0"/>
              </a:rPr>
              <a:t> ô </a:t>
            </a:r>
            <a:r>
              <a:rPr lang="en-US" sz="2400" dirty="0" err="1">
                <a:latin typeface="Cambria" panose="02040503050406030204" pitchFamily="18" charset="0"/>
                <a:ea typeface="Cambria" panose="02040503050406030204" pitchFamily="18" charset="0"/>
              </a:rPr>
              <a:t>nhiễm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ồn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cuộc</a:t>
            </a:r>
            <a:r>
              <a:rPr lang="en-US" sz="2400" dirty="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sống</a:t>
            </a:r>
            <a:endParaRPr lang="en-US" sz="2400" dirty="0" smtClean="0">
              <a:latin typeface="Cambria" panose="02040503050406030204" pitchFamily="18" charset="0"/>
              <a:ea typeface="Cambria" panose="02040503050406030204" pitchFamily="18" charset="0"/>
            </a:endParaRPr>
          </a:p>
          <a:p>
            <a:pPr algn="just"/>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Năng</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lực</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chung</a:t>
            </a:r>
            <a:r>
              <a:rPr lang="en-US" sz="2400" b="1" dirty="0" smtClean="0">
                <a:solidFill>
                  <a:srgbClr val="002060"/>
                </a:solidFill>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năng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lực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tư</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duy</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giải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quyết</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vấn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đề</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giao</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tiếp</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hợp</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tác</a:t>
            </a:r>
            <a:r>
              <a:rPr lang="en-US" sz="2400" dirty="0" smtClean="0">
                <a:latin typeface="Cambria" panose="02040503050406030204" pitchFamily="18" charset="0"/>
                <a:ea typeface="Cambria" panose="02040503050406030204" pitchFamily="18" charset="0"/>
              </a:rPr>
              <a:t>.</a:t>
            </a:r>
          </a:p>
          <a:p>
            <a:pPr algn="just"/>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Phẩm</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chất</a:t>
            </a:r>
            <a:r>
              <a:rPr lang="en-US" sz="2400" b="1" dirty="0" smtClean="0">
                <a:solidFill>
                  <a:srgbClr val="002060"/>
                </a:solidFill>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Trách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nhiệm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chăm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chỉ</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nhân</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ái.</a:t>
            </a:r>
            <a:endParaRPr lang="en-US" sz="2400"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59850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图片 30"/>
          <p:cNvPicPr>
            <a:picLocks noChangeAspect="1"/>
          </p:cNvPicPr>
          <p:nvPr/>
        </p:nvPicPr>
        <p:blipFill rotWithShape="1">
          <a:blip r:embed="rId3"/>
          <a:srcRect r="22218"/>
          <a:stretch/>
        </p:blipFill>
        <p:spPr>
          <a:xfrm>
            <a:off x="-6625" y="3776827"/>
            <a:ext cx="12186157" cy="3081173"/>
          </a:xfrm>
          <a:prstGeom prst="rect">
            <a:avLst/>
          </a:prstGeom>
        </p:spPr>
      </p:pic>
      <p:pic>
        <p:nvPicPr>
          <p:cNvPr id="3" name="图片 2"/>
          <p:cNvPicPr>
            <a:picLocks noChangeAspect="1"/>
          </p:cNvPicPr>
          <p:nvPr/>
        </p:nvPicPr>
        <p:blipFill>
          <a:blip r:embed="rId4"/>
          <a:stretch>
            <a:fillRect/>
          </a:stretch>
        </p:blipFill>
        <p:spPr>
          <a:xfrm>
            <a:off x="0" y="0"/>
            <a:ext cx="12193057" cy="2066723"/>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27097" t="17936" r="52339" b="35612"/>
          <a:stretch/>
        </p:blipFill>
        <p:spPr>
          <a:xfrm>
            <a:off x="8819231" y="3826314"/>
            <a:ext cx="2863259" cy="3031686"/>
          </a:xfrm>
          <a:prstGeom prst="rect">
            <a:avLst/>
          </a:prstGeom>
        </p:spPr>
      </p:pic>
      <p:pic>
        <p:nvPicPr>
          <p:cNvPr id="26" name="图片 25">
            <a:extLst>
              <a:ext uri="{FF2B5EF4-FFF2-40B4-BE49-F238E27FC236}">
                <a16:creationId xmlns:a16="http://schemas.microsoft.com/office/drawing/2014/main" xmlns="" id="{C6B5EF91-C1B7-4192-AEF9-C3E4378441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2033" y="-681684"/>
            <a:ext cx="10010274" cy="8294394"/>
          </a:xfrm>
          <a:prstGeom prst="rect">
            <a:avLst/>
          </a:prstGeom>
        </p:spPr>
      </p:pic>
      <p:pic>
        <p:nvPicPr>
          <p:cNvPr id="30" name="图片 29"/>
          <p:cNvPicPr>
            <a:picLocks noChangeAspect="1"/>
          </p:cNvPicPr>
          <p:nvPr/>
        </p:nvPicPr>
        <p:blipFill rotWithShape="1">
          <a:blip r:embed="rId7">
            <a:extLst>
              <a:ext uri="{28A0092B-C50C-407E-A947-70E740481C1C}">
                <a14:useLocalDpi xmlns:a14="http://schemas.microsoft.com/office/drawing/2010/main" val="0"/>
              </a:ext>
            </a:extLst>
          </a:blip>
          <a:srcRect l="54301" t="7619" r="16012" b="5381"/>
          <a:stretch/>
        </p:blipFill>
        <p:spPr>
          <a:xfrm flipH="1">
            <a:off x="-577201" y="3275281"/>
            <a:ext cx="3619500" cy="4972050"/>
          </a:xfrm>
          <a:prstGeom prst="rect">
            <a:avLst/>
          </a:prstGeom>
        </p:spPr>
      </p:pic>
      <p:grpSp>
        <p:nvGrpSpPr>
          <p:cNvPr id="16" name="组合 15"/>
          <p:cNvGrpSpPr/>
          <p:nvPr/>
        </p:nvGrpSpPr>
        <p:grpSpPr>
          <a:xfrm>
            <a:off x="-3107360" y="-3181350"/>
            <a:ext cx="18394252" cy="1322070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grpSp>
      <p:pic>
        <p:nvPicPr>
          <p:cNvPr id="23" name="Picture 22">
            <a:extLst>
              <a:ext uri="{FF2B5EF4-FFF2-40B4-BE49-F238E27FC236}">
                <a16:creationId xmlns:a16="http://schemas.microsoft.com/office/drawing/2014/main" xmlns="" id="{F4D579E4-4D19-AD66-D1D7-996F3FD08605}"/>
              </a:ext>
            </a:extLst>
          </p:cNvPr>
          <p:cNvPicPr>
            <a:picLocks noChangeAspect="1"/>
          </p:cNvPicPr>
          <p:nvPr/>
        </p:nvPicPr>
        <p:blipFill>
          <a:blip r:embed="rId8"/>
          <a:stretch>
            <a:fillRect/>
          </a:stretch>
        </p:blipFill>
        <p:spPr>
          <a:xfrm>
            <a:off x="1986916" y="1911347"/>
            <a:ext cx="8144962" cy="2072820"/>
          </a:xfrm>
          <a:prstGeom prst="rect">
            <a:avLst/>
          </a:prstGeom>
        </p:spPr>
      </p:pic>
    </p:spTree>
    <p:extLst>
      <p:ext uri="{BB962C8B-B14F-4D97-AF65-F5344CB8AC3E}">
        <p14:creationId xmlns:p14="http://schemas.microsoft.com/office/powerpoint/2010/main" val="3971786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26903"/>
          <a:stretch/>
        </p:blipFill>
        <p:spPr>
          <a:xfrm>
            <a:off x="1524001" y="3009465"/>
            <a:ext cx="4903226" cy="3584101"/>
          </a:xfrm>
          <a:prstGeom prst="rect">
            <a:avLst/>
          </a:prstGeom>
        </p:spPr>
      </p:pic>
      <p:sp>
        <p:nvSpPr>
          <p:cNvPr id="8" name="矩形: 圆角 4">
            <a:extLst>
              <a:ext uri="{FF2B5EF4-FFF2-40B4-BE49-F238E27FC236}">
                <a16:creationId xmlns:a16="http://schemas.microsoft.com/office/drawing/2014/main" xmlns="" id="{63B44561-F657-CE5C-5CAF-F1DF60096BD6}"/>
              </a:ext>
            </a:extLst>
          </p:cNvPr>
          <p:cNvSpPr/>
          <p:nvPr/>
        </p:nvSpPr>
        <p:spPr>
          <a:xfrm>
            <a:off x="4810124" y="1367559"/>
            <a:ext cx="5652121" cy="1477818"/>
          </a:xfrm>
          <a:prstGeom prst="roundRect">
            <a:avLst/>
          </a:prstGeom>
          <a:gradFill flip="none" rotWithShape="1">
            <a:gsLst>
              <a:gs pos="0">
                <a:srgbClr val="277872">
                  <a:shade val="30000"/>
                  <a:satMod val="115000"/>
                </a:srgbClr>
              </a:gs>
              <a:gs pos="100000">
                <a:srgbClr val="98DD9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800" dirty="0" err="1" smtClean="0">
                <a:latin typeface="Cambria" panose="02040503050406030204" pitchFamily="18" charset="0"/>
                <a:ea typeface="Cambria" panose="02040503050406030204" pitchFamily="18" charset="0"/>
                <a:cs typeface="Times New Roman" panose="02020603050405020304" pitchFamily="18" charset="0"/>
              </a:rPr>
              <a:t>Nêu</a:t>
            </a:r>
            <a:r>
              <a:rPr lang="en-US" sz="3800" dirty="0" smtClean="0">
                <a:latin typeface="Cambria" panose="02040503050406030204" pitchFamily="18" charset="0"/>
                <a:ea typeface="Cambria" panose="02040503050406030204" pitchFamily="18" charset="0"/>
                <a:cs typeface="Times New Roman" panose="02020603050405020304" pitchFamily="18" charset="0"/>
              </a:rPr>
              <a:t> </a:t>
            </a:r>
            <a:r>
              <a:rPr lang="en-US" sz="3800" dirty="0" err="1" smtClean="0">
                <a:latin typeface="Cambria" panose="02040503050406030204" pitchFamily="18" charset="0"/>
                <a:ea typeface="Cambria" panose="02040503050406030204" pitchFamily="18" charset="0"/>
                <a:cs typeface="Times New Roman" panose="02020603050405020304" pitchFamily="18" charset="0"/>
              </a:rPr>
              <a:t>vai</a:t>
            </a:r>
            <a:r>
              <a:rPr lang="en-US" sz="3800" dirty="0" smtClean="0">
                <a:latin typeface="Cambria" panose="02040503050406030204" pitchFamily="18" charset="0"/>
                <a:ea typeface="Cambria" panose="02040503050406030204" pitchFamily="18" charset="0"/>
                <a:cs typeface="Times New Roman" panose="02020603050405020304" pitchFamily="18" charset="0"/>
              </a:rPr>
              <a:t> </a:t>
            </a:r>
            <a:r>
              <a:rPr lang="en-US" sz="3800" dirty="0" err="1" smtClean="0">
                <a:latin typeface="Cambria" panose="02040503050406030204" pitchFamily="18" charset="0"/>
                <a:ea typeface="Cambria" panose="02040503050406030204" pitchFamily="18" charset="0"/>
                <a:cs typeface="Times New Roman" panose="02020603050405020304" pitchFamily="18" charset="0"/>
              </a:rPr>
              <a:t>trò</a:t>
            </a:r>
            <a:r>
              <a:rPr lang="en-US" sz="3800" dirty="0" smtClean="0">
                <a:latin typeface="Cambria" panose="02040503050406030204" pitchFamily="18" charset="0"/>
                <a:ea typeface="Cambria" panose="02040503050406030204" pitchFamily="18" charset="0"/>
                <a:cs typeface="Times New Roman" panose="02020603050405020304" pitchFamily="18" charset="0"/>
              </a:rPr>
              <a:t> </a:t>
            </a:r>
            <a:r>
              <a:rPr lang="en-US" sz="3800" dirty="0" err="1" smtClean="0">
                <a:latin typeface="Cambria" panose="02040503050406030204" pitchFamily="18" charset="0"/>
                <a:ea typeface="Cambria" panose="02040503050406030204" pitchFamily="18" charset="0"/>
                <a:cs typeface="Times New Roman" panose="02020603050405020304" pitchFamily="18" charset="0"/>
              </a:rPr>
              <a:t>của</a:t>
            </a:r>
            <a:r>
              <a:rPr lang="en-US" sz="3800" dirty="0" smtClean="0">
                <a:latin typeface="Cambria" panose="02040503050406030204" pitchFamily="18" charset="0"/>
                <a:ea typeface="Cambria" panose="02040503050406030204" pitchFamily="18" charset="0"/>
                <a:cs typeface="Times New Roman" panose="02020603050405020304" pitchFamily="18" charset="0"/>
              </a:rPr>
              <a:t> </a:t>
            </a:r>
            <a:r>
              <a:rPr lang="en-US" sz="3800" dirty="0" err="1" smtClean="0">
                <a:latin typeface="Cambria" panose="02040503050406030204" pitchFamily="18" charset="0"/>
                <a:ea typeface="Cambria" panose="02040503050406030204" pitchFamily="18" charset="0"/>
                <a:cs typeface="Times New Roman" panose="02020603050405020304" pitchFamily="18" charset="0"/>
              </a:rPr>
              <a:t>âm</a:t>
            </a:r>
            <a:r>
              <a:rPr lang="en-US" sz="3800" dirty="0" smtClean="0">
                <a:latin typeface="Cambria" panose="02040503050406030204" pitchFamily="18" charset="0"/>
                <a:ea typeface="Cambria" panose="02040503050406030204" pitchFamily="18" charset="0"/>
                <a:cs typeface="Times New Roman" panose="02020603050405020304" pitchFamily="18" charset="0"/>
              </a:rPr>
              <a:t> </a:t>
            </a:r>
            <a:r>
              <a:rPr lang="en-US" sz="3800" dirty="0" err="1" smtClean="0">
                <a:latin typeface="Cambria" panose="02040503050406030204" pitchFamily="18" charset="0"/>
                <a:ea typeface="Cambria" panose="02040503050406030204" pitchFamily="18" charset="0"/>
                <a:cs typeface="Times New Roman" panose="02020603050405020304" pitchFamily="18" charset="0"/>
              </a:rPr>
              <a:t>thanh</a:t>
            </a:r>
            <a:r>
              <a:rPr lang="en-US" sz="3800" dirty="0" smtClean="0">
                <a:latin typeface="Cambria" panose="02040503050406030204" pitchFamily="18" charset="0"/>
                <a:ea typeface="Cambria" panose="02040503050406030204" pitchFamily="18" charset="0"/>
                <a:cs typeface="Times New Roman" panose="02020603050405020304" pitchFamily="18" charset="0"/>
              </a:rPr>
              <a:t> </a:t>
            </a:r>
            <a:r>
              <a:rPr lang="en-US" sz="3800" dirty="0" err="1" smtClean="0">
                <a:latin typeface="Cambria" panose="02040503050406030204" pitchFamily="18" charset="0"/>
                <a:ea typeface="Cambria" panose="02040503050406030204" pitchFamily="18" charset="0"/>
                <a:cs typeface="Times New Roman" panose="02020603050405020304" pitchFamily="18" charset="0"/>
              </a:rPr>
              <a:t>trong</a:t>
            </a:r>
            <a:r>
              <a:rPr lang="en-US" sz="3800" dirty="0" smtClean="0">
                <a:latin typeface="Cambria" panose="02040503050406030204" pitchFamily="18" charset="0"/>
                <a:ea typeface="Cambria" panose="02040503050406030204" pitchFamily="18" charset="0"/>
                <a:cs typeface="Times New Roman" panose="02020603050405020304" pitchFamily="18" charset="0"/>
              </a:rPr>
              <a:t> </a:t>
            </a:r>
            <a:r>
              <a:rPr lang="en-US" sz="3800" dirty="0" err="1" smtClean="0">
                <a:latin typeface="Cambria" panose="02040503050406030204" pitchFamily="18" charset="0"/>
                <a:ea typeface="Cambria" panose="02040503050406030204" pitchFamily="18" charset="0"/>
                <a:cs typeface="Times New Roman" panose="02020603050405020304" pitchFamily="18" charset="0"/>
              </a:rPr>
              <a:t>cuộc</a:t>
            </a:r>
            <a:r>
              <a:rPr lang="en-US" sz="3800" dirty="0" smtClean="0">
                <a:latin typeface="Cambria" panose="02040503050406030204" pitchFamily="18" charset="0"/>
                <a:ea typeface="Cambria" panose="02040503050406030204" pitchFamily="18" charset="0"/>
                <a:cs typeface="Times New Roman" panose="02020603050405020304" pitchFamily="18" charset="0"/>
              </a:rPr>
              <a:t> </a:t>
            </a:r>
            <a:r>
              <a:rPr lang="en-US" sz="3800" dirty="0" err="1" smtClean="0">
                <a:latin typeface="Cambria" panose="02040503050406030204" pitchFamily="18" charset="0"/>
                <a:ea typeface="Cambria" panose="02040503050406030204" pitchFamily="18" charset="0"/>
                <a:cs typeface="Times New Roman" panose="02020603050405020304" pitchFamily="18" charset="0"/>
              </a:rPr>
              <a:t>sống</a:t>
            </a:r>
            <a:r>
              <a:rPr lang="en-US" sz="3800" dirty="0" smtClean="0">
                <a:latin typeface="Cambria" panose="02040503050406030204" pitchFamily="18" charset="0"/>
                <a:ea typeface="Cambria" panose="02040503050406030204" pitchFamily="18" charset="0"/>
                <a:cs typeface="Times New Roman" panose="02020603050405020304" pitchFamily="18" charset="0"/>
              </a:rPr>
              <a:t>?</a:t>
            </a:r>
            <a:endParaRPr lang="en-US" sz="3800" dirty="0">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985576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图片 30"/>
          <p:cNvPicPr>
            <a:picLocks noChangeAspect="1"/>
          </p:cNvPicPr>
          <p:nvPr/>
        </p:nvPicPr>
        <p:blipFill rotWithShape="1">
          <a:blip r:embed="rId3"/>
          <a:srcRect r="22218"/>
          <a:stretch/>
        </p:blipFill>
        <p:spPr>
          <a:xfrm>
            <a:off x="-6625" y="3776827"/>
            <a:ext cx="12186157" cy="3081173"/>
          </a:xfrm>
          <a:prstGeom prst="rect">
            <a:avLst/>
          </a:prstGeom>
        </p:spPr>
      </p:pic>
      <p:pic>
        <p:nvPicPr>
          <p:cNvPr id="3" name="图片 2"/>
          <p:cNvPicPr>
            <a:picLocks noChangeAspect="1"/>
          </p:cNvPicPr>
          <p:nvPr/>
        </p:nvPicPr>
        <p:blipFill>
          <a:blip r:embed="rId4"/>
          <a:stretch>
            <a:fillRect/>
          </a:stretch>
        </p:blipFill>
        <p:spPr>
          <a:xfrm>
            <a:off x="0" y="0"/>
            <a:ext cx="12193057" cy="2066723"/>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27097" t="17936" r="52339" b="35612"/>
          <a:stretch/>
        </p:blipFill>
        <p:spPr>
          <a:xfrm>
            <a:off x="8819231" y="3826314"/>
            <a:ext cx="2863259" cy="3031686"/>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54301" t="7619" r="16012" b="5381"/>
          <a:stretch/>
        </p:blipFill>
        <p:spPr>
          <a:xfrm flipH="1">
            <a:off x="-577201" y="3275281"/>
            <a:ext cx="3619500" cy="4972050"/>
          </a:xfrm>
          <a:prstGeom prst="rect">
            <a:avLst/>
          </a:prstGeom>
        </p:spPr>
      </p:pic>
      <p:grpSp>
        <p:nvGrpSpPr>
          <p:cNvPr id="16" name="组合 15"/>
          <p:cNvGrpSpPr/>
          <p:nvPr/>
        </p:nvGrpSpPr>
        <p:grpSpPr>
          <a:xfrm>
            <a:off x="-3107360" y="-3181350"/>
            <a:ext cx="18394252" cy="1322070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grpSp>
      </p:grpSp>
      <p:pic>
        <p:nvPicPr>
          <p:cNvPr id="32" name="图片 31">
            <a:extLst>
              <a:ext uri="{FF2B5EF4-FFF2-40B4-BE49-F238E27FC236}">
                <a16:creationId xmlns:a16="http://schemas.microsoft.com/office/drawing/2014/main" xmlns="" id="{C6B5EF91-C1B7-4192-AEF9-C3E4378441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2549" y="-634857"/>
            <a:ext cx="10284191" cy="8435152"/>
          </a:xfrm>
          <a:prstGeom prst="rect">
            <a:avLst/>
          </a:prstGeom>
        </p:spPr>
      </p:pic>
      <p:pic>
        <p:nvPicPr>
          <p:cNvPr id="25" name="Picture 24">
            <a:extLst>
              <a:ext uri="{FF2B5EF4-FFF2-40B4-BE49-F238E27FC236}">
                <a16:creationId xmlns:a16="http://schemas.microsoft.com/office/drawing/2014/main" xmlns="" id="{62787F70-BFFA-E442-37A0-2263A4F7B3BA}"/>
              </a:ext>
            </a:extLst>
          </p:cNvPr>
          <p:cNvPicPr>
            <a:picLocks noChangeAspect="1"/>
          </p:cNvPicPr>
          <p:nvPr/>
        </p:nvPicPr>
        <p:blipFill>
          <a:blip r:embed="rId8"/>
          <a:stretch>
            <a:fillRect/>
          </a:stretch>
        </p:blipFill>
        <p:spPr>
          <a:xfrm>
            <a:off x="2268066" y="2189087"/>
            <a:ext cx="8077900" cy="1621677"/>
          </a:xfrm>
          <a:prstGeom prst="rect">
            <a:avLst/>
          </a:prstGeom>
        </p:spPr>
      </p:pic>
    </p:spTree>
    <p:extLst>
      <p:ext uri="{BB962C8B-B14F-4D97-AF65-F5344CB8AC3E}">
        <p14:creationId xmlns:p14="http://schemas.microsoft.com/office/powerpoint/2010/main" val="911592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29" y="2154092"/>
            <a:ext cx="4517577" cy="4517577"/>
          </a:xfrm>
          <a:prstGeom prst="rect">
            <a:avLst/>
          </a:prstGeom>
        </p:spPr>
      </p:pic>
      <p:sp>
        <p:nvSpPr>
          <p:cNvPr id="13" name="文本框 75">
            <a:extLst>
              <a:ext uri="{FF2B5EF4-FFF2-40B4-BE49-F238E27FC236}">
                <a16:creationId xmlns:a16="http://schemas.microsoft.com/office/drawing/2014/main" xmlns="" id="{BBDC4616-25B4-4DC1-8A6C-71E3F5D678F0}"/>
              </a:ext>
            </a:extLst>
          </p:cNvPr>
          <p:cNvSpPr txBox="1"/>
          <p:nvPr/>
        </p:nvSpPr>
        <p:spPr>
          <a:xfrm>
            <a:off x="3095625" y="1398158"/>
            <a:ext cx="8226715" cy="2862322"/>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0" i="0" u="none" strike="noStrike" kern="1200" cap="none" spc="0" normalizeH="0" baseline="0" noProof="0" dirty="0" smtClean="0">
                <a:ln>
                  <a:noFill/>
                </a:ln>
                <a:solidFill>
                  <a:srgbClr val="FF0000"/>
                </a:solidFill>
                <a:uLnTx/>
                <a:uFillTx/>
                <a:latin typeface="UTM Showcard" panose="02040603050506020204" pitchFamily="18" charset="0"/>
                <a:ea typeface="字魂151号-联盟综艺体" panose="00000500000000000000" charset="-122"/>
                <a:cs typeface="字魂151号-联盟综艺体" panose="00000500000000000000" charset="-122"/>
              </a:rPr>
              <a:t>HOẠT ĐỘNG 3: </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6000" dirty="0" smtClean="0">
                <a:solidFill>
                  <a:srgbClr val="FF0000"/>
                </a:solidFill>
                <a:latin typeface="UTM Showcard" panose="02040603050506020204" pitchFamily="18" charset="0"/>
                <a:ea typeface="字魂151号-联盟综艺体" panose="00000500000000000000" charset="-122"/>
                <a:cs typeface="字魂151号-联盟综艺体" panose="00000500000000000000" charset="-122"/>
              </a:rPr>
              <a:t>TIẾNG ỒN VÀ Ô NHIỄM TIẾNG ỒN</a:t>
            </a:r>
            <a:endParaRPr kumimoji="0" lang="vi-VN" altLang="zh-CN" sz="6000" b="0" i="0" u="none" strike="noStrike" kern="1200" cap="none" spc="0" normalizeH="0" baseline="0" noProof="0" dirty="0" smtClean="0">
              <a:ln>
                <a:noFill/>
              </a:ln>
              <a:solidFill>
                <a:srgbClr val="FF0000"/>
              </a:solidFill>
              <a:uLnTx/>
              <a:uFillTx/>
              <a:latin typeface="UTM Showcard" panose="02040603050506020204" pitchFamily="18" charset="0"/>
              <a:ea typeface="字魂151号-联盟综艺体" panose="00000500000000000000" charset="-122"/>
              <a:cs typeface="字魂151号-联盟综艺体" panose="00000500000000000000" charset="-122"/>
            </a:endParaRPr>
          </a:p>
        </p:txBody>
      </p:sp>
    </p:spTree>
    <p:custDataLst>
      <p:tags r:id="rId1"/>
    </p:custDataLst>
    <p:extLst>
      <p:ext uri="{BB962C8B-B14F-4D97-AF65-F5344CB8AC3E}">
        <p14:creationId xmlns:p14="http://schemas.microsoft.com/office/powerpoint/2010/main" val="3636138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17" y="3284210"/>
            <a:ext cx="3573790" cy="3573790"/>
          </a:xfrm>
          <a:prstGeom prst="rect">
            <a:avLst/>
          </a:prstGeom>
        </p:spPr>
      </p:pic>
      <p:sp>
        <p:nvSpPr>
          <p:cNvPr id="3" name="Rectangle 2"/>
          <p:cNvSpPr/>
          <p:nvPr/>
        </p:nvSpPr>
        <p:spPr>
          <a:xfrm>
            <a:off x="1519381" y="660907"/>
            <a:ext cx="9153237" cy="1384995"/>
          </a:xfrm>
          <a:prstGeom prst="rect">
            <a:avLst/>
          </a:prstGeom>
        </p:spPr>
        <p:txBody>
          <a:bodyPr wrap="square">
            <a:spAutoFit/>
          </a:bodyPr>
          <a:lstStyle/>
          <a:p>
            <a:pPr algn="just"/>
            <a:r>
              <a:rPr lang="vi-VN" sz="2800" dirty="0">
                <a:solidFill>
                  <a:srgbClr val="002060"/>
                </a:solidFill>
                <a:latin typeface="Cambria" panose="02040503050406030204" pitchFamily="18" charset="0"/>
                <a:ea typeface="Cambria" panose="02040503050406030204" pitchFamily="18" charset="0"/>
              </a:rPr>
              <a:t>Quan sát hình 3 và cho biết, những người trong hình đang bị ảnh hưởng bởi tiếng ồn </a:t>
            </a:r>
            <a:r>
              <a:rPr lang="vi-VN" sz="2800" dirty="0" smtClean="0">
                <a:solidFill>
                  <a:srgbClr val="002060"/>
                </a:solidFill>
                <a:latin typeface="Cambria" panose="02040503050406030204" pitchFamily="18" charset="0"/>
                <a:ea typeface="Cambria" panose="02040503050406030204" pitchFamily="18" charset="0"/>
              </a:rPr>
              <a:t>gì</a:t>
            </a:r>
            <a:r>
              <a:rPr lang="en-US" sz="2800" dirty="0" smtClean="0">
                <a:solidFill>
                  <a:srgbClr val="002060"/>
                </a:solidFill>
                <a:latin typeface="Cambria" panose="02040503050406030204" pitchFamily="18" charset="0"/>
                <a:ea typeface="Cambria" panose="02040503050406030204" pitchFamily="18" charset="0"/>
              </a:rPr>
              <a:t>?</a:t>
            </a:r>
            <a:r>
              <a:rPr lang="vi-VN" sz="2800" dirty="0" smtClean="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Vì sao những âm thanh đó gây ra ô nhiễm tiếng ồn?</a:t>
            </a:r>
            <a:endParaRPr lang="en-US" sz="2800" dirty="0">
              <a:solidFill>
                <a:srgbClr val="002060"/>
              </a:solidFill>
              <a:latin typeface="Cambria" panose="02040503050406030204" pitchFamily="18" charset="0"/>
              <a:ea typeface="Cambria" panose="02040503050406030204" pitchFamily="18" charset="0"/>
            </a:endParaRPr>
          </a:p>
        </p:txBody>
      </p:sp>
      <p:sp>
        <p:nvSpPr>
          <p:cNvPr id="4" name="Rectangle 3"/>
          <p:cNvSpPr/>
          <p:nvPr/>
        </p:nvSpPr>
        <p:spPr>
          <a:xfrm>
            <a:off x="1145310" y="4467810"/>
            <a:ext cx="6096000" cy="956352"/>
          </a:xfrm>
          <a:prstGeom prst="rect">
            <a:avLst/>
          </a:prstGeom>
        </p:spPr>
        <p:txBody>
          <a:bodyPr>
            <a:spAutoFit/>
          </a:bodyPr>
          <a:lstStyle/>
          <a:p>
            <a:pPr algn="ctr">
              <a:lnSpc>
                <a:spcPct val="135000"/>
              </a:lnSpc>
              <a:spcAft>
                <a:spcPts val="0"/>
              </a:spcAft>
              <a:tabLst>
                <a:tab pos="255270" algn="l"/>
              </a:tabLst>
            </a:pPr>
            <a:r>
              <a:rPr lang="en-US" sz="2200" dirty="0" err="1">
                <a:latin typeface="Cambria" panose="02040503050406030204" pitchFamily="18" charset="0"/>
                <a:ea typeface="Cambria" panose="02040503050406030204" pitchFamily="18" charset="0"/>
              </a:rPr>
              <a:t>Tiếng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máy</a:t>
            </a:r>
            <a:r>
              <a:rPr lang="en-US" sz="2200" dirty="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khoan</a:t>
            </a:r>
            <a:endParaRPr lang="vi-VN" sz="2200" dirty="0" smtClean="0">
              <a:latin typeface="Cambria" panose="02040503050406030204" pitchFamily="18" charset="0"/>
              <a:ea typeface="Cambria" panose="02040503050406030204" pitchFamily="18" charset="0"/>
            </a:endParaRPr>
          </a:p>
          <a:p>
            <a:pPr algn="ctr">
              <a:lnSpc>
                <a:spcPct val="135000"/>
              </a:lnSpc>
              <a:spcAft>
                <a:spcPts val="0"/>
              </a:spcAft>
              <a:tabLst>
                <a:tab pos="255270" algn="l"/>
              </a:tabLst>
            </a:pPr>
            <a:r>
              <a:rPr lang="en-US" sz="2200" dirty="0" smtClean="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bê</a:t>
            </a:r>
            <a:r>
              <a:rPr lang="en-US" sz="2200" dirty="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tông</a:t>
            </a:r>
            <a:endParaRPr lang="en-US" sz="2200" dirty="0">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2567709" y="2092489"/>
            <a:ext cx="8996219" cy="2451627"/>
          </a:xfrm>
          <a:prstGeom prst="rect">
            <a:avLst/>
          </a:prstGeom>
        </p:spPr>
      </p:pic>
      <p:sp>
        <p:nvSpPr>
          <p:cNvPr id="10" name="TextBox 9"/>
          <p:cNvSpPr txBox="1"/>
          <p:nvPr/>
        </p:nvSpPr>
        <p:spPr>
          <a:xfrm>
            <a:off x="5897419" y="4682851"/>
            <a:ext cx="2687782" cy="430887"/>
          </a:xfrm>
          <a:prstGeom prst="rect">
            <a:avLst/>
          </a:prstGeom>
          <a:noFill/>
        </p:spPr>
        <p:txBody>
          <a:bodyPr wrap="square" rtlCol="0">
            <a:spAutoFit/>
          </a:bodyPr>
          <a:lstStyle/>
          <a:p>
            <a:pPr algn="ctr"/>
            <a:r>
              <a:rPr lang="en-US" sz="2200" dirty="0" err="1" smtClean="0">
                <a:latin typeface="Cambria" panose="02040503050406030204" pitchFamily="18" charset="0"/>
                <a:ea typeface="Cambria" panose="02040503050406030204" pitchFamily="18" charset="0"/>
              </a:rPr>
              <a:t>Máy</a:t>
            </a:r>
            <a:r>
              <a:rPr lang="en-US" sz="2200" dirty="0" smtClean="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cưa</a:t>
            </a:r>
            <a:r>
              <a:rPr lang="en-US" sz="2200" dirty="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gỗ</a:t>
            </a:r>
            <a:endParaRPr lang="en-US" sz="2200" dirty="0">
              <a:latin typeface="Cambria" panose="02040503050406030204" pitchFamily="18" charset="0"/>
              <a:ea typeface="Cambria" panose="02040503050406030204" pitchFamily="18" charset="0"/>
            </a:endParaRPr>
          </a:p>
        </p:txBody>
      </p:sp>
      <p:sp>
        <p:nvSpPr>
          <p:cNvPr id="14" name="TextBox 13"/>
          <p:cNvSpPr txBox="1"/>
          <p:nvPr/>
        </p:nvSpPr>
        <p:spPr>
          <a:xfrm>
            <a:off x="8943976" y="4562487"/>
            <a:ext cx="2536826" cy="769441"/>
          </a:xfrm>
          <a:prstGeom prst="rect">
            <a:avLst/>
          </a:prstGeom>
          <a:noFill/>
        </p:spPr>
        <p:txBody>
          <a:bodyPr wrap="square" rtlCol="0">
            <a:spAutoFit/>
          </a:bodyPr>
          <a:lstStyle/>
          <a:p>
            <a:pPr algn="ctr"/>
            <a:r>
              <a:rPr lang="vi-VN" sz="2200" dirty="0">
                <a:latin typeface="Cambria" panose="02040503050406030204" pitchFamily="18" charset="0"/>
                <a:ea typeface="Cambria" panose="02040503050406030204" pitchFamily="18" charset="0"/>
              </a:rPr>
              <a:t>T</a:t>
            </a:r>
            <a:r>
              <a:rPr lang="en-US" sz="2200" dirty="0" err="1" smtClean="0">
                <a:latin typeface="Cambria" panose="02040503050406030204" pitchFamily="18" charset="0"/>
                <a:ea typeface="Cambria" panose="02040503050406030204" pitchFamily="18" charset="0"/>
              </a:rPr>
              <a:t>iếng</a:t>
            </a:r>
            <a:r>
              <a:rPr lang="en-US" sz="2200" dirty="0" smtClean="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động</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cơ</a:t>
            </a:r>
            <a:r>
              <a:rPr lang="en-US" sz="2200" dirty="0">
                <a:latin typeface="Cambria" panose="02040503050406030204" pitchFamily="18" charset="0"/>
                <a:ea typeface="Cambria" panose="02040503050406030204" pitchFamily="18" charset="0"/>
              </a:rPr>
              <a:t> </a:t>
            </a:r>
            <a:r>
              <a:rPr lang="en-US" sz="2200" dirty="0" smtClean="0">
                <a:latin typeface="Cambria" panose="02040503050406030204" pitchFamily="18" charset="0"/>
                <a:ea typeface="Cambria" panose="02040503050406030204" pitchFamily="18" charset="0"/>
              </a:rPr>
              <a:t>ô </a:t>
            </a:r>
            <a:r>
              <a:rPr lang="en-US" sz="2200" dirty="0" err="1" smtClean="0">
                <a:latin typeface="Cambria" panose="02040503050406030204" pitchFamily="18" charset="0"/>
                <a:ea typeface="Cambria" panose="02040503050406030204" pitchFamily="18" charset="0"/>
              </a:rPr>
              <a:t>tô</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xe</a:t>
            </a:r>
            <a:r>
              <a:rPr lang="en-US" sz="2200" dirty="0">
                <a:latin typeface="Cambria" panose="02040503050406030204" pitchFamily="18" charset="0"/>
                <a:ea typeface="Cambria" panose="02040503050406030204" pitchFamily="18" charset="0"/>
              </a:rPr>
              <a:t> </a:t>
            </a:r>
            <a:r>
              <a:rPr lang="en-US" sz="2200" dirty="0" err="1" smtClean="0">
                <a:latin typeface="Cambria" panose="02040503050406030204" pitchFamily="18" charset="0"/>
                <a:ea typeface="Cambria" panose="02040503050406030204" pitchFamily="18" charset="0"/>
              </a:rPr>
              <a:t>máy</a:t>
            </a:r>
            <a:endParaRPr lang="en-US" sz="22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118502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barn(inVertical)">
                                      <p:cBhvr>
                                        <p:cTn id="3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4653" y="907176"/>
            <a:ext cx="7381010" cy="4708981"/>
          </a:xfrm>
          <a:prstGeom prst="rect">
            <a:avLst/>
          </a:prstGeom>
        </p:spPr>
        <p:txBody>
          <a:bodyPr wrap="square">
            <a:spAutoFit/>
          </a:bodyPr>
          <a:lstStyle/>
          <a:p>
            <a:pPr algn="just"/>
            <a:r>
              <a:rPr lang="en-US" sz="3000" dirty="0" smtClean="0">
                <a:latin typeface="Cambria" panose="02040503050406030204" pitchFamily="18" charset="0"/>
                <a:ea typeface="Cambria" panose="02040503050406030204" pitchFamily="18" charset="0"/>
              </a:rPr>
              <a:t>	</a:t>
            </a:r>
            <a:r>
              <a:rPr lang="vi-VN" sz="3000" dirty="0" smtClean="0">
                <a:latin typeface="Cambria" panose="02040503050406030204" pitchFamily="18" charset="0"/>
                <a:ea typeface="Cambria" panose="02040503050406030204" pitchFamily="18" charset="0"/>
              </a:rPr>
              <a:t>Tiếng </a:t>
            </a:r>
            <a:r>
              <a:rPr lang="vi-VN" sz="3000" dirty="0">
                <a:latin typeface="Cambria" panose="02040503050406030204" pitchFamily="18" charset="0"/>
                <a:ea typeface="Cambria" panose="02040503050406030204" pitchFamily="18" charset="0"/>
              </a:rPr>
              <a:t>ồn là những âm thanh gây cảm giác khó chịu cho người nghe </a:t>
            </a:r>
            <a:r>
              <a:rPr lang="vi-VN" sz="3000" dirty="0" smtClean="0">
                <a:latin typeface="Cambria" panose="02040503050406030204" pitchFamily="18" charset="0"/>
                <a:ea typeface="Cambria" panose="02040503050406030204" pitchFamily="18" charset="0"/>
              </a:rPr>
              <a:t>hoặc </a:t>
            </a:r>
            <a:r>
              <a:rPr lang="vi-VN" sz="3000" dirty="0">
                <a:latin typeface="Cambria" panose="02040503050406030204" pitchFamily="18" charset="0"/>
                <a:ea typeface="Cambria" panose="02040503050406030204" pitchFamily="18" charset="0"/>
              </a:rPr>
              <a:t>những âm thanh phát ra không </a:t>
            </a:r>
            <a:r>
              <a:rPr lang="vi-VN" sz="3000" dirty="0" smtClean="0">
                <a:latin typeface="Cambria" panose="02040503050406030204" pitchFamily="18" charset="0"/>
                <a:ea typeface="Cambria" panose="02040503050406030204" pitchFamily="18" charset="0"/>
              </a:rPr>
              <a:t>đúng </a:t>
            </a:r>
            <a:r>
              <a:rPr lang="vi-VN" sz="3000" dirty="0">
                <a:latin typeface="Cambria" panose="02040503050406030204" pitchFamily="18" charset="0"/>
                <a:ea typeface="Cambria" panose="02040503050406030204" pitchFamily="18" charset="0"/>
              </a:rPr>
              <a:t>lúc hay vượt </a:t>
            </a:r>
            <a:r>
              <a:rPr lang="vi-VN" sz="3000" dirty="0" smtClean="0">
                <a:latin typeface="Cambria" panose="02040503050406030204" pitchFamily="18" charset="0"/>
                <a:ea typeface="Cambria" panose="02040503050406030204" pitchFamily="18" charset="0"/>
              </a:rPr>
              <a:t>quá </a:t>
            </a:r>
            <a:r>
              <a:rPr lang="vi-VN" sz="3000" dirty="0">
                <a:latin typeface="Cambria" panose="02040503050406030204" pitchFamily="18" charset="0"/>
                <a:ea typeface="Cambria" panose="02040503050406030204" pitchFamily="18" charset="0"/>
              </a:rPr>
              <a:t>mức chịu đựng của con </a:t>
            </a:r>
            <a:r>
              <a:rPr lang="vi-VN" sz="3000" dirty="0" smtClean="0">
                <a:latin typeface="Cambria" panose="02040503050406030204" pitchFamily="18" charset="0"/>
                <a:ea typeface="Cambria" panose="02040503050406030204" pitchFamily="18" charset="0"/>
              </a:rPr>
              <a:t>người.</a:t>
            </a:r>
          </a:p>
          <a:p>
            <a:pPr algn="just"/>
            <a:r>
              <a:rPr lang="vi-VN" sz="3000" dirty="0" smtClean="0">
                <a:latin typeface="Cambria" panose="02040503050406030204" pitchFamily="18" charset="0"/>
                <a:ea typeface="Cambria" panose="02040503050406030204" pitchFamily="18" charset="0"/>
              </a:rPr>
              <a:t> </a:t>
            </a:r>
            <a:r>
              <a:rPr lang="en-US" sz="3000" dirty="0" smtClean="0">
                <a:latin typeface="Cambria" panose="02040503050406030204" pitchFamily="18" charset="0"/>
                <a:ea typeface="Cambria" panose="02040503050406030204" pitchFamily="18" charset="0"/>
              </a:rPr>
              <a:t>	</a:t>
            </a:r>
            <a:r>
              <a:rPr lang="vi-VN" sz="3000" dirty="0" smtClean="0">
                <a:latin typeface="Cambria" panose="02040503050406030204" pitchFamily="18" charset="0"/>
                <a:ea typeface="Cambria" panose="02040503050406030204" pitchFamily="18" charset="0"/>
              </a:rPr>
              <a:t>Ô </a:t>
            </a:r>
            <a:r>
              <a:rPr lang="vi-VN" sz="3000" dirty="0">
                <a:latin typeface="Cambria" panose="02040503050406030204" pitchFamily="18" charset="0"/>
                <a:ea typeface="Cambria" panose="02040503050406030204" pitchFamily="18" charset="0"/>
              </a:rPr>
              <a:t>nhiễm tiếng ồn xảy ra khi tiếng ồn kéo dài và </a:t>
            </a:r>
            <a:r>
              <a:rPr lang="vi-VN" sz="3000" dirty="0" smtClean="0">
                <a:latin typeface="Cambria" panose="02040503050406030204" pitchFamily="18" charset="0"/>
                <a:ea typeface="Cambria" panose="02040503050406030204" pitchFamily="18" charset="0"/>
              </a:rPr>
              <a:t>lặp </a:t>
            </a:r>
            <a:r>
              <a:rPr lang="vi-VN" sz="3000" dirty="0">
                <a:latin typeface="Cambria" panose="02040503050406030204" pitchFamily="18" charset="0"/>
                <a:ea typeface="Cambria" panose="02040503050406030204" pitchFamily="18" charset="0"/>
              </a:rPr>
              <a:t>đi </a:t>
            </a:r>
            <a:r>
              <a:rPr lang="vi-VN" sz="3000" dirty="0" smtClean="0">
                <a:latin typeface="Cambria" panose="02040503050406030204" pitchFamily="18" charset="0"/>
                <a:ea typeface="Cambria" panose="02040503050406030204" pitchFamily="18" charset="0"/>
              </a:rPr>
              <a:t>lặp </a:t>
            </a:r>
            <a:r>
              <a:rPr lang="vi-VN" sz="3000" dirty="0">
                <a:latin typeface="Cambria" panose="02040503050406030204" pitchFamily="18" charset="0"/>
                <a:ea typeface="Cambria" panose="02040503050406030204" pitchFamily="18" charset="0"/>
              </a:rPr>
              <a:t>lại</a:t>
            </a:r>
            <a:r>
              <a:rPr lang="vi-VN" sz="3000" dirty="0" smtClean="0">
                <a:latin typeface="Cambria" panose="02040503050406030204" pitchFamily="18" charset="0"/>
                <a:ea typeface="Cambria" panose="02040503050406030204" pitchFamily="18" charset="0"/>
              </a:rPr>
              <a:t>.</a:t>
            </a:r>
          </a:p>
          <a:p>
            <a:pPr algn="just"/>
            <a:r>
              <a:rPr lang="vi-VN" sz="3000" dirty="0" smtClean="0">
                <a:latin typeface="Cambria" panose="02040503050406030204" pitchFamily="18" charset="0"/>
                <a:ea typeface="Cambria" panose="02040503050406030204" pitchFamily="18" charset="0"/>
              </a:rPr>
              <a:t> </a:t>
            </a:r>
            <a:r>
              <a:rPr lang="en-US" sz="3000" dirty="0" smtClean="0">
                <a:latin typeface="Cambria" panose="02040503050406030204" pitchFamily="18" charset="0"/>
                <a:ea typeface="Cambria" panose="02040503050406030204" pitchFamily="18" charset="0"/>
              </a:rPr>
              <a:t>	</a:t>
            </a:r>
            <a:r>
              <a:rPr lang="vi-VN" sz="3000" dirty="0" smtClean="0">
                <a:latin typeface="Cambria" panose="02040503050406030204" pitchFamily="18" charset="0"/>
                <a:ea typeface="Cambria" panose="02040503050406030204" pitchFamily="18" charset="0"/>
              </a:rPr>
              <a:t>Ô </a:t>
            </a:r>
            <a:r>
              <a:rPr lang="vi-VN" sz="3000" dirty="0">
                <a:latin typeface="Cambria" panose="02040503050406030204" pitchFamily="18" charset="0"/>
                <a:ea typeface="Cambria" panose="02040503050406030204" pitchFamily="18" charset="0"/>
              </a:rPr>
              <a:t>nhiễm tiếng ồn có thể gây mất ngủ, đau đầu, </a:t>
            </a:r>
            <a:r>
              <a:rPr lang="vi-VN" sz="3000" dirty="0" smtClean="0">
                <a:latin typeface="Cambria" panose="02040503050406030204" pitchFamily="18" charset="0"/>
                <a:ea typeface="Cambria" panose="02040503050406030204" pitchFamily="18" charset="0"/>
              </a:rPr>
              <a:t>chống mặt</a:t>
            </a:r>
            <a:r>
              <a:rPr lang="vi-VN" sz="3000" dirty="0">
                <a:latin typeface="Cambria" panose="02040503050406030204" pitchFamily="18" charset="0"/>
                <a:ea typeface="Cambria" panose="02040503050406030204" pitchFamily="18" charset="0"/>
              </a:rPr>
              <a:t>, tổn thương tại.... </a:t>
            </a:r>
            <a:r>
              <a:rPr lang="vi-VN" sz="3000" dirty="0" smtClean="0">
                <a:latin typeface="Cambria" panose="02040503050406030204" pitchFamily="18" charset="0"/>
                <a:ea typeface="Cambria" panose="02040503050406030204" pitchFamily="18" charset="0"/>
              </a:rPr>
              <a:t>và </a:t>
            </a:r>
            <a:r>
              <a:rPr lang="vi-VN" sz="3000" dirty="0">
                <a:latin typeface="Cambria" panose="02040503050406030204" pitchFamily="18" charset="0"/>
                <a:ea typeface="Cambria" panose="02040503050406030204" pitchFamily="18" charset="0"/>
              </a:rPr>
              <a:t>ảnh hưởng tới năng </a:t>
            </a:r>
            <a:r>
              <a:rPr lang="vi-VN" sz="3000" dirty="0" smtClean="0">
                <a:latin typeface="Cambria" panose="02040503050406030204" pitchFamily="18" charset="0"/>
                <a:ea typeface="Cambria" panose="02040503050406030204" pitchFamily="18" charset="0"/>
              </a:rPr>
              <a:t>suất </a:t>
            </a:r>
            <a:r>
              <a:rPr lang="vi-VN" sz="3000" dirty="0">
                <a:latin typeface="Cambria" panose="02040503050406030204" pitchFamily="18" charset="0"/>
                <a:ea typeface="Cambria" panose="02040503050406030204" pitchFamily="18" charset="0"/>
              </a:rPr>
              <a:t>hiệu quả làm việc, trao đổi thông tin của con </a:t>
            </a:r>
            <a:r>
              <a:rPr lang="vi-VN" sz="3000" dirty="0" smtClean="0">
                <a:latin typeface="Cambria" panose="02040503050406030204" pitchFamily="18" charset="0"/>
                <a:ea typeface="Cambria" panose="02040503050406030204" pitchFamily="18" charset="0"/>
              </a:rPr>
              <a:t>người.</a:t>
            </a:r>
            <a:endParaRPr lang="en-US" sz="3000" dirty="0">
              <a:latin typeface="Cambria" panose="02040503050406030204" pitchFamily="18" charset="0"/>
              <a:ea typeface="Cambria" panose="02040503050406030204" pitchFamily="18" charset="0"/>
            </a:endParaRPr>
          </a:p>
        </p:txBody>
      </p:sp>
      <p:pic>
        <p:nvPicPr>
          <p:cNvPr id="4"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868" y="2725410"/>
            <a:ext cx="3573790" cy="3573790"/>
          </a:xfrm>
          <a:prstGeom prst="rect">
            <a:avLst/>
          </a:prstGeom>
        </p:spPr>
      </p:pic>
      <p:sp>
        <p:nvSpPr>
          <p:cNvPr id="6" name="Rectangle: Rounded Corners 3">
            <a:extLst>
              <a:ext uri="{FF2B5EF4-FFF2-40B4-BE49-F238E27FC236}">
                <a16:creationId xmlns:a16="http://schemas.microsoft.com/office/drawing/2014/main" xmlns="" id="{0E4F9FC5-1B14-19AD-2EDD-32EC34EA4942}"/>
              </a:ext>
            </a:extLst>
          </p:cNvPr>
          <p:cNvSpPr/>
          <p:nvPr/>
        </p:nvSpPr>
        <p:spPr>
          <a:xfrm>
            <a:off x="672716" y="575733"/>
            <a:ext cx="8064884" cy="5647267"/>
          </a:xfrm>
          <a:prstGeom prst="roundRect">
            <a:avLst/>
          </a:prstGeom>
          <a:noFill/>
          <a:ln w="76200">
            <a:solidFill>
              <a:srgbClr val="0091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8609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2755" y="662116"/>
            <a:ext cx="9220492" cy="715581"/>
          </a:xfrm>
          <a:prstGeom prst="rect">
            <a:avLst/>
          </a:prstGeom>
        </p:spPr>
        <p:txBody>
          <a:bodyPr wrap="square">
            <a:spAutoFit/>
          </a:bodyPr>
          <a:lstStyle/>
          <a:p>
            <a:pPr algn="ctr">
              <a:lnSpc>
                <a:spcPct val="135000"/>
              </a:lnSpc>
              <a:spcAft>
                <a:spcPts val="0"/>
              </a:spcAft>
              <a:tabLst>
                <a:tab pos="255270" algn="l"/>
              </a:tabLst>
            </a:pPr>
            <a:r>
              <a:rPr lang="vi-VN" sz="3000" b="1" dirty="0" smtClean="0">
                <a:solidFill>
                  <a:srgbClr val="002060"/>
                </a:solidFill>
                <a:latin typeface="Cambria" panose="02040503050406030204" pitchFamily="18" charset="0"/>
                <a:ea typeface="Cambria" panose="02040503050406030204" pitchFamily="18" charset="0"/>
              </a:rPr>
              <a:t>Em hãy </a:t>
            </a:r>
            <a:r>
              <a:rPr lang="en-US" sz="3000" b="1" dirty="0" err="1" smtClean="0">
                <a:solidFill>
                  <a:srgbClr val="002060"/>
                </a:solidFill>
                <a:latin typeface="Cambria" panose="02040503050406030204" pitchFamily="18" charset="0"/>
                <a:ea typeface="Cambria" panose="02040503050406030204" pitchFamily="18" charset="0"/>
              </a:rPr>
              <a:t>đề</a:t>
            </a:r>
            <a:r>
              <a:rPr lang="en-US" sz="3000" b="1" dirty="0" smtClean="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xuất</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cách</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làm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giảm</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tiếng</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ồn</a:t>
            </a:r>
            <a:r>
              <a:rPr lang="en-US" sz="3000" b="1" dirty="0">
                <a:solidFill>
                  <a:srgbClr val="002060"/>
                </a:solidFill>
                <a:latin typeface="Cambria" panose="02040503050406030204" pitchFamily="18" charset="0"/>
                <a:ea typeface="Cambria" panose="02040503050406030204" pitchFamily="18" charset="0"/>
              </a:rPr>
              <a:t> ở </a:t>
            </a:r>
            <a:r>
              <a:rPr lang="en-US" sz="3000" b="1" dirty="0" err="1">
                <a:solidFill>
                  <a:srgbClr val="002060"/>
                </a:solidFill>
                <a:latin typeface="Cambria" panose="02040503050406030204" pitchFamily="18" charset="0"/>
                <a:ea typeface="Cambria" panose="02040503050406030204" pitchFamily="18" charset="0"/>
              </a:rPr>
              <a:t>các</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hình</a:t>
            </a:r>
            <a:r>
              <a:rPr lang="en-US" sz="3000" b="1" dirty="0">
                <a:solidFill>
                  <a:srgbClr val="002060"/>
                </a:solidFill>
                <a:latin typeface="Cambria" panose="02040503050406030204" pitchFamily="18" charset="0"/>
                <a:ea typeface="Cambria" panose="02040503050406030204" pitchFamily="18" charset="0"/>
              </a:rPr>
              <a:t>?</a:t>
            </a: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749552" y="1377697"/>
            <a:ext cx="8692896" cy="236896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292" y="4097445"/>
            <a:ext cx="4296543" cy="2653748"/>
          </a:xfrm>
          <a:prstGeom prst="rect">
            <a:avLst/>
          </a:prstGeom>
        </p:spPr>
      </p:pic>
      <p:sp>
        <p:nvSpPr>
          <p:cNvPr id="5" name="Rectangle 4"/>
          <p:cNvSpPr/>
          <p:nvPr/>
        </p:nvSpPr>
        <p:spPr>
          <a:xfrm>
            <a:off x="2750100" y="3666558"/>
            <a:ext cx="1407758" cy="430887"/>
          </a:xfrm>
          <a:prstGeom prst="rect">
            <a:avLst/>
          </a:prstGeom>
        </p:spPr>
        <p:txBody>
          <a:bodyPr wrap="none">
            <a:spAutoFit/>
          </a:bodyPr>
          <a:lstStyle/>
          <a:p>
            <a:r>
              <a:rPr lang="en-US" sz="2200" b="1" dirty="0" err="1">
                <a:latin typeface="Cambria" panose="02040503050406030204" pitchFamily="18" charset="0"/>
                <a:ea typeface="Cambria" panose="02040503050406030204" pitchFamily="18" charset="0"/>
              </a:rPr>
              <a:t>Đóng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cửa</a:t>
            </a:r>
            <a:endParaRPr lang="en-US" sz="2200" b="1" dirty="0">
              <a:latin typeface="Cambria" panose="02040503050406030204" pitchFamily="18" charset="0"/>
              <a:ea typeface="Cambria" panose="02040503050406030204" pitchFamily="18" charset="0"/>
            </a:endParaRPr>
          </a:p>
        </p:txBody>
      </p:sp>
      <p:sp>
        <p:nvSpPr>
          <p:cNvPr id="6" name="Rectangle 5"/>
          <p:cNvSpPr/>
          <p:nvPr/>
        </p:nvSpPr>
        <p:spPr>
          <a:xfrm>
            <a:off x="4720672" y="3666558"/>
            <a:ext cx="2932213" cy="1006429"/>
          </a:xfrm>
          <a:prstGeom prst="rect">
            <a:avLst/>
          </a:prstGeom>
        </p:spPr>
        <p:txBody>
          <a:bodyPr wrap="none">
            <a:spAutoFit/>
          </a:bodyPr>
          <a:lstStyle/>
          <a:p>
            <a:pPr algn="ctr">
              <a:lnSpc>
                <a:spcPct val="135000"/>
              </a:lnSpc>
              <a:spcAft>
                <a:spcPts val="0"/>
              </a:spcAft>
              <a:tabLst>
                <a:tab pos="255270" algn="l"/>
              </a:tabLst>
            </a:pPr>
            <a:r>
              <a:rPr lang="vi-VN" sz="2200" b="1" dirty="0" err="1" smtClean="0">
                <a:latin typeface="Cambria" panose="02040503050406030204" pitchFamily="18" charset="0"/>
                <a:ea typeface="Cambria" panose="02040503050406030204" pitchFamily="18" charset="0"/>
              </a:rPr>
              <a:t>Đ</a:t>
            </a:r>
            <a:r>
              <a:rPr lang="en-US" sz="2200" b="1" dirty="0" err="1" smtClean="0">
                <a:latin typeface="Cambria" panose="02040503050406030204" pitchFamily="18" charset="0"/>
                <a:ea typeface="Cambria" panose="02040503050406030204" pitchFamily="18" charset="0"/>
              </a:rPr>
              <a:t>eo</a:t>
            </a:r>
            <a:r>
              <a:rPr lang="en-US" sz="2200" b="1" dirty="0" smtClean="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cái</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bịt</a:t>
            </a:r>
            <a:r>
              <a:rPr lang="en-US" sz="2200" b="1" dirty="0">
                <a:latin typeface="Cambria" panose="02040503050406030204" pitchFamily="18" charset="0"/>
                <a:ea typeface="Cambria" panose="02040503050406030204" pitchFamily="18" charset="0"/>
              </a:rPr>
              <a:t> tai </a:t>
            </a:r>
            <a:endParaRPr lang="en-US" sz="2200" b="1" dirty="0" smtClean="0">
              <a:latin typeface="Cambria" panose="02040503050406030204" pitchFamily="18" charset="0"/>
              <a:ea typeface="Cambria" panose="02040503050406030204" pitchFamily="18" charset="0"/>
            </a:endParaRPr>
          </a:p>
          <a:p>
            <a:pPr algn="ctr">
              <a:lnSpc>
                <a:spcPct val="135000"/>
              </a:lnSpc>
              <a:spcAft>
                <a:spcPts val="0"/>
              </a:spcAft>
              <a:tabLst>
                <a:tab pos="255270" algn="l"/>
              </a:tabLst>
            </a:pPr>
            <a:r>
              <a:rPr lang="en-US" sz="2200" b="1" dirty="0" err="1" smtClean="0">
                <a:latin typeface="Cambria" panose="02040503050406030204" pitchFamily="18" charset="0"/>
                <a:ea typeface="Cambria" panose="02040503050406030204" pitchFamily="18" charset="0"/>
              </a:rPr>
              <a:t>để</a:t>
            </a:r>
            <a:r>
              <a:rPr lang="en-US" sz="2200" b="1" dirty="0" smtClean="0">
                <a:latin typeface="Cambria" panose="02040503050406030204" pitchFamily="18" charset="0"/>
                <a:ea typeface="Cambria" panose="02040503050406030204" pitchFamily="18" charset="0"/>
              </a:rPr>
              <a:t> </a:t>
            </a:r>
            <a:r>
              <a:rPr lang="en-US" sz="2200" b="1" dirty="0" err="1" smtClean="0">
                <a:latin typeface="Cambria" panose="02040503050406030204" pitchFamily="18" charset="0"/>
                <a:ea typeface="Cambria" panose="02040503050406030204" pitchFamily="18" charset="0"/>
              </a:rPr>
              <a:t>làm</a:t>
            </a:r>
            <a:r>
              <a:rPr lang="en-US" sz="2200" b="1" dirty="0" smtClean="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giảm</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tiếng</a:t>
            </a:r>
            <a:r>
              <a:rPr lang="en-US" sz="2200" b="1" dirty="0">
                <a:latin typeface="Cambria" panose="02040503050406030204" pitchFamily="18" charset="0"/>
                <a:ea typeface="Cambria" panose="02040503050406030204" pitchFamily="18" charset="0"/>
              </a:rPr>
              <a:t> </a:t>
            </a:r>
            <a:r>
              <a:rPr lang="en-US" sz="2200" b="1" dirty="0" err="1" smtClean="0">
                <a:latin typeface="Cambria" panose="02040503050406030204" pitchFamily="18" charset="0"/>
                <a:ea typeface="Cambria" panose="02040503050406030204" pitchFamily="18" charset="0"/>
              </a:rPr>
              <a:t>ồn</a:t>
            </a:r>
            <a:endParaRPr lang="en-US" sz="2200" b="1" dirty="0">
              <a:latin typeface="Cambria" panose="02040503050406030204" pitchFamily="18" charset="0"/>
              <a:ea typeface="Cambria" panose="02040503050406030204" pitchFamily="18" charset="0"/>
            </a:endParaRPr>
          </a:p>
        </p:txBody>
      </p:sp>
      <p:sp>
        <p:nvSpPr>
          <p:cNvPr id="7" name="Rectangle 6"/>
          <p:cNvSpPr/>
          <p:nvPr/>
        </p:nvSpPr>
        <p:spPr>
          <a:xfrm>
            <a:off x="7620023" y="3715427"/>
            <a:ext cx="2943224" cy="938719"/>
          </a:xfrm>
          <a:prstGeom prst="rect">
            <a:avLst/>
          </a:prstGeom>
        </p:spPr>
        <p:txBody>
          <a:bodyPr wrap="square">
            <a:spAutoFit/>
          </a:bodyPr>
          <a:lstStyle/>
          <a:p>
            <a:pPr algn="ctr"/>
            <a:r>
              <a:rPr lang="en-US" sz="2200" b="1" dirty="0" err="1">
                <a:latin typeface="Cambria" panose="02040503050406030204" pitchFamily="18" charset="0"/>
                <a:ea typeface="Cambria" panose="02040503050406030204" pitchFamily="18" charset="0"/>
              </a:rPr>
              <a:t>Dựng</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tấm</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cách</a:t>
            </a:r>
            <a:r>
              <a:rPr lang="en-US" sz="2200" b="1" dirty="0">
                <a:latin typeface="Cambria" panose="02040503050406030204" pitchFamily="18" charset="0"/>
                <a:ea typeface="Cambria" panose="02040503050406030204" pitchFamily="18" charset="0"/>
              </a:rPr>
              <a:t> </a:t>
            </a:r>
            <a:r>
              <a:rPr lang="vi-VN" sz="2200" b="1" dirty="0" smtClean="0">
                <a:latin typeface="Cambria" panose="02040503050406030204" pitchFamily="18" charset="0"/>
                <a:ea typeface="Cambria" panose="02040503050406030204" pitchFamily="18" charset="0"/>
              </a:rPr>
              <a:t>âm, </a:t>
            </a:r>
            <a:endParaRPr lang="en-US" sz="2200" b="1" dirty="0" smtClean="0">
              <a:latin typeface="Cambria" panose="02040503050406030204" pitchFamily="18" charset="0"/>
              <a:ea typeface="Cambria" panose="02040503050406030204" pitchFamily="18" charset="0"/>
            </a:endParaRPr>
          </a:p>
          <a:p>
            <a:pPr algn="ctr">
              <a:lnSpc>
                <a:spcPct val="150000"/>
              </a:lnSpc>
            </a:pPr>
            <a:r>
              <a:rPr lang="vi-VN" sz="2200" b="1" dirty="0" smtClean="0">
                <a:latin typeface="Cambria" panose="02040503050406030204" pitchFamily="18" charset="0"/>
                <a:ea typeface="Cambria" panose="02040503050406030204" pitchFamily="18" charset="0"/>
              </a:rPr>
              <a:t>t</a:t>
            </a:r>
            <a:r>
              <a:rPr lang="en-US" sz="2200" b="1" dirty="0" err="1" smtClean="0">
                <a:latin typeface="Cambria" panose="02040503050406030204" pitchFamily="18" charset="0"/>
                <a:ea typeface="Cambria" panose="02040503050406030204" pitchFamily="18" charset="0"/>
              </a:rPr>
              <a:t>rồng</a:t>
            </a:r>
            <a:r>
              <a:rPr lang="en-US" sz="2200" b="1" dirty="0" smtClean="0">
                <a:latin typeface="Cambria" panose="02040503050406030204" pitchFamily="18" charset="0"/>
                <a:ea typeface="Cambria" panose="02040503050406030204" pitchFamily="18" charset="0"/>
              </a:rPr>
              <a:t> </a:t>
            </a:r>
            <a:r>
              <a:rPr lang="vi-VN" sz="2200" b="1" dirty="0" smtClean="0">
                <a:latin typeface="Cambria" panose="02040503050406030204" pitchFamily="18" charset="0"/>
                <a:ea typeface="Cambria" panose="02040503050406030204" pitchFamily="18" charset="0"/>
              </a:rPr>
              <a:t>cây</a:t>
            </a:r>
            <a:r>
              <a:rPr lang="en-US" sz="2200" b="1" dirty="0" smtClean="0">
                <a:latin typeface="Cambria" panose="02040503050406030204" pitchFamily="18" charset="0"/>
                <a:ea typeface="Cambria" panose="02040503050406030204" pitchFamily="18" charset="0"/>
              </a:rPr>
              <a:t> </a:t>
            </a:r>
            <a:r>
              <a:rPr lang="en-US" sz="2200" b="1" dirty="0" err="1" smtClean="0">
                <a:latin typeface="Cambria" panose="02040503050406030204" pitchFamily="18" charset="0"/>
                <a:ea typeface="Cambria" panose="02040503050406030204" pitchFamily="18" charset="0"/>
              </a:rPr>
              <a:t>ven</a:t>
            </a:r>
            <a:r>
              <a:rPr lang="en-US" sz="2200" b="1" dirty="0" smtClean="0">
                <a:latin typeface="Cambria" panose="02040503050406030204" pitchFamily="18" charset="0"/>
                <a:ea typeface="Cambria" panose="02040503050406030204" pitchFamily="18" charset="0"/>
              </a:rPr>
              <a:t> </a:t>
            </a:r>
            <a:r>
              <a:rPr lang="en-US" sz="2200" b="1" dirty="0" err="1" smtClean="0">
                <a:latin typeface="Cambria" panose="02040503050406030204" pitchFamily="18" charset="0"/>
                <a:ea typeface="Cambria" panose="02040503050406030204" pitchFamily="18" charset="0"/>
              </a:rPr>
              <a:t>đường</a:t>
            </a:r>
            <a:endParaRPr lang="en-US" sz="2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01667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0.2|0.2|0.2|0.2|0.3"/>
</p:tagLst>
</file>

<file path=ppt/tags/tag2.xml><?xml version="1.0" encoding="utf-8"?>
<p:tagLst xmlns:a="http://schemas.openxmlformats.org/drawingml/2006/main" xmlns:r="http://schemas.openxmlformats.org/officeDocument/2006/relationships" xmlns:p="http://schemas.openxmlformats.org/presentationml/2006/main">
  <p:tag name="TIMING" val="|0.2|0.5|0.2|0.2|0.8|0.2"/>
</p:tagLst>
</file>

<file path=ppt/tags/tag3.xml><?xml version="1.0" encoding="utf-8"?>
<p:tagLst xmlns:a="http://schemas.openxmlformats.org/drawingml/2006/main" xmlns:r="http://schemas.openxmlformats.org/officeDocument/2006/relationships" xmlns:p="http://schemas.openxmlformats.org/presentationml/2006/main">
  <p:tag name="TIMING" val="|0.2|0.2|0.2|0.2|0.2|0.2"/>
</p:tagLst>
</file>

<file path=ppt/tags/tag4.xml><?xml version="1.0" encoding="utf-8"?>
<p:tagLst xmlns:a="http://schemas.openxmlformats.org/drawingml/2006/main" xmlns:r="http://schemas.openxmlformats.org/officeDocument/2006/relationships" xmlns:p="http://schemas.openxmlformats.org/presentationml/2006/main">
  <p:tag name="TIMING" val="|0.2|0.2|0.2"/>
</p:tagLst>
</file>

<file path=ppt/tags/tag5.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700</Words>
  <Application>Microsoft Office PowerPoint</Application>
  <PresentationFormat>Widescreen</PresentationFormat>
  <Paragraphs>58</Paragraphs>
  <Slides>19</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19</vt:i4>
      </vt:variant>
    </vt:vector>
  </HeadingPairs>
  <TitlesOfParts>
    <vt:vector size="35" baseType="lpstr">
      <vt:lpstr>微软雅黑</vt:lpstr>
      <vt:lpstr>#9Slide07 HoneyCream</vt:lpstr>
      <vt:lpstr>Arial</vt:lpstr>
      <vt:lpstr>Calibri</vt:lpstr>
      <vt:lpstr>Cambria</vt:lpstr>
      <vt:lpstr>SVN-Newton</vt:lpstr>
      <vt:lpstr>Times New Roman</vt:lpstr>
      <vt:lpstr>UTM Showcard</vt:lpstr>
      <vt:lpstr>Vogue-ExtraBold</vt:lpstr>
      <vt:lpstr>字魂151号-联盟综艺体</vt:lpstr>
      <vt:lpstr>字魂156号-萌趣苏打饼</vt:lpstr>
      <vt:lpstr>思源黑体 CN</vt:lpstr>
      <vt:lpstr>思源黑体 CN Bold</vt:lpstr>
      <vt:lpstr>标小智龙珠体</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Măngnon</cp:keywords>
  <cp:lastModifiedBy/>
  <cp:revision>1</cp:revision>
  <dcterms:created xsi:type="dcterms:W3CDTF">2022-02-22T11:00:15Z</dcterms:created>
  <dcterms:modified xsi:type="dcterms:W3CDTF">2023-11-07T05:04:17Z</dcterms:modified>
</cp:coreProperties>
</file>