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4" r:id="rId4"/>
    <p:sldId id="291" r:id="rId5"/>
    <p:sldId id="267" r:id="rId6"/>
    <p:sldId id="263" r:id="rId7"/>
    <p:sldId id="273" r:id="rId8"/>
    <p:sldId id="276" r:id="rId9"/>
    <p:sldId id="277" r:id="rId10"/>
    <p:sldId id="278" r:id="rId11"/>
    <p:sldId id="279" r:id="rId12"/>
    <p:sldId id="266" r:id="rId13"/>
    <p:sldId id="280" r:id="rId14"/>
    <p:sldId id="281" r:id="rId15"/>
    <p:sldId id="282" r:id="rId16"/>
    <p:sldId id="283" r:id="rId17"/>
    <p:sldId id="284" r:id="rId18"/>
    <p:sldId id="285" r:id="rId19"/>
    <p:sldId id="268" r:id="rId20"/>
    <p:sldId id="290" r:id="rId21"/>
    <p:sldId id="289" r:id="rId22"/>
    <p:sldId id="2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0099"/>
    <a:srgbClr val="9900FF"/>
    <a:srgbClr val="FFCCFF"/>
    <a:srgbClr val="CC66FF"/>
    <a:srgbClr val="00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83700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1AD81659-9FF7-9FC5-AA7B-F8ACE995A83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 descr="图片包含 游戏机, 食物&#10;&#10;描述已自动生成">
              <a:extLst>
                <a:ext uri="{FF2B5EF4-FFF2-40B4-BE49-F238E27FC236}">
                  <a16:creationId xmlns:a16="http://schemas.microsoft.com/office/drawing/2014/main" id="{85F2B219-726F-05FF-D459-95812F73B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9" name="图片 8" descr="图片包含 游戏机, 食物, 房间&#10;&#10;描述已自动生成">
              <a:extLst>
                <a:ext uri="{FF2B5EF4-FFF2-40B4-BE49-F238E27FC236}">
                  <a16:creationId xmlns:a16="http://schemas.microsoft.com/office/drawing/2014/main" id="{D5EA4AD2-344B-F4B8-8330-B2CD73385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725"/>
              <a:ext cx="12192000" cy="6856549"/>
            </a:xfrm>
            <a:custGeom>
              <a:avLst/>
              <a:gdLst>
                <a:gd name="connsiteX0" fmla="*/ 9506858 w 12192000"/>
                <a:gd name="connsiteY0" fmla="*/ 264160 h 6856549"/>
                <a:gd name="connsiteX1" fmla="*/ 7924801 w 12192000"/>
                <a:gd name="connsiteY1" fmla="*/ 1846217 h 6856549"/>
                <a:gd name="connsiteX2" fmla="*/ 9506858 w 12192000"/>
                <a:gd name="connsiteY2" fmla="*/ 3428274 h 6856549"/>
                <a:gd name="connsiteX3" fmla="*/ 11088915 w 12192000"/>
                <a:gd name="connsiteY3" fmla="*/ 1846217 h 6856549"/>
                <a:gd name="connsiteX4" fmla="*/ 9506858 w 12192000"/>
                <a:gd name="connsiteY4" fmla="*/ 264160 h 6856549"/>
                <a:gd name="connsiteX5" fmla="*/ 0 w 12192000"/>
                <a:gd name="connsiteY5" fmla="*/ 0 h 6856549"/>
                <a:gd name="connsiteX6" fmla="*/ 12192000 w 12192000"/>
                <a:gd name="connsiteY6" fmla="*/ 0 h 6856549"/>
                <a:gd name="connsiteX7" fmla="*/ 12192000 w 12192000"/>
                <a:gd name="connsiteY7" fmla="*/ 6856549 h 6856549"/>
                <a:gd name="connsiteX8" fmla="*/ 0 w 12192000"/>
                <a:gd name="connsiteY8" fmla="*/ 6856549 h 685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6856549">
                  <a:moveTo>
                    <a:pt x="9506858" y="264160"/>
                  </a:moveTo>
                  <a:cubicBezTo>
                    <a:pt x="8633112" y="264160"/>
                    <a:pt x="7924801" y="972471"/>
                    <a:pt x="7924801" y="1846217"/>
                  </a:cubicBezTo>
                  <a:cubicBezTo>
                    <a:pt x="7924801" y="2719963"/>
                    <a:pt x="8633112" y="3428274"/>
                    <a:pt x="9506858" y="3428274"/>
                  </a:cubicBezTo>
                  <a:cubicBezTo>
                    <a:pt x="10380604" y="3428274"/>
                    <a:pt x="11088915" y="2719963"/>
                    <a:pt x="11088915" y="1846217"/>
                  </a:cubicBezTo>
                  <a:cubicBezTo>
                    <a:pt x="11088915" y="972471"/>
                    <a:pt x="10380604" y="264160"/>
                    <a:pt x="9506858" y="264160"/>
                  </a:cubicBez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6549"/>
                  </a:lnTo>
                  <a:lnTo>
                    <a:pt x="0" y="6856549"/>
                  </a:lnTo>
                  <a:close/>
                </a:path>
              </a:pathLst>
            </a:custGeom>
          </p:spPr>
        </p:pic>
        <p:pic>
          <p:nvPicPr>
            <p:cNvPr id="10" name="图片 9" descr="房间的摆设布局&#10;&#10;低可信度描述已自动生成">
              <a:extLst>
                <a:ext uri="{FF2B5EF4-FFF2-40B4-BE49-F238E27FC236}">
                  <a16:creationId xmlns:a16="http://schemas.microsoft.com/office/drawing/2014/main" id="{401D4304-61ED-95E1-4A1F-C46114CB5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3" t="10453" r="4592" b="9598"/>
            <a:stretch/>
          </p:blipFill>
          <p:spPr>
            <a:xfrm>
              <a:off x="0" y="0"/>
              <a:ext cx="12177486" cy="6783978"/>
            </a:xfrm>
            <a:custGeom>
              <a:avLst/>
              <a:gdLst>
                <a:gd name="connsiteX0" fmla="*/ 0 w 12177486"/>
                <a:gd name="connsiteY0" fmla="*/ 0 h 6783978"/>
                <a:gd name="connsiteX1" fmla="*/ 12177486 w 12177486"/>
                <a:gd name="connsiteY1" fmla="*/ 0 h 6783978"/>
                <a:gd name="connsiteX2" fmla="*/ 12177486 w 12177486"/>
                <a:gd name="connsiteY2" fmla="*/ 6783978 h 6783978"/>
                <a:gd name="connsiteX3" fmla="*/ 0 w 12177486"/>
                <a:gd name="connsiteY3" fmla="*/ 6783978 h 6783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77486" h="6783978">
                  <a:moveTo>
                    <a:pt x="0" y="0"/>
                  </a:moveTo>
                  <a:lnTo>
                    <a:pt x="12177486" y="0"/>
                  </a:lnTo>
                  <a:lnTo>
                    <a:pt x="12177486" y="6783978"/>
                  </a:lnTo>
                  <a:lnTo>
                    <a:pt x="0" y="6783978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0112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游戏机, 食物&#10;&#10;描述已自动生成">
            <a:extLst>
              <a:ext uri="{FF2B5EF4-FFF2-40B4-BE49-F238E27FC236}">
                <a16:creationId xmlns:a16="http://schemas.microsoft.com/office/drawing/2014/main" id="{C336D485-FED9-78CF-067E-04B1325C7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 descr="图片包含 游戏机, 食物, 房间&#10;&#10;描述已自动生成">
            <a:extLst>
              <a:ext uri="{FF2B5EF4-FFF2-40B4-BE49-F238E27FC236}">
                <a16:creationId xmlns:a16="http://schemas.microsoft.com/office/drawing/2014/main" id="{C3157F0A-B68A-998A-3044-9D766BEA9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6126" y="13063"/>
            <a:ext cx="12192000" cy="6856549"/>
          </a:xfrm>
          <a:custGeom>
            <a:avLst/>
            <a:gdLst>
              <a:gd name="connsiteX0" fmla="*/ 9506858 w 12192000"/>
              <a:gd name="connsiteY0" fmla="*/ 264160 h 6856549"/>
              <a:gd name="connsiteX1" fmla="*/ 7924801 w 12192000"/>
              <a:gd name="connsiteY1" fmla="*/ 1846217 h 6856549"/>
              <a:gd name="connsiteX2" fmla="*/ 9506858 w 12192000"/>
              <a:gd name="connsiteY2" fmla="*/ 3428274 h 6856549"/>
              <a:gd name="connsiteX3" fmla="*/ 11088915 w 12192000"/>
              <a:gd name="connsiteY3" fmla="*/ 1846217 h 6856549"/>
              <a:gd name="connsiteX4" fmla="*/ 9506858 w 12192000"/>
              <a:gd name="connsiteY4" fmla="*/ 264160 h 6856549"/>
              <a:gd name="connsiteX5" fmla="*/ 0 w 12192000"/>
              <a:gd name="connsiteY5" fmla="*/ 0 h 6856549"/>
              <a:gd name="connsiteX6" fmla="*/ 12192000 w 12192000"/>
              <a:gd name="connsiteY6" fmla="*/ 0 h 6856549"/>
              <a:gd name="connsiteX7" fmla="*/ 12192000 w 12192000"/>
              <a:gd name="connsiteY7" fmla="*/ 6856549 h 6856549"/>
              <a:gd name="connsiteX8" fmla="*/ 0 w 12192000"/>
              <a:gd name="connsiteY8" fmla="*/ 6856549 h 685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6549">
                <a:moveTo>
                  <a:pt x="9506858" y="264160"/>
                </a:moveTo>
                <a:cubicBezTo>
                  <a:pt x="8633112" y="264160"/>
                  <a:pt x="7924801" y="972471"/>
                  <a:pt x="7924801" y="1846217"/>
                </a:cubicBezTo>
                <a:cubicBezTo>
                  <a:pt x="7924801" y="2719963"/>
                  <a:pt x="8633112" y="3428274"/>
                  <a:pt x="9506858" y="3428274"/>
                </a:cubicBezTo>
                <a:cubicBezTo>
                  <a:pt x="10380604" y="3428274"/>
                  <a:pt x="11088915" y="2719963"/>
                  <a:pt x="11088915" y="1846217"/>
                </a:cubicBezTo>
                <a:cubicBezTo>
                  <a:pt x="11088915" y="972471"/>
                  <a:pt x="10380604" y="264160"/>
                  <a:pt x="9506858" y="26416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6549"/>
                </a:lnTo>
                <a:lnTo>
                  <a:pt x="0" y="6856549"/>
                </a:lnTo>
                <a:close/>
              </a:path>
            </a:pathLst>
          </a:custGeom>
        </p:spPr>
      </p:pic>
      <p:pic>
        <p:nvPicPr>
          <p:cNvPr id="48" name="图片 47" descr="图片包含 游戏机, 食物, 房间&#10;&#10;描述已自动生成">
            <a:extLst>
              <a:ext uri="{FF2B5EF4-FFF2-40B4-BE49-F238E27FC236}">
                <a16:creationId xmlns:a16="http://schemas.microsoft.com/office/drawing/2014/main" id="{3FEEED6F-2337-D3F2-1EDB-C1E2032E3E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0" t="5927" r="9643" b="55546"/>
          <a:stretch/>
        </p:blipFill>
        <p:spPr>
          <a:xfrm>
            <a:off x="9347200" y="-192012"/>
            <a:ext cx="2514640" cy="2383670"/>
          </a:xfrm>
          <a:prstGeom prst="rect">
            <a:avLst/>
          </a:prstGeom>
        </p:spPr>
      </p:pic>
      <p:pic>
        <p:nvPicPr>
          <p:cNvPr id="53" name="图片 52" descr="徽标&#10;&#10;描述已自动生成">
            <a:extLst>
              <a:ext uri="{FF2B5EF4-FFF2-40B4-BE49-F238E27FC236}">
                <a16:creationId xmlns:a16="http://schemas.microsoft.com/office/drawing/2014/main" id="{7E17698C-1487-9B8F-A4BD-9C2B0BF4B3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75" y="3549919"/>
            <a:ext cx="2007668" cy="20076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125" y="-133694"/>
            <a:ext cx="1523956" cy="15088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9403" y="534329"/>
            <a:ext cx="2462997" cy="13351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88675" y="1567186"/>
            <a:ext cx="981741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Ở Vương quốc Tương Lai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06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7" descr="图片包含 游戏机, 食物&#10;&#10;描述已自动生成">
            <a:extLst>
              <a:ext uri="{FF2B5EF4-FFF2-40B4-BE49-F238E27FC236}">
                <a16:creationId xmlns:a16="http://schemas.microsoft.com/office/drawing/2014/main" id="{C336D485-FED9-78CF-067E-04B1325C7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0" descr="图片包含 游戏机, 食物, 房间&#10;&#10;描述已自动生成">
            <a:extLst>
              <a:ext uri="{FF2B5EF4-FFF2-40B4-BE49-F238E27FC236}">
                <a16:creationId xmlns:a16="http://schemas.microsoft.com/office/drawing/2014/main" id="{C3157F0A-B68A-998A-3044-9D766BEA9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6549"/>
          </a:xfrm>
          <a:custGeom>
            <a:avLst/>
            <a:gdLst>
              <a:gd name="connsiteX0" fmla="*/ 9506858 w 12192000"/>
              <a:gd name="connsiteY0" fmla="*/ 264160 h 6856549"/>
              <a:gd name="connsiteX1" fmla="*/ 7924801 w 12192000"/>
              <a:gd name="connsiteY1" fmla="*/ 1846217 h 6856549"/>
              <a:gd name="connsiteX2" fmla="*/ 9506858 w 12192000"/>
              <a:gd name="connsiteY2" fmla="*/ 3428274 h 6856549"/>
              <a:gd name="connsiteX3" fmla="*/ 11088915 w 12192000"/>
              <a:gd name="connsiteY3" fmla="*/ 1846217 h 6856549"/>
              <a:gd name="connsiteX4" fmla="*/ 9506858 w 12192000"/>
              <a:gd name="connsiteY4" fmla="*/ 264160 h 6856549"/>
              <a:gd name="connsiteX5" fmla="*/ 0 w 12192000"/>
              <a:gd name="connsiteY5" fmla="*/ 0 h 6856549"/>
              <a:gd name="connsiteX6" fmla="*/ 12192000 w 12192000"/>
              <a:gd name="connsiteY6" fmla="*/ 0 h 6856549"/>
              <a:gd name="connsiteX7" fmla="*/ 12192000 w 12192000"/>
              <a:gd name="connsiteY7" fmla="*/ 6856549 h 6856549"/>
              <a:gd name="connsiteX8" fmla="*/ 0 w 12192000"/>
              <a:gd name="connsiteY8" fmla="*/ 6856549 h 685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6549">
                <a:moveTo>
                  <a:pt x="9506858" y="264160"/>
                </a:moveTo>
                <a:cubicBezTo>
                  <a:pt x="8633112" y="264160"/>
                  <a:pt x="7924801" y="972471"/>
                  <a:pt x="7924801" y="1846217"/>
                </a:cubicBezTo>
                <a:cubicBezTo>
                  <a:pt x="7924801" y="2719963"/>
                  <a:pt x="8633112" y="3428274"/>
                  <a:pt x="9506858" y="3428274"/>
                </a:cubicBezTo>
                <a:cubicBezTo>
                  <a:pt x="10380604" y="3428274"/>
                  <a:pt x="11088915" y="2719963"/>
                  <a:pt x="11088915" y="1846217"/>
                </a:cubicBezTo>
                <a:cubicBezTo>
                  <a:pt x="11088915" y="972471"/>
                  <a:pt x="10380604" y="264160"/>
                  <a:pt x="9506858" y="26416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6549"/>
                </a:lnTo>
                <a:lnTo>
                  <a:pt x="0" y="6856549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000" y="456818"/>
            <a:ext cx="3865199" cy="99983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17631" y="1629731"/>
            <a:ext cx="10889509" cy="1724980"/>
            <a:chOff x="517631" y="2085020"/>
            <a:chExt cx="10889509" cy="1724980"/>
          </a:xfrm>
        </p:grpSpPr>
        <p:sp>
          <p:nvSpPr>
            <p:cNvPr id="12" name="Flowchart: Alternate Process 11"/>
            <p:cNvSpPr/>
            <p:nvPr/>
          </p:nvSpPr>
          <p:spPr>
            <a:xfrm>
              <a:off x="517631" y="2085020"/>
              <a:ext cx="10889509" cy="1724980"/>
            </a:xfrm>
            <a:prstGeom prst="flowChartAlternateProcess">
              <a:avLst/>
            </a:prstGeom>
            <a:solidFill>
              <a:schemeClr val="bg1">
                <a:alpha val="90000"/>
              </a:schemeClr>
            </a:solidFill>
            <a:ln>
              <a:solidFill>
                <a:srgbClr val="FAB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5800" y="2204355"/>
              <a:ext cx="105482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Thuốc trường sinh: </a:t>
              </a:r>
              <a:r>
                <a:rPr lang="en-US" sz="4000" b="1">
                  <a:latin typeface="Cambria" panose="02040503050406030204" pitchFamily="18" charset="0"/>
                  <a:ea typeface="Cambria" panose="02040503050406030204" pitchFamily="18" charset="0"/>
                </a:rPr>
                <a:t>loại thuốc uống vào sẽ sống lâu (theo quan niệm của người xưa). 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8642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1" y="1106246"/>
            <a:ext cx="5577840" cy="532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73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7" descr="图片包含 游戏机, 食物&#10;&#10;描述已自动生成">
            <a:extLst>
              <a:ext uri="{FF2B5EF4-FFF2-40B4-BE49-F238E27FC236}">
                <a16:creationId xmlns:a16="http://schemas.microsoft.com/office/drawing/2014/main" id="{C336D485-FED9-78CF-067E-04B1325C7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房间的摆设布局&#10;&#10;低可信度描述已自动生成">
            <a:extLst>
              <a:ext uri="{FF2B5EF4-FFF2-40B4-BE49-F238E27FC236}">
                <a16:creationId xmlns:a16="http://schemas.microsoft.com/office/drawing/2014/main" id="{9FF359CC-F732-638A-835D-3385C405E0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t="9598" r="4485" b="9598"/>
          <a:stretch/>
        </p:blipFill>
        <p:spPr>
          <a:xfrm>
            <a:off x="769257" y="532975"/>
            <a:ext cx="10653486" cy="5319486"/>
          </a:xfrm>
          <a:prstGeom prst="rect">
            <a:avLst/>
          </a:prstGeom>
        </p:spPr>
      </p:pic>
      <p:pic>
        <p:nvPicPr>
          <p:cNvPr id="4" name="图片 47" descr="图片包含 游戏机, 食物, 房间&#10;&#10;描述已自动生成">
            <a:extLst>
              <a:ext uri="{FF2B5EF4-FFF2-40B4-BE49-F238E27FC236}">
                <a16:creationId xmlns:a16="http://schemas.microsoft.com/office/drawing/2014/main" id="{3FEEED6F-2337-D3F2-1EDB-C1E2032E3E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0" t="5927" r="9643" b="55546"/>
          <a:stretch/>
        </p:blipFill>
        <p:spPr>
          <a:xfrm>
            <a:off x="9299919" y="128860"/>
            <a:ext cx="2514640" cy="2383670"/>
          </a:xfrm>
          <a:prstGeom prst="rect">
            <a:avLst/>
          </a:prstGeom>
        </p:spPr>
      </p:pic>
      <p:pic>
        <p:nvPicPr>
          <p:cNvPr id="5" name="图片 52" descr="徽标&#10;&#10;描述已自动生成">
            <a:extLst>
              <a:ext uri="{FF2B5EF4-FFF2-40B4-BE49-F238E27FC236}">
                <a16:creationId xmlns:a16="http://schemas.microsoft.com/office/drawing/2014/main" id="{7E17698C-1487-9B8F-A4BD-9C2B0BF4B3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5" y="891861"/>
            <a:ext cx="2007668" cy="2007668"/>
          </a:xfrm>
          <a:prstGeom prst="rect">
            <a:avLst/>
          </a:prstGeom>
        </p:spPr>
      </p:pic>
      <p:pic>
        <p:nvPicPr>
          <p:cNvPr id="6" name="图片 4" descr="图片包含 游戏机, 房间&#10;&#10;描述已自动生成">
            <a:extLst>
              <a:ext uri="{FF2B5EF4-FFF2-40B4-BE49-F238E27FC236}">
                <a16:creationId xmlns:a16="http://schemas.microsoft.com/office/drawing/2014/main" id="{E4C6AA31-4C56-B158-782E-9DD49272EF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t="65235" r="3333"/>
          <a:stretch/>
        </p:blipFill>
        <p:spPr>
          <a:xfrm>
            <a:off x="-727618" y="3905068"/>
            <a:ext cx="13647235" cy="29529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134" y="1654013"/>
            <a:ext cx="9931288" cy="320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82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27393" y="661567"/>
            <a:ext cx="7131944" cy="1376240"/>
            <a:chOff x="627393" y="661567"/>
            <a:chExt cx="7131944" cy="1376240"/>
          </a:xfrm>
        </p:grpSpPr>
        <p:sp>
          <p:nvSpPr>
            <p:cNvPr id="2" name="五边形 2">
              <a:extLst>
                <a:ext uri="{FF2B5EF4-FFF2-40B4-BE49-F238E27FC236}">
                  <a16:creationId xmlns:a16="http://schemas.microsoft.com/office/drawing/2014/main" id="{43AF9352-2F4A-EAEE-9229-DD6AFE43A218}"/>
                </a:ext>
              </a:extLst>
            </p:cNvPr>
            <p:cNvSpPr/>
            <p:nvPr/>
          </p:nvSpPr>
          <p:spPr>
            <a:xfrm>
              <a:off x="627393" y="661567"/>
              <a:ext cx="7131944" cy="1376240"/>
            </a:xfrm>
            <a:prstGeom prst="homePlate">
              <a:avLst/>
            </a:prstGeom>
            <a:solidFill>
              <a:srgbClr val="C38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96833" y="671144"/>
              <a:ext cx="62832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Vở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kịch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4" y="2596760"/>
            <a:ext cx="5708469" cy="347746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453956" y="1994583"/>
            <a:ext cx="5389573" cy="3876184"/>
            <a:chOff x="6453956" y="1994583"/>
            <a:chExt cx="5389573" cy="3876184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949043F6-C433-9099-7356-8529AF6010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35" r="4961" b="14921"/>
            <a:stretch/>
          </p:blipFill>
          <p:spPr>
            <a:xfrm>
              <a:off x="6453956" y="1994583"/>
              <a:ext cx="5389573" cy="38761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302137" y="3055512"/>
              <a:ext cx="420624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b="1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Vở kịch có Tin- tin, Mi-tin và 5 em bé đến từ Tương Lai.</a:t>
              </a:r>
              <a:endParaRPr lang="en-US" sz="3600" b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775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7393" y="661567"/>
            <a:ext cx="10946298" cy="1376240"/>
            <a:chOff x="627393" y="661567"/>
            <a:chExt cx="7131944" cy="1376240"/>
          </a:xfrm>
        </p:grpSpPr>
        <p:sp>
          <p:nvSpPr>
            <p:cNvPr id="3" name="五边形 2">
              <a:extLst>
                <a:ext uri="{FF2B5EF4-FFF2-40B4-BE49-F238E27FC236}">
                  <a16:creationId xmlns:a16="http://schemas.microsoft.com/office/drawing/2014/main" id="{43AF9352-2F4A-EAEE-9229-DD6AFE43A218}"/>
                </a:ext>
              </a:extLst>
            </p:cNvPr>
            <p:cNvSpPr/>
            <p:nvPr/>
          </p:nvSpPr>
          <p:spPr>
            <a:xfrm>
              <a:off x="627393" y="661567"/>
              <a:ext cx="7131944" cy="1376240"/>
            </a:xfrm>
            <a:prstGeom prst="homePlate">
              <a:avLst/>
            </a:prstGeom>
            <a:solidFill>
              <a:srgbClr val="C38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96833" y="671144"/>
              <a:ext cx="62832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do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Vương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quốc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Lai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chế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805672"/>
              </p:ext>
            </p:extLst>
          </p:nvPr>
        </p:nvGraphicFramePr>
        <p:xfrm>
          <a:off x="627393" y="2429692"/>
          <a:ext cx="4284241" cy="354438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284241">
                  <a:extLst>
                    <a:ext uri="{9D8B030D-6E8A-4147-A177-3AD203B41FA5}">
                      <a16:colId xmlns:a16="http://schemas.microsoft.com/office/drawing/2014/main" val="630761229"/>
                    </a:ext>
                  </a:extLst>
                </a:gridCol>
              </a:tblGrid>
              <a:tr h="587828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Sự vật</a:t>
                      </a:r>
                      <a:endParaRPr lang="en-US" sz="32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5493215"/>
                  </a:ext>
                </a:extLst>
              </a:tr>
              <a:tr h="679269">
                <a:tc>
                  <a:txBody>
                    <a:bodyPr/>
                    <a:lstStyle/>
                    <a:p>
                      <a:r>
                        <a:rPr lang="en-US" sz="2800"/>
                        <a:t> thuốc</a:t>
                      </a:r>
                      <a:r>
                        <a:rPr lang="en-US" sz="2800" baseline="0"/>
                        <a:t> trường sinh</a:t>
                      </a:r>
                      <a:endParaRPr lang="en-US" sz="2800" b="1" baseline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469983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lang="en-US" sz="2800" baseline="0"/>
                        <a:t> một thứ ánh sáng kì lạ</a:t>
                      </a:r>
                      <a:endParaRPr lang="en-US" sz="28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94920"/>
                  </a:ext>
                </a:extLst>
              </a:tr>
              <a:tr h="744583">
                <a:tc>
                  <a:txBody>
                    <a:bodyPr/>
                    <a:lstStyle/>
                    <a:p>
                      <a:r>
                        <a:rPr lang="en-US" sz="2800"/>
                        <a:t> máy</a:t>
                      </a:r>
                      <a:r>
                        <a:rPr lang="en-US" sz="2800" baseline="0"/>
                        <a:t> giúp dò tìm kho báu</a:t>
                      </a:r>
                      <a:endParaRPr lang="en-US" sz="28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26186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lang="en-US" sz="2800"/>
                        <a:t> cái</a:t>
                      </a:r>
                      <a:r>
                        <a:rPr lang="en-US" sz="2800" baseline="0"/>
                        <a:t> máy biết bay trên không</a:t>
                      </a:r>
                      <a:endParaRPr lang="en-US" sz="28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44121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427333"/>
              </p:ext>
            </p:extLst>
          </p:nvPr>
        </p:nvGraphicFramePr>
        <p:xfrm>
          <a:off x="6925785" y="2429692"/>
          <a:ext cx="4647905" cy="365324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647905">
                  <a:extLst>
                    <a:ext uri="{9D8B030D-6E8A-4147-A177-3AD203B41FA5}">
                      <a16:colId xmlns:a16="http://schemas.microsoft.com/office/drawing/2014/main" val="3634666085"/>
                    </a:ext>
                  </a:extLst>
                </a:gridCol>
              </a:tblGrid>
              <a:tr h="587828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Công</a:t>
                      </a:r>
                      <a:r>
                        <a:rPr lang="en-US" sz="2800" baseline="0"/>
                        <a:t> dụng</a:t>
                      </a:r>
                      <a:endParaRPr lang="en-US" sz="28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605226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 algn="just"/>
                      <a:r>
                        <a:rPr lang="en-US" sz="2800"/>
                        <a:t>để</a:t>
                      </a:r>
                      <a:r>
                        <a:rPr lang="en-US" sz="2800" baseline="0"/>
                        <a:t> cuộc sống con người tràn ngập ánh sáng</a:t>
                      </a:r>
                      <a:endParaRPr lang="en-US" sz="28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530650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 algn="just"/>
                      <a:r>
                        <a:rPr lang="en-US" sz="2800"/>
                        <a:t>để</a:t>
                      </a:r>
                      <a:r>
                        <a:rPr lang="en-US" sz="2800" baseline="0"/>
                        <a:t> làm giàu cho mọi người</a:t>
                      </a:r>
                      <a:endParaRPr lang="en-US" sz="28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86216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 algn="just"/>
                      <a:r>
                        <a:rPr lang="en-US" sz="2800"/>
                        <a:t>giú</a:t>
                      </a:r>
                      <a:r>
                        <a:rPr lang="en-US" sz="2800" baseline="0"/>
                        <a:t>p con người di chuyển nhanh và thú vị</a:t>
                      </a:r>
                      <a:endParaRPr lang="en-US" sz="28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789420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 algn="just"/>
                      <a:r>
                        <a:rPr lang="en-US" sz="2800"/>
                        <a:t>giúp</a:t>
                      </a:r>
                      <a:r>
                        <a:rPr lang="en-US" sz="2800" baseline="0"/>
                        <a:t> con người sống lâu</a:t>
                      </a:r>
                      <a:endParaRPr lang="en-US" sz="28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806101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4911634" y="3310128"/>
            <a:ext cx="2014151" cy="26639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11634" y="3566160"/>
            <a:ext cx="2014151" cy="4389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911634" y="4256314"/>
            <a:ext cx="1978666" cy="4402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911634" y="5093425"/>
            <a:ext cx="1978666" cy="4402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185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7393" y="661567"/>
            <a:ext cx="10946298" cy="1376240"/>
            <a:chOff x="627393" y="661567"/>
            <a:chExt cx="7131944" cy="1376240"/>
          </a:xfrm>
        </p:grpSpPr>
        <p:sp>
          <p:nvSpPr>
            <p:cNvPr id="3" name="五边形 2">
              <a:extLst>
                <a:ext uri="{FF2B5EF4-FFF2-40B4-BE49-F238E27FC236}">
                  <a16:creationId xmlns:a16="http://schemas.microsoft.com/office/drawing/2014/main" id="{43AF9352-2F4A-EAEE-9229-DD6AFE43A218}"/>
                </a:ext>
              </a:extLst>
            </p:cNvPr>
            <p:cNvSpPr/>
            <p:nvPr/>
          </p:nvSpPr>
          <p:spPr>
            <a:xfrm>
              <a:off x="627393" y="661567"/>
              <a:ext cx="7131944" cy="1376240"/>
            </a:xfrm>
            <a:prstGeom prst="homePlate">
              <a:avLst/>
            </a:prstGeom>
            <a:solidFill>
              <a:srgbClr val="C38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96833" y="671144"/>
              <a:ext cx="6283235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en-US" sz="3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Tác</a:t>
              </a:r>
              <a:r>
                <a:rPr lang="en-US" sz="3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giả</a:t>
              </a:r>
              <a:r>
                <a:rPr lang="en-US" sz="3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3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điều</a:t>
              </a:r>
              <a:r>
                <a:rPr lang="en-US" sz="3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3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qua </a:t>
              </a:r>
              <a:r>
                <a:rPr lang="en-US" sz="3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</a:t>
              </a:r>
              <a:r>
                <a:rPr lang="en-US" sz="3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US" sz="3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3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Vương</a:t>
              </a:r>
              <a:r>
                <a:rPr lang="en-US" sz="3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quốc</a:t>
              </a:r>
              <a:r>
                <a:rPr lang="en-US" sz="3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lang="en-US" sz="3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Lai?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93" y="2651760"/>
            <a:ext cx="4837642" cy="2946981"/>
          </a:xfrm>
          <a:prstGeom prst="rect">
            <a:avLst/>
          </a:prstGeom>
        </p:spPr>
      </p:pic>
      <p:sp>
        <p:nvSpPr>
          <p:cNvPr id="6" name="矩形 17">
            <a:extLst>
              <a:ext uri="{FF2B5EF4-FFF2-40B4-BE49-F238E27FC236}">
                <a16:creationId xmlns:a16="http://schemas.microsoft.com/office/drawing/2014/main" id="{F3C8A903-3227-948D-3612-24E0F8F3FF99}"/>
              </a:ext>
            </a:extLst>
          </p:cNvPr>
          <p:cNvSpPr/>
          <p:nvPr/>
        </p:nvSpPr>
        <p:spPr>
          <a:xfrm>
            <a:off x="5709292" y="2368628"/>
            <a:ext cx="5864399" cy="3539430"/>
          </a:xfrm>
          <a:prstGeom prst="rect">
            <a:avLst/>
          </a:prstGeom>
          <a:ln w="19050">
            <a:solidFill>
              <a:srgbClr val="C387CA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nl-NL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 nhân vật các em bé ở Vương quốc Tương Lai tác giả muốn nói về ước mơ của các bạn nhỏ về một cuộc sống đầy đủ, hạnh phúc. Ở đó trẻ em là những nhà sáng chế góp sức mình phục vụ cuộc sống.</a:t>
            </a:r>
            <a:endParaRPr lang="en-US" sz="32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11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0817" y="442110"/>
            <a:ext cx="10946298" cy="1579238"/>
            <a:chOff x="627393" y="661566"/>
            <a:chExt cx="7131944" cy="1579238"/>
          </a:xfrm>
        </p:grpSpPr>
        <p:sp>
          <p:nvSpPr>
            <p:cNvPr id="3" name="五边形 2">
              <a:extLst>
                <a:ext uri="{FF2B5EF4-FFF2-40B4-BE49-F238E27FC236}">
                  <a16:creationId xmlns:a16="http://schemas.microsoft.com/office/drawing/2014/main" id="{43AF9352-2F4A-EAEE-9229-DD6AFE43A218}"/>
                </a:ext>
              </a:extLst>
            </p:cNvPr>
            <p:cNvSpPr/>
            <p:nvPr/>
          </p:nvSpPr>
          <p:spPr>
            <a:xfrm>
              <a:off x="627393" y="661566"/>
              <a:ext cx="7131944" cy="1579237"/>
            </a:xfrm>
            <a:prstGeom prst="homePlate">
              <a:avLst/>
            </a:prstGeom>
            <a:solidFill>
              <a:srgbClr val="C38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19067" y="671144"/>
              <a:ext cx="669642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4. Theo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nơi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Tin-tin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-tin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“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Vương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quốc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Lai”?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dưới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5642" y="2337416"/>
            <a:ext cx="10455789" cy="858129"/>
            <a:chOff x="2024693" y="3080825"/>
            <a:chExt cx="11121676" cy="858129"/>
          </a:xfrm>
        </p:grpSpPr>
        <p:grpSp>
          <p:nvGrpSpPr>
            <p:cNvPr id="6" name="Group 5"/>
            <p:cNvGrpSpPr/>
            <p:nvPr/>
          </p:nvGrpSpPr>
          <p:grpSpPr>
            <a:xfrm>
              <a:off x="2024693" y="3080825"/>
              <a:ext cx="11121676" cy="858129"/>
              <a:chOff x="2024693" y="3080825"/>
              <a:chExt cx="11121676" cy="858129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2686930" y="3080825"/>
                <a:ext cx="10459439" cy="858129"/>
              </a:xfrm>
              <a:prstGeom prst="roundRect">
                <a:avLst/>
              </a:prstGeom>
              <a:solidFill>
                <a:srgbClr val="FFCCFF"/>
              </a:solidFill>
              <a:ln>
                <a:solidFill>
                  <a:srgbClr val="FABD8A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024693" y="3080825"/>
                <a:ext cx="896834" cy="811787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  <a:effectLst>
                <a:glow rad="228600">
                  <a:srgbClr val="F5A7A7">
                    <a:alpha val="40000"/>
                  </a:srgb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Futura Extra" panose="02040603050506020204" pitchFamily="18" charset="0"/>
                  </a:rPr>
                  <a:t>A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973189" y="3239186"/>
              <a:ext cx="101476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>
                  <a:latin typeface="Cambria" panose="02040503050406030204" pitchFamily="18" charset="0"/>
                  <a:ea typeface="Cambria" panose="02040503050406030204" pitchFamily="18" charset="0"/>
                </a:rPr>
                <a:t>Vì các bạn nhỏ sẽ đón tiếp Tin-tin và Mi-tin ở trong tương lai.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5643" y="3418901"/>
            <a:ext cx="10711399" cy="904470"/>
            <a:chOff x="2024693" y="4120263"/>
            <a:chExt cx="11393565" cy="904470"/>
          </a:xfrm>
        </p:grpSpPr>
        <p:sp>
          <p:nvSpPr>
            <p:cNvPr id="11" name="Rounded Rectangle 10"/>
            <p:cNvSpPr/>
            <p:nvPr/>
          </p:nvSpPr>
          <p:spPr>
            <a:xfrm>
              <a:off x="2686930" y="4166604"/>
              <a:ext cx="10459439" cy="858129"/>
            </a:xfrm>
            <a:prstGeom prst="roundRect">
              <a:avLst/>
            </a:prstGeom>
            <a:solidFill>
              <a:srgbClr val="FFCCFF"/>
            </a:solidFill>
            <a:ln>
              <a:solidFill>
                <a:srgbClr val="FABD8A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024693" y="4120263"/>
              <a:ext cx="896834" cy="8524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228600">
                <a:srgbClr val="F5A7A7">
                  <a:alpha val="40000"/>
                </a:srgb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Futura Extra" panose="02040603050506020204" pitchFamily="18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68564" y="4292693"/>
              <a:ext cx="10449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Cambria" panose="02040503050406030204" pitchFamily="18" charset="0"/>
                  <a:ea typeface="Cambria" panose="02040503050406030204" pitchFamily="18" charset="0"/>
                </a:rPr>
                <a:t>Vì nơi đó là cuộc sống mơ ước trong tương lai.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6950" y="4605706"/>
            <a:ext cx="10448871" cy="808085"/>
            <a:chOff x="2046001" y="5252383"/>
            <a:chExt cx="11114317" cy="808085"/>
          </a:xfrm>
        </p:grpSpPr>
        <p:sp>
          <p:nvSpPr>
            <p:cNvPr id="15" name="Rounded Rectangle 14"/>
            <p:cNvSpPr/>
            <p:nvPr/>
          </p:nvSpPr>
          <p:spPr>
            <a:xfrm>
              <a:off x="2753771" y="5252383"/>
              <a:ext cx="10392598" cy="808085"/>
            </a:xfrm>
            <a:prstGeom prst="roundRect">
              <a:avLst/>
            </a:prstGeom>
            <a:solidFill>
              <a:srgbClr val="FFCCFF">
                <a:alpha val="79000"/>
              </a:srgbClr>
            </a:solidFill>
            <a:ln>
              <a:solidFill>
                <a:srgbClr val="FABD8A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46001" y="5252383"/>
              <a:ext cx="875526" cy="808085"/>
            </a:xfrm>
            <a:prstGeom prst="ellipse">
              <a:avLst/>
            </a:prstGeom>
            <a:solidFill>
              <a:srgbClr val="99FF33"/>
            </a:solidFill>
            <a:ln>
              <a:noFill/>
            </a:ln>
            <a:effectLst>
              <a:glow rad="228600">
                <a:srgbClr val="F5A7A7">
                  <a:alpha val="40000"/>
                </a:srgb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Futura Extra" panose="02040603050506020204" pitchFamily="18" charset="0"/>
                </a:rPr>
                <a:t>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84393" y="5393576"/>
              <a:ext cx="10175925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en-US" sz="2800" b="1">
                  <a:latin typeface="Cambria" panose="02040503050406030204" pitchFamily="18" charset="0"/>
                  <a:ea typeface="Cambria" panose="02040503050406030204" pitchFamily="18" charset="0"/>
                </a:rPr>
                <a:t>Vì tất cả mọi người sẽ chuyển đến sống ở đây.</a:t>
              </a:r>
              <a:endPara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512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1ACB25A2-05BB-A8BF-50D7-5E202DDBC9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276" y="2055921"/>
            <a:ext cx="4697576" cy="469757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27393" y="661567"/>
            <a:ext cx="10946298" cy="1376240"/>
            <a:chOff x="627393" y="661567"/>
            <a:chExt cx="7131944" cy="1376240"/>
          </a:xfrm>
        </p:grpSpPr>
        <p:sp>
          <p:nvSpPr>
            <p:cNvPr id="4" name="五边形 2">
              <a:extLst>
                <a:ext uri="{FF2B5EF4-FFF2-40B4-BE49-F238E27FC236}">
                  <a16:creationId xmlns:a16="http://schemas.microsoft.com/office/drawing/2014/main" id="{43AF9352-2F4A-EAEE-9229-DD6AFE43A218}"/>
                </a:ext>
              </a:extLst>
            </p:cNvPr>
            <p:cNvSpPr/>
            <p:nvPr/>
          </p:nvSpPr>
          <p:spPr>
            <a:xfrm>
              <a:off x="627393" y="661567"/>
              <a:ext cx="7131944" cy="1376240"/>
            </a:xfrm>
            <a:prstGeom prst="homePlate">
              <a:avLst/>
            </a:prstGeom>
            <a:solidFill>
              <a:srgbClr val="C38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96833" y="720572"/>
              <a:ext cx="62832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5.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Nếu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dân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Vương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quốc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Lai,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chế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7013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337" y="910898"/>
            <a:ext cx="4224894" cy="969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1535" y="2075935"/>
            <a:ext cx="101448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kịch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ước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mơ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hạnh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phúc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Ở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35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7" descr="图片包含 游戏机, 食物&#10;&#10;描述已自动生成">
            <a:extLst>
              <a:ext uri="{FF2B5EF4-FFF2-40B4-BE49-F238E27FC236}">
                <a16:creationId xmlns:a16="http://schemas.microsoft.com/office/drawing/2014/main" id="{C336D485-FED9-78CF-067E-04B1325C7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房间的摆设布局&#10;&#10;低可信度描述已自动生成">
            <a:extLst>
              <a:ext uri="{FF2B5EF4-FFF2-40B4-BE49-F238E27FC236}">
                <a16:creationId xmlns:a16="http://schemas.microsoft.com/office/drawing/2014/main" id="{9FF359CC-F732-638A-835D-3385C405E0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t="9598" r="4485" b="9598"/>
          <a:stretch/>
        </p:blipFill>
        <p:spPr>
          <a:xfrm>
            <a:off x="769257" y="532975"/>
            <a:ext cx="10653486" cy="5319486"/>
          </a:xfrm>
          <a:prstGeom prst="rect">
            <a:avLst/>
          </a:prstGeom>
        </p:spPr>
      </p:pic>
      <p:pic>
        <p:nvPicPr>
          <p:cNvPr id="4" name="图片 47" descr="图片包含 游戏机, 食物, 房间&#10;&#10;描述已自动生成">
            <a:extLst>
              <a:ext uri="{FF2B5EF4-FFF2-40B4-BE49-F238E27FC236}">
                <a16:creationId xmlns:a16="http://schemas.microsoft.com/office/drawing/2014/main" id="{3FEEED6F-2337-D3F2-1EDB-C1E2032E3E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0" t="5927" r="9643" b="55546"/>
          <a:stretch/>
        </p:blipFill>
        <p:spPr>
          <a:xfrm>
            <a:off x="9299919" y="128860"/>
            <a:ext cx="2514640" cy="2383670"/>
          </a:xfrm>
          <a:prstGeom prst="rect">
            <a:avLst/>
          </a:prstGeom>
        </p:spPr>
      </p:pic>
      <p:pic>
        <p:nvPicPr>
          <p:cNvPr id="5" name="图片 52" descr="徽标&#10;&#10;描述已自动生成">
            <a:extLst>
              <a:ext uri="{FF2B5EF4-FFF2-40B4-BE49-F238E27FC236}">
                <a16:creationId xmlns:a16="http://schemas.microsoft.com/office/drawing/2014/main" id="{7E17698C-1487-9B8F-A4BD-9C2B0BF4B3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5" y="891861"/>
            <a:ext cx="2007668" cy="2007668"/>
          </a:xfrm>
          <a:prstGeom prst="rect">
            <a:avLst/>
          </a:prstGeom>
        </p:spPr>
      </p:pic>
      <p:pic>
        <p:nvPicPr>
          <p:cNvPr id="6" name="图片 4" descr="图片包含 游戏机, 房间&#10;&#10;描述已自动生成">
            <a:extLst>
              <a:ext uri="{FF2B5EF4-FFF2-40B4-BE49-F238E27FC236}">
                <a16:creationId xmlns:a16="http://schemas.microsoft.com/office/drawing/2014/main" id="{E4C6AA31-4C56-B158-782E-9DD49272EF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t="65235" r="3333"/>
          <a:stretch/>
        </p:blipFill>
        <p:spPr>
          <a:xfrm>
            <a:off x="-727618" y="3905068"/>
            <a:ext cx="13647235" cy="29529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8503" y="994564"/>
            <a:ext cx="8305294" cy="410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50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7" descr="图片包含 游戏机, 食物&#10;&#10;描述已自动生成">
            <a:extLst>
              <a:ext uri="{FF2B5EF4-FFF2-40B4-BE49-F238E27FC236}">
                <a16:creationId xmlns:a16="http://schemas.microsoft.com/office/drawing/2014/main" id="{C336D485-FED9-78CF-067E-04B1325C7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房间的摆设布局&#10;&#10;低可信度描述已自动生成">
            <a:extLst>
              <a:ext uri="{FF2B5EF4-FFF2-40B4-BE49-F238E27FC236}">
                <a16:creationId xmlns:a16="http://schemas.microsoft.com/office/drawing/2014/main" id="{9FF359CC-F732-638A-835D-3385C405E0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t="9598" r="4485" b="9598"/>
          <a:stretch/>
        </p:blipFill>
        <p:spPr>
          <a:xfrm>
            <a:off x="769257" y="997670"/>
            <a:ext cx="10653486" cy="5319486"/>
          </a:xfrm>
          <a:prstGeom prst="rect">
            <a:avLst/>
          </a:prstGeom>
        </p:spPr>
      </p:pic>
      <p:pic>
        <p:nvPicPr>
          <p:cNvPr id="4" name="图片 24" descr="卡通人物&#10;&#10;低可信度描述已自动生成">
            <a:extLst>
              <a:ext uri="{FF2B5EF4-FFF2-40B4-BE49-F238E27FC236}">
                <a16:creationId xmlns:a16="http://schemas.microsoft.com/office/drawing/2014/main" id="{650A6243-7162-05D2-6D00-BBDE6896F0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58" b="939"/>
          <a:stretch/>
        </p:blipFill>
        <p:spPr>
          <a:xfrm>
            <a:off x="0" y="3629912"/>
            <a:ext cx="12192000" cy="3228088"/>
          </a:xfrm>
          <a:custGeom>
            <a:avLst/>
            <a:gdLst>
              <a:gd name="connsiteX0" fmla="*/ 0 w 12192000"/>
              <a:gd name="connsiteY0" fmla="*/ 0 h 3047107"/>
              <a:gd name="connsiteX1" fmla="*/ 12192000 w 12192000"/>
              <a:gd name="connsiteY1" fmla="*/ 0 h 3047107"/>
              <a:gd name="connsiteX2" fmla="*/ 12192000 w 12192000"/>
              <a:gd name="connsiteY2" fmla="*/ 3047107 h 3047107"/>
              <a:gd name="connsiteX3" fmla="*/ 0 w 12192000"/>
              <a:gd name="connsiteY3" fmla="*/ 3047107 h 30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7107">
                <a:moveTo>
                  <a:pt x="0" y="0"/>
                </a:moveTo>
                <a:lnTo>
                  <a:pt x="12192000" y="0"/>
                </a:lnTo>
                <a:lnTo>
                  <a:pt x="12192000" y="3047107"/>
                </a:lnTo>
                <a:lnTo>
                  <a:pt x="0" y="3047107"/>
                </a:lnTo>
                <a:close/>
              </a:path>
            </a:pathLst>
          </a:custGeom>
        </p:spPr>
      </p:pic>
      <p:pic>
        <p:nvPicPr>
          <p:cNvPr id="6" name="图片 21" descr="卡通人物&#10;&#10;低可信度描述已自动生成">
            <a:extLst>
              <a:ext uri="{FF2B5EF4-FFF2-40B4-BE49-F238E27FC236}">
                <a16:creationId xmlns:a16="http://schemas.microsoft.com/office/drawing/2014/main" id="{6A9C467A-1CB0-066E-0ED6-B81E3906D4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21"/>
          <a:stretch/>
        </p:blipFill>
        <p:spPr>
          <a:xfrm>
            <a:off x="0" y="0"/>
            <a:ext cx="12192000" cy="2338466"/>
          </a:xfrm>
          <a:prstGeom prst="rect">
            <a:avLst/>
          </a:prstGeom>
        </p:spPr>
      </p:pic>
      <p:grpSp>
        <p:nvGrpSpPr>
          <p:cNvPr id="7" name="组合 11">
            <a:extLst>
              <a:ext uri="{FF2B5EF4-FFF2-40B4-BE49-F238E27FC236}">
                <a16:creationId xmlns:a16="http://schemas.microsoft.com/office/drawing/2014/main" id="{9D0E8AA4-F605-FCAA-4C4E-2C9B6D340A09}"/>
              </a:ext>
            </a:extLst>
          </p:cNvPr>
          <p:cNvGrpSpPr/>
          <p:nvPr/>
        </p:nvGrpSpPr>
        <p:grpSpPr>
          <a:xfrm>
            <a:off x="167015" y="250972"/>
            <a:ext cx="3026128" cy="3026128"/>
            <a:chOff x="8718098" y="-182640"/>
            <a:chExt cx="3600000" cy="3600000"/>
          </a:xfrm>
        </p:grpSpPr>
        <p:sp>
          <p:nvSpPr>
            <p:cNvPr id="8" name="椭圆 10">
              <a:extLst>
                <a:ext uri="{FF2B5EF4-FFF2-40B4-BE49-F238E27FC236}">
                  <a16:creationId xmlns:a16="http://schemas.microsoft.com/office/drawing/2014/main" id="{687CABF4-2213-C768-2E4E-3A48F1EFAA4F}"/>
                </a:ext>
              </a:extLst>
            </p:cNvPr>
            <p:cNvSpPr/>
            <p:nvPr/>
          </p:nvSpPr>
          <p:spPr>
            <a:xfrm>
              <a:off x="9363976" y="651753"/>
              <a:ext cx="2413416" cy="21885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 descr="图片包含 游戏机&#10;&#10;描述已自动生成">
              <a:extLst>
                <a:ext uri="{FF2B5EF4-FFF2-40B4-BE49-F238E27FC236}">
                  <a16:creationId xmlns:a16="http://schemas.microsoft.com/office/drawing/2014/main" id="{2519A930-3B91-4F7B-888D-4B9B652EC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8098" y="-182640"/>
              <a:ext cx="3600000" cy="360000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2027" y="1853470"/>
            <a:ext cx="9480716" cy="351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84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7" descr="图片包含 游戏机, 食物&#10;&#10;描述已自动生成">
            <a:extLst>
              <a:ext uri="{FF2B5EF4-FFF2-40B4-BE49-F238E27FC236}">
                <a16:creationId xmlns:a16="http://schemas.microsoft.com/office/drawing/2014/main" id="{C336D485-FED9-78CF-067E-04B1325C7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房间的摆设布局&#10;&#10;低可信度描述已自动生成">
            <a:extLst>
              <a:ext uri="{FF2B5EF4-FFF2-40B4-BE49-F238E27FC236}">
                <a16:creationId xmlns:a16="http://schemas.microsoft.com/office/drawing/2014/main" id="{9FF359CC-F732-638A-835D-3385C405E0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t="9598" r="4485" b="9598"/>
          <a:stretch/>
        </p:blipFill>
        <p:spPr>
          <a:xfrm>
            <a:off x="769257" y="532975"/>
            <a:ext cx="10653486" cy="5319486"/>
          </a:xfrm>
          <a:prstGeom prst="rect">
            <a:avLst/>
          </a:prstGeom>
        </p:spPr>
      </p:pic>
      <p:pic>
        <p:nvPicPr>
          <p:cNvPr id="4" name="图片 47" descr="图片包含 游戏机, 食物, 房间&#10;&#10;描述已自动生成">
            <a:extLst>
              <a:ext uri="{FF2B5EF4-FFF2-40B4-BE49-F238E27FC236}">
                <a16:creationId xmlns:a16="http://schemas.microsoft.com/office/drawing/2014/main" id="{3FEEED6F-2337-D3F2-1EDB-C1E2032E3E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0" t="5927" r="9643" b="55546"/>
          <a:stretch/>
        </p:blipFill>
        <p:spPr>
          <a:xfrm>
            <a:off x="9299919" y="128860"/>
            <a:ext cx="2514640" cy="2383670"/>
          </a:xfrm>
          <a:prstGeom prst="rect">
            <a:avLst/>
          </a:prstGeom>
        </p:spPr>
      </p:pic>
      <p:pic>
        <p:nvPicPr>
          <p:cNvPr id="5" name="图片 52" descr="徽标&#10;&#10;描述已自动生成">
            <a:extLst>
              <a:ext uri="{FF2B5EF4-FFF2-40B4-BE49-F238E27FC236}">
                <a16:creationId xmlns:a16="http://schemas.microsoft.com/office/drawing/2014/main" id="{7E17698C-1487-9B8F-A4BD-9C2B0BF4B3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5" y="891861"/>
            <a:ext cx="2007668" cy="2007668"/>
          </a:xfrm>
          <a:prstGeom prst="rect">
            <a:avLst/>
          </a:prstGeom>
        </p:spPr>
      </p:pic>
      <p:pic>
        <p:nvPicPr>
          <p:cNvPr id="6" name="图片 4" descr="图片包含 游戏机, 房间&#10;&#10;描述已自动生成">
            <a:extLst>
              <a:ext uri="{FF2B5EF4-FFF2-40B4-BE49-F238E27FC236}">
                <a16:creationId xmlns:a16="http://schemas.microsoft.com/office/drawing/2014/main" id="{E4C6AA31-4C56-B158-782E-9DD49272EF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t="65235" r="3333"/>
          <a:stretch/>
        </p:blipFill>
        <p:spPr>
          <a:xfrm>
            <a:off x="-727618" y="3905068"/>
            <a:ext cx="13647235" cy="29529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57" y="1460455"/>
            <a:ext cx="80673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4000">
                <a:latin typeface="Times New Roman" panose="02020603050405020304" pitchFamily="18" charset="0"/>
                <a:ea typeface="Times New Roman" panose="02020603050405020304" pitchFamily="18" charset="0"/>
              </a:rPr>
              <a:t>- Màn kịch hôm nay con hiểu thêm điều gì?</a:t>
            </a:r>
            <a:endParaRPr lang="en-US" sz="3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4000">
                <a:latin typeface="Times New Roman" panose="02020603050405020304" pitchFamily="18" charset="0"/>
                <a:ea typeface="Times New Roman" panose="02020603050405020304" pitchFamily="18" charset="0"/>
              </a:rPr>
              <a:t>- Để cuộc sống thêm tốt </a:t>
            </a:r>
            <a:r>
              <a:rPr lang="vi-VN" sz="4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4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>
                <a:latin typeface="Times New Roman" panose="02020603050405020304" pitchFamily="18" charset="0"/>
                <a:ea typeface="Times New Roman" panose="02020603050405020304" pitchFamily="18" charset="0"/>
              </a:rPr>
              <a:t>theo con cần phải làm gì để biến ước mơ của bạn nhỏ thành hiện thực.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594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003" y="1108492"/>
            <a:ext cx="3869610" cy="12552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0390" y="2624976"/>
            <a:ext cx="5993736" cy="215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Luyện đọc lại bài.</a:t>
            </a:r>
          </a:p>
          <a:p>
            <a:pPr algn="just"/>
            <a:r>
              <a:rPr lang="en-US" sz="44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Chia sẻ câu chuyện với người thân.</a:t>
            </a:r>
            <a:endParaRPr lang="en-US" sz="7200" b="1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1ACB25A2-05BB-A8BF-50D7-5E202DDBC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89276" y="2055921"/>
            <a:ext cx="4697576" cy="469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11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7" descr="图片包含 游戏机, 食物&#10;&#10;描述已自动生成">
            <a:extLst>
              <a:ext uri="{FF2B5EF4-FFF2-40B4-BE49-F238E27FC236}">
                <a16:creationId xmlns:a16="http://schemas.microsoft.com/office/drawing/2014/main" id="{C336D485-FED9-78CF-067E-04B1325C7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房间的摆设布局&#10;&#10;低可信度描述已自动生成">
            <a:extLst>
              <a:ext uri="{FF2B5EF4-FFF2-40B4-BE49-F238E27FC236}">
                <a16:creationId xmlns:a16="http://schemas.microsoft.com/office/drawing/2014/main" id="{9FF359CC-F732-638A-835D-3385C405E0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t="9598" r="4485" b="9598"/>
          <a:stretch/>
        </p:blipFill>
        <p:spPr>
          <a:xfrm>
            <a:off x="146597" y="222069"/>
            <a:ext cx="11798770" cy="6635930"/>
          </a:xfrm>
          <a:prstGeom prst="rect">
            <a:avLst/>
          </a:prstGeom>
        </p:spPr>
      </p:pic>
      <p:pic>
        <p:nvPicPr>
          <p:cNvPr id="5" name="图片 52" descr="徽标&#10;&#10;描述已自动生成">
            <a:extLst>
              <a:ext uri="{FF2B5EF4-FFF2-40B4-BE49-F238E27FC236}">
                <a16:creationId xmlns:a16="http://schemas.microsoft.com/office/drawing/2014/main" id="{7E17698C-1487-9B8F-A4BD-9C2B0BF4B3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24" y="-349110"/>
            <a:ext cx="2007668" cy="20076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785" y="62524"/>
            <a:ext cx="7206214" cy="1508443"/>
          </a:xfrm>
          <a:prstGeom prst="rect">
            <a:avLst/>
          </a:prstGeom>
        </p:spPr>
      </p:pic>
      <p:pic>
        <p:nvPicPr>
          <p:cNvPr id="11" name="图片 24" descr="卡通人物&#10;&#10;低可信度描述已自动生成">
            <a:extLst>
              <a:ext uri="{FF2B5EF4-FFF2-40B4-BE49-F238E27FC236}">
                <a16:creationId xmlns:a16="http://schemas.microsoft.com/office/drawing/2014/main" id="{650A6243-7162-05D2-6D00-BBDE6896F0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58" b="939"/>
          <a:stretch/>
        </p:blipFill>
        <p:spPr>
          <a:xfrm>
            <a:off x="0" y="4428308"/>
            <a:ext cx="12192000" cy="2429691"/>
          </a:xfrm>
          <a:custGeom>
            <a:avLst/>
            <a:gdLst>
              <a:gd name="connsiteX0" fmla="*/ 0 w 12192000"/>
              <a:gd name="connsiteY0" fmla="*/ 0 h 3047107"/>
              <a:gd name="connsiteX1" fmla="*/ 12192000 w 12192000"/>
              <a:gd name="connsiteY1" fmla="*/ 0 h 3047107"/>
              <a:gd name="connsiteX2" fmla="*/ 12192000 w 12192000"/>
              <a:gd name="connsiteY2" fmla="*/ 3047107 h 3047107"/>
              <a:gd name="connsiteX3" fmla="*/ 0 w 12192000"/>
              <a:gd name="connsiteY3" fmla="*/ 3047107 h 30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7107">
                <a:moveTo>
                  <a:pt x="0" y="0"/>
                </a:moveTo>
                <a:lnTo>
                  <a:pt x="12192000" y="0"/>
                </a:lnTo>
                <a:lnTo>
                  <a:pt x="12192000" y="3047107"/>
                </a:lnTo>
                <a:lnTo>
                  <a:pt x="0" y="3047107"/>
                </a:lnTo>
                <a:close/>
              </a:path>
            </a:pathLst>
          </a:custGeom>
        </p:spPr>
      </p:pic>
      <p:sp>
        <p:nvSpPr>
          <p:cNvPr id="12" name="TextBox 11"/>
          <p:cNvSpPr txBox="1"/>
          <p:nvPr/>
        </p:nvSpPr>
        <p:spPr>
          <a:xfrm>
            <a:off x="864510" y="1287857"/>
            <a:ext cx="105001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>
                <a:solidFill>
                  <a:srgbClr val="99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đúng và diễn cảm văn bản kịch Ở Vương quốc Tương Lai. Biết đọc ngắt giọng để phân biệt tên nhân vật với lời nói của nhân vật; Biết đọc với giọng hồn nhiên, thể hiện được tâm trạng háo hức, thán phục hoặc thái độ tự tin, tự hào phù hợp với mỗi nhân vật.</a:t>
            </a:r>
            <a:endParaRPr lang="en-US" sz="3000" b="1">
              <a:solidFill>
                <a:srgbClr val="99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000" b="1">
                <a:solidFill>
                  <a:srgbClr val="99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Nhận biết được đặc điểm của các nhân vật trong vở kịch (thể hiện qua hành động, lời nói). Hiểu điều tác giả muốn nói qua vở kịch: Ước mơ của các bạn nhỏ về một cuộc sống đầy đủ, hạnh phúc. Ở đó, trẻ em là những nhà phát minh sáng tạo, góp sức mình phục vụ cuộc sống.</a:t>
            </a:r>
            <a:endParaRPr lang="en-US" sz="3000" b="1">
              <a:solidFill>
                <a:srgbClr val="99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93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7" descr="图片包含 游戏机, 食物&#10;&#10;描述已自动生成">
            <a:extLst>
              <a:ext uri="{FF2B5EF4-FFF2-40B4-BE49-F238E27FC236}">
                <a16:creationId xmlns:a16="http://schemas.microsoft.com/office/drawing/2014/main" id="{C336D485-FED9-78CF-067E-04B1325C7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房间的摆设布局&#10;&#10;低可信度描述已自动生成">
            <a:extLst>
              <a:ext uri="{FF2B5EF4-FFF2-40B4-BE49-F238E27FC236}">
                <a16:creationId xmlns:a16="http://schemas.microsoft.com/office/drawing/2014/main" id="{9FF359CC-F732-638A-835D-3385C405E0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t="9598" r="4485" b="9598"/>
          <a:stretch/>
        </p:blipFill>
        <p:spPr>
          <a:xfrm>
            <a:off x="769257" y="532975"/>
            <a:ext cx="10653486" cy="5319486"/>
          </a:xfrm>
          <a:prstGeom prst="rect">
            <a:avLst/>
          </a:prstGeom>
        </p:spPr>
      </p:pic>
      <p:pic>
        <p:nvPicPr>
          <p:cNvPr id="4" name="图片 47" descr="图片包含 游戏机, 食物, 房间&#10;&#10;描述已自动生成">
            <a:extLst>
              <a:ext uri="{FF2B5EF4-FFF2-40B4-BE49-F238E27FC236}">
                <a16:creationId xmlns:a16="http://schemas.microsoft.com/office/drawing/2014/main" id="{3FEEED6F-2337-D3F2-1EDB-C1E2032E3E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0" t="5927" r="9643" b="55546"/>
          <a:stretch/>
        </p:blipFill>
        <p:spPr>
          <a:xfrm>
            <a:off x="9299919" y="128860"/>
            <a:ext cx="2514640" cy="2383670"/>
          </a:xfrm>
          <a:prstGeom prst="rect">
            <a:avLst/>
          </a:prstGeom>
        </p:spPr>
      </p:pic>
      <p:pic>
        <p:nvPicPr>
          <p:cNvPr id="5" name="图片 52" descr="徽标&#10;&#10;描述已自动生成">
            <a:extLst>
              <a:ext uri="{FF2B5EF4-FFF2-40B4-BE49-F238E27FC236}">
                <a16:creationId xmlns:a16="http://schemas.microsoft.com/office/drawing/2014/main" id="{7E17698C-1487-9B8F-A4BD-9C2B0BF4B3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5" y="891861"/>
            <a:ext cx="2007668" cy="2007668"/>
          </a:xfrm>
          <a:prstGeom prst="rect">
            <a:avLst/>
          </a:prstGeom>
        </p:spPr>
      </p:pic>
      <p:pic>
        <p:nvPicPr>
          <p:cNvPr id="6" name="图片 4" descr="图片包含 游戏机, 房间&#10;&#10;描述已自动生成">
            <a:extLst>
              <a:ext uri="{FF2B5EF4-FFF2-40B4-BE49-F238E27FC236}">
                <a16:creationId xmlns:a16="http://schemas.microsoft.com/office/drawing/2014/main" id="{E4C6AA31-4C56-B158-782E-9DD49272EF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t="65235" r="3333"/>
          <a:stretch/>
        </p:blipFill>
        <p:spPr>
          <a:xfrm>
            <a:off x="-688429" y="3996508"/>
            <a:ext cx="13647235" cy="29529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26014" y="1320695"/>
            <a:ext cx="8833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CC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 ĐỔI VỚI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9344" y="2163530"/>
            <a:ext cx="88337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mong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lai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7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09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游戏机, 食物&#10;&#10;描述已自动生成">
            <a:extLst>
              <a:ext uri="{FF2B5EF4-FFF2-40B4-BE49-F238E27FC236}">
                <a16:creationId xmlns:a16="http://schemas.microsoft.com/office/drawing/2014/main" id="{C336D485-FED9-78CF-067E-04B1325C7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 descr="图片包含 游戏机, 食物, 房间&#10;&#10;描述已自动生成">
            <a:extLst>
              <a:ext uri="{FF2B5EF4-FFF2-40B4-BE49-F238E27FC236}">
                <a16:creationId xmlns:a16="http://schemas.microsoft.com/office/drawing/2014/main" id="{C3157F0A-B68A-998A-3044-9D766BEA9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6126" y="13063"/>
            <a:ext cx="12192000" cy="6856549"/>
          </a:xfrm>
          <a:custGeom>
            <a:avLst/>
            <a:gdLst>
              <a:gd name="connsiteX0" fmla="*/ 9506858 w 12192000"/>
              <a:gd name="connsiteY0" fmla="*/ 264160 h 6856549"/>
              <a:gd name="connsiteX1" fmla="*/ 7924801 w 12192000"/>
              <a:gd name="connsiteY1" fmla="*/ 1846217 h 6856549"/>
              <a:gd name="connsiteX2" fmla="*/ 9506858 w 12192000"/>
              <a:gd name="connsiteY2" fmla="*/ 3428274 h 6856549"/>
              <a:gd name="connsiteX3" fmla="*/ 11088915 w 12192000"/>
              <a:gd name="connsiteY3" fmla="*/ 1846217 h 6856549"/>
              <a:gd name="connsiteX4" fmla="*/ 9506858 w 12192000"/>
              <a:gd name="connsiteY4" fmla="*/ 264160 h 6856549"/>
              <a:gd name="connsiteX5" fmla="*/ 0 w 12192000"/>
              <a:gd name="connsiteY5" fmla="*/ 0 h 6856549"/>
              <a:gd name="connsiteX6" fmla="*/ 12192000 w 12192000"/>
              <a:gd name="connsiteY6" fmla="*/ 0 h 6856549"/>
              <a:gd name="connsiteX7" fmla="*/ 12192000 w 12192000"/>
              <a:gd name="connsiteY7" fmla="*/ 6856549 h 6856549"/>
              <a:gd name="connsiteX8" fmla="*/ 0 w 12192000"/>
              <a:gd name="connsiteY8" fmla="*/ 6856549 h 685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6549">
                <a:moveTo>
                  <a:pt x="9506858" y="264160"/>
                </a:moveTo>
                <a:cubicBezTo>
                  <a:pt x="8633112" y="264160"/>
                  <a:pt x="7924801" y="972471"/>
                  <a:pt x="7924801" y="1846217"/>
                </a:cubicBezTo>
                <a:cubicBezTo>
                  <a:pt x="7924801" y="2719963"/>
                  <a:pt x="8633112" y="3428274"/>
                  <a:pt x="9506858" y="3428274"/>
                </a:cubicBezTo>
                <a:cubicBezTo>
                  <a:pt x="10380604" y="3428274"/>
                  <a:pt x="11088915" y="2719963"/>
                  <a:pt x="11088915" y="1846217"/>
                </a:cubicBezTo>
                <a:cubicBezTo>
                  <a:pt x="11088915" y="972471"/>
                  <a:pt x="10380604" y="264160"/>
                  <a:pt x="9506858" y="26416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6549"/>
                </a:lnTo>
                <a:lnTo>
                  <a:pt x="0" y="6856549"/>
                </a:lnTo>
                <a:close/>
              </a:path>
            </a:pathLst>
          </a:custGeom>
        </p:spPr>
      </p:pic>
      <p:pic>
        <p:nvPicPr>
          <p:cNvPr id="48" name="图片 47" descr="图片包含 游戏机, 食物, 房间&#10;&#10;描述已自动生成">
            <a:extLst>
              <a:ext uri="{FF2B5EF4-FFF2-40B4-BE49-F238E27FC236}">
                <a16:creationId xmlns:a16="http://schemas.microsoft.com/office/drawing/2014/main" id="{3FEEED6F-2337-D3F2-1EDB-C1E2032E3E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0" t="5927" r="9643" b="55546"/>
          <a:stretch/>
        </p:blipFill>
        <p:spPr>
          <a:xfrm>
            <a:off x="9347200" y="-192012"/>
            <a:ext cx="2514640" cy="2383670"/>
          </a:xfrm>
          <a:prstGeom prst="rect">
            <a:avLst/>
          </a:prstGeom>
        </p:spPr>
      </p:pic>
      <p:pic>
        <p:nvPicPr>
          <p:cNvPr id="53" name="图片 52" descr="徽标&#10;&#10;描述已自动生成">
            <a:extLst>
              <a:ext uri="{FF2B5EF4-FFF2-40B4-BE49-F238E27FC236}">
                <a16:creationId xmlns:a16="http://schemas.microsoft.com/office/drawing/2014/main" id="{7E17698C-1487-9B8F-A4BD-9C2B0BF4B3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75" y="3549919"/>
            <a:ext cx="2007668" cy="20076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125" y="-133694"/>
            <a:ext cx="1523956" cy="15088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9403" y="534329"/>
            <a:ext cx="2462997" cy="13351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88675" y="1567186"/>
            <a:ext cx="981741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Ở Vương quốc Tương Lai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2390735"/>
            <a:ext cx="385910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10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7" descr="图片包含 游戏机, 食物&#10;&#10;描述已自动生成">
            <a:extLst>
              <a:ext uri="{FF2B5EF4-FFF2-40B4-BE49-F238E27FC236}">
                <a16:creationId xmlns:a16="http://schemas.microsoft.com/office/drawing/2014/main" id="{C336D485-FED9-78CF-067E-04B1325C7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房间的摆设布局&#10;&#10;低可信度描述已自动生成">
            <a:extLst>
              <a:ext uri="{FF2B5EF4-FFF2-40B4-BE49-F238E27FC236}">
                <a16:creationId xmlns:a16="http://schemas.microsoft.com/office/drawing/2014/main" id="{9FF359CC-F732-638A-835D-3385C405E0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t="9598" r="4485" b="9598"/>
          <a:stretch/>
        </p:blipFill>
        <p:spPr>
          <a:xfrm>
            <a:off x="769257" y="532975"/>
            <a:ext cx="10653486" cy="5319486"/>
          </a:xfrm>
          <a:prstGeom prst="rect">
            <a:avLst/>
          </a:prstGeom>
        </p:spPr>
      </p:pic>
      <p:pic>
        <p:nvPicPr>
          <p:cNvPr id="4" name="图片 47" descr="图片包含 游戏机, 食物, 房间&#10;&#10;描述已自动生成">
            <a:extLst>
              <a:ext uri="{FF2B5EF4-FFF2-40B4-BE49-F238E27FC236}">
                <a16:creationId xmlns:a16="http://schemas.microsoft.com/office/drawing/2014/main" id="{3FEEED6F-2337-D3F2-1EDB-C1E2032E3E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0" t="5927" r="9643" b="55546"/>
          <a:stretch/>
        </p:blipFill>
        <p:spPr>
          <a:xfrm>
            <a:off x="9299919" y="128860"/>
            <a:ext cx="2514640" cy="2383670"/>
          </a:xfrm>
          <a:prstGeom prst="rect">
            <a:avLst/>
          </a:prstGeom>
        </p:spPr>
      </p:pic>
      <p:pic>
        <p:nvPicPr>
          <p:cNvPr id="5" name="图片 52" descr="徽标&#10;&#10;描述已自动生成">
            <a:extLst>
              <a:ext uri="{FF2B5EF4-FFF2-40B4-BE49-F238E27FC236}">
                <a16:creationId xmlns:a16="http://schemas.microsoft.com/office/drawing/2014/main" id="{7E17698C-1487-9B8F-A4BD-9C2B0BF4B3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5" y="891861"/>
            <a:ext cx="2007668" cy="2007668"/>
          </a:xfrm>
          <a:prstGeom prst="rect">
            <a:avLst/>
          </a:prstGeom>
        </p:spPr>
      </p:pic>
      <p:pic>
        <p:nvPicPr>
          <p:cNvPr id="6" name="图片 4" descr="图片包含 游戏机, 房间&#10;&#10;描述已自动生成">
            <a:extLst>
              <a:ext uri="{FF2B5EF4-FFF2-40B4-BE49-F238E27FC236}">
                <a16:creationId xmlns:a16="http://schemas.microsoft.com/office/drawing/2014/main" id="{E4C6AA31-4C56-B158-782E-9DD49272EF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t="65235" r="3333"/>
          <a:stretch/>
        </p:blipFill>
        <p:spPr>
          <a:xfrm>
            <a:off x="-727618" y="3905068"/>
            <a:ext cx="13647235" cy="29529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231" y="1508235"/>
            <a:ext cx="9539842" cy="350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12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17" y="3625397"/>
            <a:ext cx="4362995" cy="2657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755" y="-600756"/>
            <a:ext cx="4974767" cy="4974767"/>
          </a:xfrm>
          <a:prstGeom prst="rect">
            <a:avLst/>
          </a:prstGeom>
        </p:spPr>
      </p:pic>
      <p:sp>
        <p:nvSpPr>
          <p:cNvPr id="4" name="Speech Bubble: Oval 9">
            <a:extLst>
              <a:ext uri="{FF2B5EF4-FFF2-40B4-BE49-F238E27FC236}">
                <a16:creationId xmlns:a16="http://schemas.microsoft.com/office/drawing/2014/main" id="{7242D3E7-C1CC-5917-A9C9-1DFAF6DBB850}"/>
              </a:ext>
            </a:extLst>
          </p:cNvPr>
          <p:cNvSpPr/>
          <p:nvPr/>
        </p:nvSpPr>
        <p:spPr>
          <a:xfrm flipH="1">
            <a:off x="5083028" y="2236533"/>
            <a:ext cx="4168523" cy="3131861"/>
          </a:xfrm>
          <a:custGeom>
            <a:avLst/>
            <a:gdLst>
              <a:gd name="connsiteX0" fmla="*/ -269120 w 4168523"/>
              <a:gd name="connsiteY0" fmla="*/ 1855189 h 3131861"/>
              <a:gd name="connsiteX1" fmla="*/ 927 w 4168523"/>
              <a:gd name="connsiteY1" fmla="*/ 1519232 h 3131861"/>
              <a:gd name="connsiteX2" fmla="*/ 2004499 w 4168523"/>
              <a:gd name="connsiteY2" fmla="*/ 1147 h 3131861"/>
              <a:gd name="connsiteX3" fmla="*/ 4140300 w 4168523"/>
              <a:gd name="connsiteY3" fmla="*/ 1309101 h 3131861"/>
              <a:gd name="connsiteX4" fmla="*/ 2394313 w 4168523"/>
              <a:gd name="connsiteY4" fmla="*/ 3114439 h 3131861"/>
              <a:gd name="connsiteX5" fmla="*/ 129343 w 4168523"/>
              <a:gd name="connsiteY5" fmla="*/ 2108979 h 3131861"/>
              <a:gd name="connsiteX6" fmla="*/ -269120 w 4168523"/>
              <a:gd name="connsiteY6" fmla="*/ 1855189 h 31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8523" h="3131861" fill="none" extrusionOk="0">
                <a:moveTo>
                  <a:pt x="-269120" y="1855189"/>
                </a:moveTo>
                <a:cubicBezTo>
                  <a:pt x="-196918" y="1774234"/>
                  <a:pt x="-87822" y="1645254"/>
                  <a:pt x="927" y="1519232"/>
                </a:cubicBezTo>
                <a:cubicBezTo>
                  <a:pt x="-115227" y="549861"/>
                  <a:pt x="925284" y="51187"/>
                  <a:pt x="2004499" y="1147"/>
                </a:cubicBezTo>
                <a:cubicBezTo>
                  <a:pt x="3084767" y="-68315"/>
                  <a:pt x="3919817" y="527682"/>
                  <a:pt x="4140300" y="1309101"/>
                </a:cubicBezTo>
                <a:cubicBezTo>
                  <a:pt x="4329621" y="2083065"/>
                  <a:pt x="3403130" y="2939861"/>
                  <a:pt x="2394313" y="3114439"/>
                </a:cubicBezTo>
                <a:cubicBezTo>
                  <a:pt x="1400846" y="3215871"/>
                  <a:pt x="541357" y="2765890"/>
                  <a:pt x="129343" y="2108979"/>
                </a:cubicBezTo>
                <a:cubicBezTo>
                  <a:pt x="57568" y="2078893"/>
                  <a:pt x="-158411" y="1889923"/>
                  <a:pt x="-269120" y="1855189"/>
                </a:cubicBezTo>
                <a:close/>
              </a:path>
              <a:path w="4168523" h="3131861" stroke="0" extrusionOk="0">
                <a:moveTo>
                  <a:pt x="-269120" y="1855189"/>
                </a:moveTo>
                <a:cubicBezTo>
                  <a:pt x="-210017" y="1719772"/>
                  <a:pt x="-46573" y="1554189"/>
                  <a:pt x="927" y="1519232"/>
                </a:cubicBezTo>
                <a:cubicBezTo>
                  <a:pt x="-40582" y="703923"/>
                  <a:pt x="898813" y="71720"/>
                  <a:pt x="2004499" y="1147"/>
                </a:cubicBezTo>
                <a:cubicBezTo>
                  <a:pt x="3011399" y="92095"/>
                  <a:pt x="4001598" y="554009"/>
                  <a:pt x="4140300" y="1309101"/>
                </a:cubicBezTo>
                <a:cubicBezTo>
                  <a:pt x="4322026" y="2212421"/>
                  <a:pt x="3433741" y="3002938"/>
                  <a:pt x="2394313" y="3114439"/>
                </a:cubicBezTo>
                <a:cubicBezTo>
                  <a:pt x="1389190" y="3213395"/>
                  <a:pt x="586583" y="2831212"/>
                  <a:pt x="129343" y="2108979"/>
                </a:cubicBezTo>
                <a:cubicBezTo>
                  <a:pt x="-44064" y="1988251"/>
                  <a:pt x="-170694" y="1942385"/>
                  <a:pt x="-269120" y="1855189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wedgeEllipseCallout">
                    <a:avLst>
                      <a:gd name="adj1" fmla="val -56456"/>
                      <a:gd name="adj2" fmla="val 9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 được chia làm mấy phần?</a:t>
            </a:r>
          </a:p>
        </p:txBody>
      </p:sp>
      <p:sp>
        <p:nvSpPr>
          <p:cNvPr id="5" name="Speech Bubble: Oval 9">
            <a:extLst>
              <a:ext uri="{FF2B5EF4-FFF2-40B4-BE49-F238E27FC236}">
                <a16:creationId xmlns:a16="http://schemas.microsoft.com/office/drawing/2014/main" id="{7242D3E7-C1CC-5917-A9C9-1DFAF6DBB850}"/>
              </a:ext>
            </a:extLst>
          </p:cNvPr>
          <p:cNvSpPr/>
          <p:nvPr/>
        </p:nvSpPr>
        <p:spPr>
          <a:xfrm flipH="1">
            <a:off x="5083028" y="2236533"/>
            <a:ext cx="4168523" cy="3131861"/>
          </a:xfrm>
          <a:custGeom>
            <a:avLst/>
            <a:gdLst>
              <a:gd name="connsiteX0" fmla="*/ -269120 w 4168523"/>
              <a:gd name="connsiteY0" fmla="*/ 1855189 h 3131861"/>
              <a:gd name="connsiteX1" fmla="*/ 927 w 4168523"/>
              <a:gd name="connsiteY1" fmla="*/ 1519232 h 3131861"/>
              <a:gd name="connsiteX2" fmla="*/ 2004499 w 4168523"/>
              <a:gd name="connsiteY2" fmla="*/ 1147 h 3131861"/>
              <a:gd name="connsiteX3" fmla="*/ 4140300 w 4168523"/>
              <a:gd name="connsiteY3" fmla="*/ 1309101 h 3131861"/>
              <a:gd name="connsiteX4" fmla="*/ 2394313 w 4168523"/>
              <a:gd name="connsiteY4" fmla="*/ 3114439 h 3131861"/>
              <a:gd name="connsiteX5" fmla="*/ 129343 w 4168523"/>
              <a:gd name="connsiteY5" fmla="*/ 2108979 h 3131861"/>
              <a:gd name="connsiteX6" fmla="*/ -269120 w 4168523"/>
              <a:gd name="connsiteY6" fmla="*/ 1855189 h 31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8523" h="3131861" fill="none" extrusionOk="0">
                <a:moveTo>
                  <a:pt x="-269120" y="1855189"/>
                </a:moveTo>
                <a:cubicBezTo>
                  <a:pt x="-196918" y="1774234"/>
                  <a:pt x="-87822" y="1645254"/>
                  <a:pt x="927" y="1519232"/>
                </a:cubicBezTo>
                <a:cubicBezTo>
                  <a:pt x="-115227" y="549861"/>
                  <a:pt x="925284" y="51187"/>
                  <a:pt x="2004499" y="1147"/>
                </a:cubicBezTo>
                <a:cubicBezTo>
                  <a:pt x="3084767" y="-68315"/>
                  <a:pt x="3919817" y="527682"/>
                  <a:pt x="4140300" y="1309101"/>
                </a:cubicBezTo>
                <a:cubicBezTo>
                  <a:pt x="4329621" y="2083065"/>
                  <a:pt x="3403130" y="2939861"/>
                  <a:pt x="2394313" y="3114439"/>
                </a:cubicBezTo>
                <a:cubicBezTo>
                  <a:pt x="1400846" y="3215871"/>
                  <a:pt x="541357" y="2765890"/>
                  <a:pt x="129343" y="2108979"/>
                </a:cubicBezTo>
                <a:cubicBezTo>
                  <a:pt x="57568" y="2078893"/>
                  <a:pt x="-158411" y="1889923"/>
                  <a:pt x="-269120" y="1855189"/>
                </a:cubicBezTo>
                <a:close/>
              </a:path>
              <a:path w="4168523" h="3131861" stroke="0" extrusionOk="0">
                <a:moveTo>
                  <a:pt x="-269120" y="1855189"/>
                </a:moveTo>
                <a:cubicBezTo>
                  <a:pt x="-210017" y="1719772"/>
                  <a:pt x="-46573" y="1554189"/>
                  <a:pt x="927" y="1519232"/>
                </a:cubicBezTo>
                <a:cubicBezTo>
                  <a:pt x="-40582" y="703923"/>
                  <a:pt x="898813" y="71720"/>
                  <a:pt x="2004499" y="1147"/>
                </a:cubicBezTo>
                <a:cubicBezTo>
                  <a:pt x="3011399" y="92095"/>
                  <a:pt x="4001598" y="554009"/>
                  <a:pt x="4140300" y="1309101"/>
                </a:cubicBezTo>
                <a:cubicBezTo>
                  <a:pt x="4322026" y="2212421"/>
                  <a:pt x="3433741" y="3002938"/>
                  <a:pt x="2394313" y="3114439"/>
                </a:cubicBezTo>
                <a:cubicBezTo>
                  <a:pt x="1389190" y="3213395"/>
                  <a:pt x="586583" y="2831212"/>
                  <a:pt x="129343" y="2108979"/>
                </a:cubicBezTo>
                <a:cubicBezTo>
                  <a:pt x="-44064" y="1988251"/>
                  <a:pt x="-170694" y="1942385"/>
                  <a:pt x="-269120" y="1855189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wedgeEllipseCallout">
                    <a:avLst>
                      <a:gd name="adj1" fmla="val -56456"/>
                      <a:gd name="adj2" fmla="val 9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 được chia làm </a:t>
            </a:r>
            <a:r>
              <a:rPr lang="en-US" sz="4400" b="1">
                <a:solidFill>
                  <a:srgbClr val="FF0000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2</a:t>
            </a:r>
            <a:r>
              <a:rPr lang="en-US" sz="44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phần.</a:t>
            </a: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b="8272"/>
          <a:stretch/>
        </p:blipFill>
        <p:spPr>
          <a:xfrm flipH="1">
            <a:off x="8782326" y="2653290"/>
            <a:ext cx="3823010" cy="436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8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9673" y="-33225"/>
            <a:ext cx="5236918" cy="28531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36248" y="3163871"/>
            <a:ext cx="7324017" cy="858129"/>
            <a:chOff x="2686930" y="3080825"/>
            <a:chExt cx="8342141" cy="858129"/>
          </a:xfrm>
        </p:grpSpPr>
        <p:sp>
          <p:nvSpPr>
            <p:cNvPr id="11" name="Rounded Rectangle 10"/>
            <p:cNvSpPr/>
            <p:nvPr/>
          </p:nvSpPr>
          <p:spPr>
            <a:xfrm>
              <a:off x="2686930" y="3080825"/>
              <a:ext cx="8342141" cy="858129"/>
            </a:xfrm>
            <a:prstGeom prst="roundRect">
              <a:avLst/>
            </a:prstGeom>
            <a:solidFill>
              <a:schemeClr val="accent1">
                <a:alpha val="79000"/>
              </a:schemeClr>
            </a:solidFill>
            <a:ln>
              <a:solidFill>
                <a:srgbClr val="FABD8A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8139" y="3127165"/>
              <a:ext cx="7653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Từ đầu đến … </a:t>
              </a:r>
              <a:r>
                <a:rPr lang="en-US" sz="4000" b="1" i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một số em bé.</a:t>
              </a:r>
              <a:endPara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36248" y="4592371"/>
            <a:ext cx="7324017" cy="858129"/>
            <a:chOff x="2686930" y="4166604"/>
            <a:chExt cx="8342141" cy="858129"/>
          </a:xfrm>
        </p:grpSpPr>
        <p:sp>
          <p:nvSpPr>
            <p:cNvPr id="14" name="Rounded Rectangle 13"/>
            <p:cNvSpPr/>
            <p:nvPr/>
          </p:nvSpPr>
          <p:spPr>
            <a:xfrm>
              <a:off x="2686930" y="4166604"/>
              <a:ext cx="8342141" cy="858129"/>
            </a:xfrm>
            <a:prstGeom prst="roundRect">
              <a:avLst/>
            </a:prstGeom>
            <a:solidFill>
              <a:schemeClr val="accent1">
                <a:alpha val="79000"/>
              </a:schemeClr>
            </a:solidFill>
            <a:ln>
              <a:solidFill>
                <a:srgbClr val="FABD8A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21527" y="4180672"/>
              <a:ext cx="75589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Từ </a:t>
              </a:r>
              <a:r>
                <a:rPr lang="en-US" sz="4000" b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Tin-tin</a:t>
              </a:r>
              <a:r>
                <a:rPr lang="en-US" sz="4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đến hết.</a:t>
              </a:r>
              <a:endParaRPr lang="en-US" sz="4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492176" y="4475628"/>
            <a:ext cx="3169607" cy="117654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8575" cap="flat" cmpd="sng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n w="3175">
                  <a:solidFill>
                    <a:schemeClr val="bg1"/>
                  </a:solidFill>
                </a:ln>
                <a:solidFill>
                  <a:srgbClr val="009999"/>
                </a:solidFill>
                <a:latin typeface="UTM Avo" panose="02040603050506020204" pitchFamily="18" charset="0"/>
              </a:rPr>
              <a:t>Phần kịch</a:t>
            </a:r>
            <a:endParaRPr sz="3600" b="1" dirty="0">
              <a:ln w="3175">
                <a:solidFill>
                  <a:schemeClr val="bg1"/>
                </a:solidFill>
              </a:ln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492176" y="3016627"/>
            <a:ext cx="3169607" cy="117654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8575" cap="flat" cmpd="sng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n w="3175">
                  <a:solidFill>
                    <a:schemeClr val="bg1"/>
                  </a:solidFill>
                </a:ln>
                <a:solidFill>
                  <a:srgbClr val="009999"/>
                </a:solidFill>
                <a:latin typeface="UTM Avo" panose="02040603050506020204" pitchFamily="18" charset="0"/>
              </a:rPr>
              <a:t>Phần giới thiệu</a:t>
            </a:r>
            <a:endParaRPr sz="3600" b="1" dirty="0">
              <a:ln w="3175">
                <a:solidFill>
                  <a:schemeClr val="bg1"/>
                </a:solidFill>
              </a:ln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23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3626"/>
            <a:ext cx="8376630" cy="7681626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1ACB25A2-05BB-A8BF-50D7-5E202DDBC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2649" y="2160424"/>
            <a:ext cx="4697576" cy="469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0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7" descr="图片包含 游戏机, 食物&#10;&#10;描述已自动生成">
            <a:extLst>
              <a:ext uri="{FF2B5EF4-FFF2-40B4-BE49-F238E27FC236}">
                <a16:creationId xmlns:a16="http://schemas.microsoft.com/office/drawing/2014/main" id="{C336D485-FED9-78CF-067E-04B1325C7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0" descr="图片包含 游戏机, 食物, 房间&#10;&#10;描述已自动生成">
            <a:extLst>
              <a:ext uri="{FF2B5EF4-FFF2-40B4-BE49-F238E27FC236}">
                <a16:creationId xmlns:a16="http://schemas.microsoft.com/office/drawing/2014/main" id="{C3157F0A-B68A-998A-3044-9D766BEA9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6549"/>
          </a:xfrm>
          <a:custGeom>
            <a:avLst/>
            <a:gdLst>
              <a:gd name="connsiteX0" fmla="*/ 9506858 w 12192000"/>
              <a:gd name="connsiteY0" fmla="*/ 264160 h 6856549"/>
              <a:gd name="connsiteX1" fmla="*/ 7924801 w 12192000"/>
              <a:gd name="connsiteY1" fmla="*/ 1846217 h 6856549"/>
              <a:gd name="connsiteX2" fmla="*/ 9506858 w 12192000"/>
              <a:gd name="connsiteY2" fmla="*/ 3428274 h 6856549"/>
              <a:gd name="connsiteX3" fmla="*/ 11088915 w 12192000"/>
              <a:gd name="connsiteY3" fmla="*/ 1846217 h 6856549"/>
              <a:gd name="connsiteX4" fmla="*/ 9506858 w 12192000"/>
              <a:gd name="connsiteY4" fmla="*/ 264160 h 6856549"/>
              <a:gd name="connsiteX5" fmla="*/ 0 w 12192000"/>
              <a:gd name="connsiteY5" fmla="*/ 0 h 6856549"/>
              <a:gd name="connsiteX6" fmla="*/ 12192000 w 12192000"/>
              <a:gd name="connsiteY6" fmla="*/ 0 h 6856549"/>
              <a:gd name="connsiteX7" fmla="*/ 12192000 w 12192000"/>
              <a:gd name="connsiteY7" fmla="*/ 6856549 h 6856549"/>
              <a:gd name="connsiteX8" fmla="*/ 0 w 12192000"/>
              <a:gd name="connsiteY8" fmla="*/ 6856549 h 685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6549">
                <a:moveTo>
                  <a:pt x="9506858" y="264160"/>
                </a:moveTo>
                <a:cubicBezTo>
                  <a:pt x="8633112" y="264160"/>
                  <a:pt x="7924801" y="972471"/>
                  <a:pt x="7924801" y="1846217"/>
                </a:cubicBezTo>
                <a:cubicBezTo>
                  <a:pt x="7924801" y="2719963"/>
                  <a:pt x="8633112" y="3428274"/>
                  <a:pt x="9506858" y="3428274"/>
                </a:cubicBezTo>
                <a:cubicBezTo>
                  <a:pt x="10380604" y="3428274"/>
                  <a:pt x="11088915" y="2719963"/>
                  <a:pt x="11088915" y="1846217"/>
                </a:cubicBezTo>
                <a:cubicBezTo>
                  <a:pt x="11088915" y="972471"/>
                  <a:pt x="10380604" y="264160"/>
                  <a:pt x="9506858" y="26416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6549"/>
                </a:lnTo>
                <a:lnTo>
                  <a:pt x="0" y="6856549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937" t="9061" r="6976" b="34042"/>
          <a:stretch/>
        </p:blipFill>
        <p:spPr>
          <a:xfrm>
            <a:off x="2659305" y="179614"/>
            <a:ext cx="6141794" cy="2677886"/>
          </a:xfrm>
          <a:prstGeom prst="rect">
            <a:avLst/>
          </a:prstGeom>
        </p:spPr>
      </p:pic>
      <p:sp>
        <p:nvSpPr>
          <p:cNvPr id="6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5193890" y="3288822"/>
            <a:ext cx="3533218" cy="969892"/>
          </a:xfrm>
          <a:prstGeom prst="roundRect">
            <a:avLst>
              <a:gd name="adj" fmla="val 50000"/>
            </a:avLst>
          </a:prstGeom>
          <a:solidFill>
            <a:srgbClr val="D60093"/>
          </a:solidFill>
          <a:ln w="28575" cap="flat" cmpd="sng">
            <a:solidFill>
              <a:srgbClr val="CC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n w="3175">
                  <a:solidFill>
                    <a:schemeClr val="bg1"/>
                  </a:solidFill>
                </a:ln>
                <a:solidFill>
                  <a:srgbClr val="009999"/>
                </a:solidFill>
                <a:latin typeface="UTM Avo" panose="02040603050506020204" pitchFamily="18" charset="0"/>
              </a:rPr>
              <a:t> </a:t>
            </a:r>
            <a:r>
              <a:rPr lang="en-US" sz="4000" b="1">
                <a:ln w="3175"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UTM Avo" panose="02040603050506020204" pitchFamily="18" charset="0"/>
              </a:rPr>
              <a:t>Mi - tin</a:t>
            </a:r>
            <a:endParaRPr sz="4000" b="1" dirty="0">
              <a:ln w="3175"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793568" y="3137263"/>
            <a:ext cx="3358735" cy="969892"/>
          </a:xfrm>
          <a:prstGeom prst="roundRect">
            <a:avLst>
              <a:gd name="adj" fmla="val 50000"/>
            </a:avLst>
          </a:prstGeom>
          <a:solidFill>
            <a:srgbClr val="D60093"/>
          </a:solidFill>
          <a:ln w="28575" cap="flat" cmpd="sng">
            <a:solidFill>
              <a:srgbClr val="CC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Tin - tin</a:t>
            </a:r>
            <a:endParaRPr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1599863" y="4913878"/>
            <a:ext cx="4130339" cy="969892"/>
          </a:xfrm>
          <a:prstGeom prst="roundRect">
            <a:avLst>
              <a:gd name="adj" fmla="val 50000"/>
            </a:avLst>
          </a:prstGeom>
          <a:solidFill>
            <a:srgbClr val="D60093"/>
          </a:solidFill>
          <a:ln w="28575" cap="flat" cmpd="sng">
            <a:solidFill>
              <a:srgbClr val="CC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>
                <a:solidFill>
                  <a:srgbClr val="FFC000"/>
                </a:solidFill>
                <a:latin typeface="UTM Avo" panose="02040603050506020204" pitchFamily="18" charset="0"/>
              </a:rPr>
              <a:t>đôi cánh xanh</a:t>
            </a:r>
            <a:endParaRPr sz="3600" b="1" dirty="0">
              <a:ln w="3175">
                <a:noFill/>
              </a:ln>
              <a:solidFill>
                <a:srgbClr val="FFC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6960499" y="4907165"/>
            <a:ext cx="3276294" cy="969892"/>
          </a:xfrm>
          <a:prstGeom prst="roundRect">
            <a:avLst>
              <a:gd name="adj" fmla="val 50000"/>
            </a:avLst>
          </a:prstGeom>
          <a:solidFill>
            <a:srgbClr val="D60093"/>
          </a:solidFill>
          <a:ln w="28575" cap="flat" cmpd="sng">
            <a:solidFill>
              <a:srgbClr val="CC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9999"/>
                </a:solidFill>
                <a:latin typeface="UTM Avo" panose="02040603050506020204" pitchFamily="18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UTM Avo" panose="02040603050506020204" pitchFamily="18" charset="0"/>
              </a:rPr>
              <a:t>sáng chế</a:t>
            </a:r>
            <a:endParaRPr sz="36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76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597</Words>
  <Application>Microsoft Office PowerPoint</Application>
  <PresentationFormat>Widescreen</PresentationFormat>
  <Paragraphs>45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Cambria</vt:lpstr>
      <vt:lpstr>Times New Roman</vt:lpstr>
      <vt:lpstr>UTM Avo</vt:lpstr>
      <vt:lpstr>UTM Futura Extra</vt:lpstr>
      <vt:lpstr>思源黑体 CN Medium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BÍCHNGOC</dc:creator>
  <cp:keywords>MĂNGNON</cp:keywords>
  <cp:lastModifiedBy>Admin</cp:lastModifiedBy>
  <cp:revision>47</cp:revision>
  <dcterms:created xsi:type="dcterms:W3CDTF">2023-11-05T16:11:19Z</dcterms:created>
  <dcterms:modified xsi:type="dcterms:W3CDTF">2024-12-22T13:23:43Z</dcterms:modified>
</cp:coreProperties>
</file>