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5" r:id="rId5"/>
    <p:sldId id="268" r:id="rId6"/>
    <p:sldId id="269" r:id="rId7"/>
    <p:sldId id="270" r:id="rId8"/>
    <p:sldId id="271" r:id="rId9"/>
    <p:sldId id="275" r:id="rId10"/>
    <p:sldId id="272" r:id="rId11"/>
    <p:sldId id="273" r:id="rId12"/>
    <p:sldId id="266" r:id="rId13"/>
    <p:sldId id="274" r:id="rId14"/>
    <p:sldId id="279" r:id="rId15"/>
    <p:sldId id="284" r:id="rId16"/>
    <p:sldId id="286" r:id="rId17"/>
    <p:sldId id="285" r:id="rId18"/>
    <p:sldId id="287" r:id="rId19"/>
    <p:sldId id="288"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1388"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29-Dec-25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dirty="0">
                  <a:solidFill>
                    <a:srgbClr val="009999"/>
                  </a:solidFill>
                  <a:latin typeface="Cambria" panose="02040503050406030204" pitchFamily="18" charset="0"/>
                  <a:ea typeface="Cambria" panose="02040503050406030204" pitchFamily="18" charset="0"/>
                </a:rPr>
                <a:t>    </a:t>
              </a:r>
              <a:r>
                <a:rPr lang="nl-NL" sz="3600" b="1" dirty="0">
                  <a:solidFill>
                    <a:srgbClr val="002060"/>
                  </a:solidFill>
                  <a:latin typeface="Cambria" panose="02040503050406030204" pitchFamily="18" charset="0"/>
                  <a:ea typeface="Cambria" panose="02040503050406030204" pitchFamily="18" charset="0"/>
                </a:rPr>
                <a:t>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a:latin typeface="Cambria" panose="02040503050406030204" pitchFamily="18" charset="0"/>
                  <a:ea typeface="Cambria" panose="02040503050406030204" pitchFamily="18" charset="0"/>
                </a:rPr>
                <a:t>- Hãy mô tả sự trao đổi khí của thực vật với môi trường.</a:t>
              </a:r>
            </a:p>
            <a:p>
              <a:pPr algn="just"/>
              <a:r>
                <a:rPr lang="nl-NL" sz="380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a:solidFill>
                            <a:srgbClr val="C00000"/>
                          </a:solidFill>
                          <a:latin typeface="Cambria" panose="02040503050406030204" pitchFamily="18" charset="0"/>
                          <a:ea typeface="Cambria" panose="02040503050406030204" pitchFamily="18" charset="0"/>
                        </a:rPr>
                        <a:t>QUANG</a:t>
                      </a:r>
                      <a:r>
                        <a:rPr lang="en-US" sz="3600" baseline="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a:solidFill>
                            <a:srgbClr val="00B050"/>
                          </a:solidFill>
                          <a:latin typeface="Cambria" panose="02040503050406030204" pitchFamily="18" charset="0"/>
                          <a:ea typeface="Cambria" panose="02040503050406030204" pitchFamily="18" charset="0"/>
                        </a:rPr>
                        <a:t>HÔ</a:t>
                      </a:r>
                      <a:r>
                        <a:rPr lang="en-US" sz="3600" baseline="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a:latin typeface="Cambria" panose="02040503050406030204" pitchFamily="18" charset="0"/>
                          <a:ea typeface="Cambria" panose="02040503050406030204" pitchFamily="18" charset="0"/>
                        </a:rPr>
                        <a:t>Thời</a:t>
                      </a:r>
                      <a:r>
                        <a:rPr lang="en-US" sz="2800" b="1" baseline="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a:latin typeface="Cambria" panose="02040503050406030204" pitchFamily="18" charset="0"/>
                          <a:ea typeface="Cambria" panose="02040503050406030204" pitchFamily="18" charset="0"/>
                        </a:rPr>
                        <a:t>Bộ phận</a:t>
                      </a:r>
                      <a:r>
                        <a:rPr lang="en-US" sz="2800" b="1" baseline="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a:latin typeface="Cambria" panose="02040503050406030204" pitchFamily="18" charset="0"/>
                          <a:ea typeface="Cambria" panose="02040503050406030204" pitchFamily="18" charset="0"/>
                        </a:rPr>
                        <a:t>Thực vật</a:t>
                      </a:r>
                      <a:r>
                        <a:rPr lang="en-US" sz="2800" b="1" baseline="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a:latin typeface="Cambria" panose="02040503050406030204" pitchFamily="18" charset="0"/>
                          <a:ea typeface="Cambria" panose="02040503050406030204" pitchFamily="18" charset="0"/>
                        </a:rPr>
                        <a:t>Thực</a:t>
                      </a:r>
                      <a:r>
                        <a:rPr lang="en-US" sz="2800" b="1" baseline="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Ban ngày</a:t>
            </a: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Cả ngày và đêm</a:t>
            </a: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Lá cây</a:t>
            </a: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Thân, rễ, lá,…</a:t>
            </a: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dirty="0">
                  <a:solidFill>
                    <a:srgbClr val="009999"/>
                  </a:solidFill>
                  <a:effectLst/>
                  <a:latin typeface="Cambria" panose="02040503050406030204" pitchFamily="18" charset="0"/>
                </a:rPr>
                <a:t> </a:t>
              </a:r>
              <a:r>
                <a:rPr lang="nl-NL" sz="3800" b="1" dirty="0">
                  <a:solidFill>
                    <a:srgbClr val="002060"/>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dirty="0">
                  <a:solidFill>
                    <a:srgbClr val="002060"/>
                  </a:solidFill>
                  <a:latin typeface="Cambria" panose="02040503050406030204" pitchFamily="18" charset="0"/>
                  <a:ea typeface="Cambria" panose="02040503050406030204" pitchFamily="18" charset="0"/>
                </a:rPr>
                <a:t>       - Vẽ sơ đồ mô tả sự trao đổi khí với môi trường khi thực vật hô hấp.</a:t>
              </a: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dirty="0">
                <a:solidFill>
                  <a:srgbClr val="002060"/>
                </a:solidFill>
                <a:latin typeface="Cambria" panose="02040503050406030204" pitchFamily="18" charset="0"/>
                <a:ea typeface="Cambria" panose="02040503050406030204" pitchFamily="18" charset="0"/>
              </a:rPr>
              <a:t>Vẽ sơ đồ mô tả sự trao đổi khí với môi trường khi thực vật quang hợp.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16048" y="2692793"/>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777199"/>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2957629"/>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692083"/>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781085"/>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dirty="0">
                <a:solidFill>
                  <a:srgbClr val="002060"/>
                </a:solidFill>
                <a:latin typeface="Cambria" panose="02040503050406030204" pitchFamily="18" charset="0"/>
                <a:ea typeface="Cambria" panose="02040503050406030204" pitchFamily="18" charset="0"/>
              </a:rPr>
              <a:t>Vẽ sơ đồ mô tả sự trao đổi khí với môi trường khi thực vật hô hấp.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dirty="0">
                  <a:solidFill>
                    <a:srgbClr val="009999"/>
                  </a:solidFill>
                  <a:latin typeface="Cambria" panose="02040503050406030204" pitchFamily="18" charset="0"/>
                  <a:ea typeface="Cambria" panose="02040503050406030204" pitchFamily="18" charset="0"/>
                </a:rPr>
                <a:t>    </a:t>
              </a:r>
              <a:r>
                <a:rPr lang="nl-NL" sz="4000" b="1" dirty="0">
                  <a:solidFill>
                    <a:srgbClr val="002060"/>
                  </a:solidFill>
                  <a:latin typeface="Cambria" panose="02040503050406030204" pitchFamily="18" charset="0"/>
                  <a:ea typeface="Cambria" panose="02040503050406030204" pitchFamily="18" charset="0"/>
                </a:rPr>
                <a:t>Thực vật trao đổi khí với môi trường để thực hiện quá trình quang hợp và hô hấp. Quang hợp diễn ra chủ yếu ở lá và cần có ánh sáng. Hô hấp diễn ra suốt ngày đêm và ở tất cả các bộ phận rễ, thân, lá,...</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15262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162407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3338090" y="826527"/>
            <a:ext cx="4292246" cy="1951631"/>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a:solidFill>
                  <a:srgbClr val="0070C0"/>
                </a:solidFill>
                <a:latin typeface="Cambria" panose="02040503050406030204" pitchFamily="18" charset="0"/>
              </a:rPr>
              <a:t> 3.</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2419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192055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các-bô-níc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yếu</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tố</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tham</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tổng</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hợp</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chất</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dinh</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dưỡng</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vật</a:t>
              </a:r>
              <a:r>
                <a:rPr kumimoji="0" lang="en-US"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dirty="0">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Chia 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a:solidFill>
                  <a:srgbClr val="002060"/>
                </a:solidFill>
                <a:latin typeface="Cambria" panose="02040503050406030204" pitchFamily="18" charset="0"/>
                <a:ea typeface="Cambria" panose="02040503050406030204" pitchFamily="18" charset="0"/>
              </a:rPr>
              <a:t>Lưu ý các mũi tên đi vào trên sơ đồ.</a:t>
            </a:r>
          </a:p>
          <a:p>
            <a:pPr algn="just"/>
            <a:r>
              <a:rPr lang="nl-NL" sz="3600">
                <a:solidFill>
                  <a:srgbClr val="002060"/>
                </a:solidFill>
                <a:latin typeface="Cambria" panose="02040503050406030204" pitchFamily="18" charset="0"/>
                <a:ea typeface="Cambria" panose="02040503050406030204" pitchFamily="18" charset="0"/>
              </a:rPr>
              <a:t>+ Sản phẩm của quá trình đó là gì ?</a:t>
            </a:r>
          </a:p>
          <a:p>
            <a:pPr algn="just"/>
            <a:r>
              <a:rPr lang="nl-NL" sz="360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627</Words>
  <Application>Microsoft Office PowerPoint</Application>
  <PresentationFormat>Widescreen</PresentationFormat>
  <Paragraphs>68</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#9Slide07 HoneyCream</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Quý Thắng</cp:lastModifiedBy>
  <cp:revision>56</cp:revision>
  <dcterms:created xsi:type="dcterms:W3CDTF">2023-10-30T15:46:34Z</dcterms:created>
  <dcterms:modified xsi:type="dcterms:W3CDTF">2025-12-29T02:33:39Z</dcterms:modified>
</cp:coreProperties>
</file>