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7" r:id="rId3"/>
    <p:sldId id="461" r:id="rId4"/>
    <p:sldId id="256" r:id="rId5"/>
    <p:sldId id="333" r:id="rId6"/>
    <p:sldId id="321" r:id="rId7"/>
    <p:sldId id="316" r:id="rId8"/>
    <p:sldId id="336" r:id="rId9"/>
    <p:sldId id="459" r:id="rId10"/>
    <p:sldId id="335" r:id="rId11"/>
    <p:sldId id="460" r:id="rId12"/>
    <p:sldId id="329" r:id="rId13"/>
    <p:sldId id="312" r:id="rId14"/>
    <p:sldId id="3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82A"/>
    <a:srgbClr val="953735"/>
    <a:srgbClr val="562905"/>
    <a:srgbClr val="48BCEB"/>
    <a:srgbClr val="6F3507"/>
    <a:srgbClr val="F44A6E"/>
    <a:srgbClr val="FFF1BB"/>
    <a:srgbClr val="D3FFBE"/>
    <a:srgbClr val="633006"/>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4" autoAdjust="0"/>
    <p:restoredTop sz="88455" autoAdjust="0"/>
  </p:normalViewPr>
  <p:slideViewPr>
    <p:cSldViewPr snapToGrid="0">
      <p:cViewPr varScale="1">
        <p:scale>
          <a:sx n="58" d="100"/>
          <a:sy n="58" d="100"/>
        </p:scale>
        <p:origin x="10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353911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3</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13</a:t>
            </a:fld>
            <a:endParaRPr lang="en-US"/>
          </a:p>
        </p:txBody>
      </p:sp>
    </p:spTree>
    <p:extLst>
      <p:ext uri="{BB962C8B-B14F-4D97-AF65-F5344CB8AC3E}">
        <p14:creationId xmlns:p14="http://schemas.microsoft.com/office/powerpoint/2010/main" val="2795670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extLst>
      <p:ext uri="{BB962C8B-B14F-4D97-AF65-F5344CB8AC3E}">
        <p14:creationId xmlns:p14="http://schemas.microsoft.com/office/powerpoint/2010/main" val="395414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12/22/2023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282"/>
            <a:ext cx="10175631" cy="810649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299" y="1701944"/>
            <a:ext cx="4353571" cy="300603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684D1E-01A1-4251-AA30-94E7343294D6}"/>
              </a:ext>
            </a:extLst>
          </p:cNvPr>
          <p:cNvSpPr txBox="1"/>
          <p:nvPr/>
        </p:nvSpPr>
        <p:spPr>
          <a:xfrm>
            <a:off x="555811" y="345819"/>
            <a:ext cx="8301317" cy="707886"/>
          </a:xfrm>
          <a:prstGeom prst="rect">
            <a:avLst/>
          </a:prstGeom>
          <a:noFill/>
        </p:spPr>
        <p:txBody>
          <a:bodyPr wrap="square">
            <a:spAutoFit/>
          </a:bodyPr>
          <a:lstStyle/>
          <a:p>
            <a:pPr marL="0" marR="0" algn="just">
              <a:spcBef>
                <a:spcPts val="0"/>
              </a:spcBef>
              <a:spcAft>
                <a:spcPts val="0"/>
              </a:spcAft>
            </a:pPr>
            <a:r>
              <a:rPr lang="vi-VN" sz="4000" b="1" i="1" dirty="0">
                <a:effectLst/>
                <a:latin typeface="Times New Roman" panose="02020603050405020304" pitchFamily="18" charset="0"/>
                <a:ea typeface="Times New Roman" panose="02020603050405020304" pitchFamily="18" charset="0"/>
              </a:rPr>
              <a:t>2: Sắm vai xử lí tình huống </a:t>
            </a:r>
            <a:endParaRPr lang="en-US" sz="4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3A1293C-5810-4497-16CB-A0C05882E4AE}"/>
              </a:ext>
            </a:extLst>
          </p:cNvPr>
          <p:cNvSpPr txBox="1"/>
          <p:nvPr/>
        </p:nvSpPr>
        <p:spPr>
          <a:xfrm>
            <a:off x="847898" y="1225295"/>
            <a:ext cx="10523913" cy="4524315"/>
          </a:xfrm>
          <a:prstGeom prst="rect">
            <a:avLst/>
          </a:prstGeom>
          <a:noFill/>
        </p:spPr>
        <p:txBody>
          <a:bodyPr wrap="square">
            <a:spAutoFit/>
          </a:bodyPr>
          <a:lstStyle/>
          <a:p>
            <a:pPr algn="just"/>
            <a:r>
              <a:rPr lang="en-US" sz="4800" b="1">
                <a:latin typeface="Times New Roman" panose="02020603050405020304" pitchFamily="18" charset="0"/>
                <a:ea typeface="Times New Roman" panose="02020603050405020304" pitchFamily="18" charset="0"/>
              </a:rPr>
              <a:t>TH</a:t>
            </a:r>
            <a:r>
              <a:rPr lang="vi-VN" sz="4800" b="1">
                <a:latin typeface="Times New Roman" panose="02020603050405020304" pitchFamily="18" charset="0"/>
                <a:ea typeface="Times New Roman" panose="02020603050405020304" pitchFamily="18" charset="0"/>
              </a:rPr>
              <a:t>2. Trong khi chờ bố mẹ đón sau gi</a:t>
            </a:r>
            <a:r>
              <a:rPr lang="en-US" sz="4800" b="1">
                <a:latin typeface="Times New Roman" panose="02020603050405020304" pitchFamily="18" charset="0"/>
                <a:ea typeface="Times New Roman" panose="02020603050405020304" pitchFamily="18" charset="0"/>
              </a:rPr>
              <a:t>ờ</a:t>
            </a:r>
            <a:r>
              <a:rPr lang="vi-VN" sz="4800" b="1">
                <a:latin typeface="Times New Roman" panose="02020603050405020304" pitchFamily="18" charset="0"/>
                <a:ea typeface="Times New Roman" panose="02020603050405020304" pitchFamily="18" charset="0"/>
              </a:rPr>
              <a:t> học, Việt và Nam nhìn thấy một chiếc đồng hồ liên lạc trên ghế trong sân trường. Nam vui mừng nói: “Ôi, đồng hồ này đắt lắm, hay mình mang về đi.” Nếu em là Việt em sẽ làm gì?</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436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1108997"/>
            <a:ext cx="10738338" cy="85547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751" y="1435573"/>
            <a:ext cx="5114485" cy="3465636"/>
          </a:xfrm>
          <a:prstGeom prst="rect">
            <a:avLst/>
          </a:prstGeom>
        </p:spPr>
      </p:pic>
    </p:spTree>
    <p:extLst>
      <p:ext uri="{BB962C8B-B14F-4D97-AF65-F5344CB8AC3E}">
        <p14:creationId xmlns:p14="http://schemas.microsoft.com/office/powerpoint/2010/main" val="143175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E69E0CA-7ED8-4B4D-AE02-E99179A8E103}"/>
              </a:ext>
            </a:extLst>
          </p:cNvPr>
          <p:cNvSpPr/>
          <p:nvPr/>
        </p:nvSpPr>
        <p:spPr>
          <a:xfrm>
            <a:off x="1362586" y="823517"/>
            <a:ext cx="10396372" cy="3291283"/>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8" name="TextBox 7">
            <a:extLst>
              <a:ext uri="{FF2B5EF4-FFF2-40B4-BE49-F238E27FC236}">
                <a16:creationId xmlns:a16="http://schemas.microsoft.com/office/drawing/2014/main" id="{B12B6921-809C-184E-8926-2DAB8E2BD13D}"/>
              </a:ext>
            </a:extLst>
          </p:cNvPr>
          <p:cNvSpPr txBox="1"/>
          <p:nvPr/>
        </p:nvSpPr>
        <p:spPr>
          <a:xfrm>
            <a:off x="1723967" y="1056284"/>
            <a:ext cx="10034991" cy="2677656"/>
          </a:xfrm>
          <a:prstGeom prst="rect">
            <a:avLst/>
          </a:prstGeom>
          <a:noFill/>
        </p:spPr>
        <p:txBody>
          <a:bodyPr wrap="square" rtlCol="0">
            <a:spAutoFit/>
          </a:bodyPr>
          <a:lstStyle/>
          <a:p>
            <a:pPr algn="just"/>
            <a:r>
              <a:rPr lang="vi-VN" sz="2800" b="1">
                <a:solidFill>
                  <a:srgbClr val="C00000"/>
                </a:solidFill>
                <a:latin typeface="Cambria" panose="02040503050406030204" pitchFamily="18" charset="0"/>
              </a:rPr>
              <a:t>+ Bạn đã làm gì để thể hiện tình yêu lao động? </a:t>
            </a:r>
          </a:p>
          <a:p>
            <a:pPr algn="just"/>
            <a:r>
              <a:rPr lang="vi-VN" sz="2800" b="1">
                <a:solidFill>
                  <a:srgbClr val="C00000"/>
                </a:solidFill>
                <a:latin typeface="Cambria" panose="02040503050406030204" pitchFamily="18" charset="0"/>
              </a:rPr>
              <a:t>+ Có khi nào bạn chứng kiến những biểu hiện lười lao động? </a:t>
            </a:r>
          </a:p>
          <a:p>
            <a:pPr algn="just"/>
            <a:r>
              <a:rPr lang="vi-VN" sz="2800" b="1">
                <a:solidFill>
                  <a:srgbClr val="C00000"/>
                </a:solidFill>
                <a:latin typeface="Cambria" panose="02040503050406030204" pitchFamily="18" charset="0"/>
              </a:rPr>
              <a:t>+ Bạn làm gì nếu nhặt được đồ dùng của người khác.</a:t>
            </a:r>
          </a:p>
          <a:p>
            <a:pPr algn="just"/>
            <a:r>
              <a:rPr lang="vi-VN" sz="2800" b="1">
                <a:solidFill>
                  <a:srgbClr val="C00000"/>
                </a:solidFill>
                <a:latin typeface="Cambria" panose="02040503050406030204" pitchFamily="18" charset="0"/>
              </a:rPr>
              <a:t>+ Kể một câu chuyện thể hiện sự tôn trọng tài sản của người khác mà em chứng kiến hoặc tham gia.Bạn có suy nghĩ gì về điều đó? </a:t>
            </a:r>
          </a:p>
        </p:txBody>
      </p:sp>
      <p:pic>
        <p:nvPicPr>
          <p:cNvPr id="5" name="Picture 4">
            <a:extLst>
              <a:ext uri="{FF2B5EF4-FFF2-40B4-BE49-F238E27FC236}">
                <a16:creationId xmlns:a16="http://schemas.microsoft.com/office/drawing/2014/main" id="{49908706-0659-2F4F-A419-C19628BBE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45" y="3212217"/>
            <a:ext cx="2942261" cy="3507175"/>
          </a:xfrm>
          <a:prstGeom prst="rect">
            <a:avLst/>
          </a:prstGeom>
        </p:spPr>
      </p:pic>
    </p:spTree>
    <p:extLst>
      <p:ext uri="{BB962C8B-B14F-4D97-AF65-F5344CB8AC3E}">
        <p14:creationId xmlns:p14="http://schemas.microsoft.com/office/powerpoint/2010/main" val="369475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68A35-49E6-D646-904E-EFF0A51DA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860" y="2057400"/>
            <a:ext cx="9474200" cy="3403600"/>
          </a:xfrm>
          <a:prstGeom prst="rect">
            <a:avLst/>
          </a:prstGeom>
        </p:spPr>
      </p:pic>
    </p:spTree>
    <p:extLst>
      <p:ext uri="{BB962C8B-B14F-4D97-AF65-F5344CB8AC3E}">
        <p14:creationId xmlns:p14="http://schemas.microsoft.com/office/powerpoint/2010/main" val="56826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ạo đức lớp 4 Kết nối tri thức Bài 1: Biết ơn người lao động">
            <a:extLst>
              <a:ext uri="{FF2B5EF4-FFF2-40B4-BE49-F238E27FC236}">
                <a16:creationId xmlns:a16="http://schemas.microsoft.com/office/drawing/2014/main" id="{83CD94E9-EC36-78E9-46A8-B3911F9F0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171" y="349139"/>
            <a:ext cx="3740403" cy="30676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C27F13-740A-5513-3355-2B1116573872}"/>
              </a:ext>
            </a:extLst>
          </p:cNvPr>
          <p:cNvPicPr>
            <a:picLocks noChangeAspect="1"/>
          </p:cNvPicPr>
          <p:nvPr/>
        </p:nvPicPr>
        <p:blipFill rotWithShape="1">
          <a:blip r:embed="rId4"/>
          <a:srcRect l="5352" r="50000" b="1284"/>
          <a:stretch/>
        </p:blipFill>
        <p:spPr>
          <a:xfrm>
            <a:off x="5844604" y="136642"/>
            <a:ext cx="3740403" cy="3067656"/>
          </a:xfrm>
          <a:prstGeom prst="rect">
            <a:avLst/>
          </a:prstGeom>
        </p:spPr>
      </p:pic>
      <p:pic>
        <p:nvPicPr>
          <p:cNvPr id="3" name="Picture 2">
            <a:extLst>
              <a:ext uri="{FF2B5EF4-FFF2-40B4-BE49-F238E27FC236}">
                <a16:creationId xmlns:a16="http://schemas.microsoft.com/office/drawing/2014/main" id="{C3980306-D93D-3EA9-8722-13ED04C31AAC}"/>
              </a:ext>
            </a:extLst>
          </p:cNvPr>
          <p:cNvPicPr>
            <a:picLocks noChangeAspect="1"/>
          </p:cNvPicPr>
          <p:nvPr/>
        </p:nvPicPr>
        <p:blipFill rotWithShape="1">
          <a:blip r:embed="rId5"/>
          <a:srcRect r="49796"/>
          <a:stretch/>
        </p:blipFill>
        <p:spPr>
          <a:xfrm>
            <a:off x="1679171" y="3653701"/>
            <a:ext cx="3740402" cy="3067657"/>
          </a:xfrm>
          <a:prstGeom prst="rect">
            <a:avLst/>
          </a:prstGeom>
        </p:spPr>
      </p:pic>
      <p:pic>
        <p:nvPicPr>
          <p:cNvPr id="4" name="Picture 3">
            <a:extLst>
              <a:ext uri="{FF2B5EF4-FFF2-40B4-BE49-F238E27FC236}">
                <a16:creationId xmlns:a16="http://schemas.microsoft.com/office/drawing/2014/main" id="{B1A82FD2-908B-43D7-C982-565C32312710}"/>
              </a:ext>
            </a:extLst>
          </p:cNvPr>
          <p:cNvPicPr>
            <a:picLocks noChangeAspect="1"/>
          </p:cNvPicPr>
          <p:nvPr/>
        </p:nvPicPr>
        <p:blipFill rotWithShape="1">
          <a:blip r:embed="rId6"/>
          <a:srcRect l="35300"/>
          <a:stretch/>
        </p:blipFill>
        <p:spPr>
          <a:xfrm>
            <a:off x="5844604" y="3653702"/>
            <a:ext cx="3740402" cy="3067656"/>
          </a:xfrm>
          <a:prstGeom prst="rect">
            <a:avLst/>
          </a:prstGeom>
        </p:spPr>
      </p:pic>
    </p:spTree>
    <p:extLst>
      <p:ext uri="{BB962C8B-B14F-4D97-AF65-F5344CB8AC3E}">
        <p14:creationId xmlns:p14="http://schemas.microsoft.com/office/powerpoint/2010/main" val="178408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135"/>
            <a:ext cx="2382744" cy="2382744"/>
          </a:xfrm>
          <a:prstGeom prst="rect">
            <a:avLst/>
          </a:prstGeom>
        </p:spPr>
      </p:pic>
      <p:sp>
        <p:nvSpPr>
          <p:cNvPr id="5" name="TextBox 4">
            <a:extLst>
              <a:ext uri="{FF2B5EF4-FFF2-40B4-BE49-F238E27FC236}">
                <a16:creationId xmlns:a16="http://schemas.microsoft.com/office/drawing/2014/main" id="{CD0146C9-9A4B-0504-3C6C-17F037794A96}"/>
              </a:ext>
            </a:extLst>
          </p:cNvPr>
          <p:cNvSpPr txBox="1"/>
          <p:nvPr/>
        </p:nvSpPr>
        <p:spPr>
          <a:xfrm>
            <a:off x="2450945" y="968276"/>
            <a:ext cx="7290110" cy="1569660"/>
          </a:xfrm>
          <a:prstGeom prst="rect">
            <a:avLst/>
          </a:prstGeom>
          <a:noFill/>
        </p:spPr>
        <p:txBody>
          <a:bodyPr wrap="square">
            <a:spAutoFit/>
          </a:bodyPr>
          <a:lstStyle/>
          <a:p>
            <a:pPr marL="0" marR="0" algn="ctr">
              <a:spcBef>
                <a:spcPts val="0"/>
              </a:spcBef>
              <a:spcAft>
                <a:spcPts val="0"/>
              </a:spcAft>
            </a:pPr>
            <a:r>
              <a:rPr lang="en-US" sz="4800" b="1" dirty="0">
                <a:solidFill>
                  <a:schemeClr val="bg1"/>
                </a:solidFill>
                <a:effectLst/>
                <a:latin typeface="Times New Roman" panose="02020603050405020304" pitchFamily="18" charset="0"/>
                <a:ea typeface="Times New Roman" panose="02020603050405020304" pitchFamily="18" charset="0"/>
              </a:rPr>
              <a:t>THỰC HÀNH KĨ </a:t>
            </a:r>
            <a:r>
              <a:rPr lang="en-US" sz="4800" b="1">
                <a:solidFill>
                  <a:schemeClr val="bg1"/>
                </a:solidFill>
                <a:effectLst/>
                <a:latin typeface="Times New Roman" panose="02020603050405020304" pitchFamily="18" charset="0"/>
                <a:ea typeface="Times New Roman" panose="02020603050405020304" pitchFamily="18" charset="0"/>
              </a:rPr>
              <a:t>NĂNG CUỐI </a:t>
            </a:r>
            <a:r>
              <a:rPr lang="en-US" sz="4800" b="1" dirty="0">
                <a:solidFill>
                  <a:schemeClr val="bg1"/>
                </a:solidFill>
                <a:effectLst/>
                <a:latin typeface="Times New Roman" panose="02020603050405020304" pitchFamily="18" charset="0"/>
                <a:ea typeface="Times New Roman" panose="02020603050405020304" pitchFamily="18" charset="0"/>
              </a:rPr>
              <a:t>HỌC KÌ 1</a:t>
            </a:r>
            <a:endParaRPr lang="en-US" sz="4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586"/>
            <a:ext cx="12435839" cy="7313104"/>
          </a:xfrm>
          <a:prstGeom prst="rect">
            <a:avLst/>
          </a:prstGeom>
        </p:spPr>
      </p:pic>
      <p:sp>
        <p:nvSpPr>
          <p:cNvPr id="2" name="Rectangle 1"/>
          <p:cNvSpPr/>
          <p:nvPr/>
        </p:nvSpPr>
        <p:spPr>
          <a:xfrm>
            <a:off x="896470" y="1704535"/>
            <a:ext cx="10399059" cy="4401205"/>
          </a:xfrm>
          <a:prstGeom prst="rect">
            <a:avLst/>
          </a:prstGeom>
        </p:spPr>
        <p:txBody>
          <a:bodyPr wrap="square">
            <a:spAutoFit/>
          </a:bodyPr>
          <a:lstStyle/>
          <a:p>
            <a:pPr algn="just">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spcAft>
                <a:spcPts val="0"/>
              </a:spcAft>
            </a:pPr>
            <a:r>
              <a:rPr lang="en-US" sz="2800" dirty="0">
                <a:latin typeface="Cambria" panose="02040503050406030204" pitchFamily="18" charset="0"/>
                <a:ea typeface="Cambria" panose="02040503050406030204" pitchFamily="18" charset="0"/>
              </a:rPr>
              <a:t>- </a:t>
            </a:r>
            <a:r>
              <a:rPr lang="vi-VN" sz="2800" dirty="0"/>
              <a:t>- Năng lực tự chủ, tự học: biết tự chủ tự học, tự điều chỉnh hành vi, thái độ lời nói và việc làm biết ơn người lao động và giúp đỡ cảm thông với người gặp khó khăn</a:t>
            </a:r>
            <a:r>
              <a:rPr lang="en-US" sz="2800" dirty="0">
                <a:latin typeface="Cambria" panose="02040503050406030204" pitchFamily="18" charset="0"/>
                <a:ea typeface="Cambria" panose="02040503050406030204" pitchFamily="18" charset="0"/>
              </a:rPr>
              <a:t>.</a:t>
            </a:r>
          </a:p>
          <a:p>
            <a:pPr algn="just">
              <a:spcAft>
                <a:spcPts val="0"/>
              </a:spcAft>
            </a:pP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ea typeface="Cambria" panose="02040503050406030204" pitchFamily="18" charset="0"/>
                <a:cs typeface="Arial" panose="020B0604020202020204" pitchFamily="34" charset="0"/>
              </a:rPr>
              <a:t>Năng</a:t>
            </a: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ea typeface="Cambria" panose="02040503050406030204" pitchFamily="18" charset="0"/>
                <a:cs typeface="Arial" panose="020B0604020202020204" pitchFamily="34" charset="0"/>
              </a:rPr>
              <a:t>lực</a:t>
            </a: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ea typeface="Cambria" panose="02040503050406030204" pitchFamily="18" charset="0"/>
                <a:cs typeface="Arial" panose="020B0604020202020204" pitchFamily="34" charset="0"/>
              </a:rPr>
              <a:t>chung</a:t>
            </a: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giao</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tiếp</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và</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hợp</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tác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tự</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giải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quyết</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vấn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đề</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và</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sáng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tạo</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tự</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chủ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và</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tự</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học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trước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những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tình</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huống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liên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quan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tới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thái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độ</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đối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với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lao</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động</a:t>
            </a:r>
            <a:r>
              <a:rPr lang="en-US" sz="2800" dirty="0">
                <a:latin typeface="Arial" panose="020B0604020202020204" pitchFamily="34" charset="0"/>
                <a:ea typeface="Cambria" panose="02040503050406030204" pitchFamily="18" charset="0"/>
                <a:cs typeface="Arial" panose="020B0604020202020204" pitchFamily="34" charset="0"/>
              </a:rPr>
              <a:t>.</a:t>
            </a:r>
          </a:p>
          <a:p>
            <a:pPr algn="just">
              <a:spcAft>
                <a:spcPts val="0"/>
              </a:spcAft>
            </a:pPr>
            <a:r>
              <a:rPr lang="en-US" sz="2800" b="1" dirty="0">
                <a:latin typeface="Cambria" panose="02040503050406030204" pitchFamily="18" charset="0"/>
                <a:ea typeface="Cambria" panose="02040503050406030204" pitchFamily="18" charset="0"/>
              </a:rPr>
              <a:t>*</a:t>
            </a:r>
            <a:r>
              <a:rPr lang="vi-VN" sz="2800" dirty="0"/>
              <a:t> </a:t>
            </a:r>
            <a:r>
              <a:rPr lang="vi-VN" sz="2800" b="1" dirty="0"/>
              <a:t>Phẩm chất nhân ái: </a:t>
            </a:r>
            <a:r>
              <a:rPr lang="vi-VN" sz="2800" dirty="0"/>
              <a:t>Có ý thức giúp đỡ lẫn nhau trong hoạt động nhóm để hoàn thành nhiệm vụ, có thái độ biết ơn người lao động, giúp đỡ cảm thông với người gặp khó khăn</a:t>
            </a:r>
            <a:r>
              <a:rPr lang="en-US" sz="28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317" y="248585"/>
            <a:ext cx="5608806" cy="1237595"/>
          </a:xfrm>
          <a:prstGeom prst="rect">
            <a:avLst/>
          </a:prstGeom>
        </p:spPr>
      </p:pic>
    </p:spTree>
    <p:extLst>
      <p:ext uri="{BB962C8B-B14F-4D97-AF65-F5344CB8AC3E}">
        <p14:creationId xmlns:p14="http://schemas.microsoft.com/office/powerpoint/2010/main" val="80268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1108997"/>
            <a:ext cx="10738338" cy="8554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767" y="1474750"/>
            <a:ext cx="5476771" cy="3732679"/>
          </a:xfrm>
          <a:prstGeom prst="rect">
            <a:avLst/>
          </a:prstGeom>
        </p:spPr>
      </p:pic>
    </p:spTree>
    <p:extLst>
      <p:ext uri="{BB962C8B-B14F-4D97-AF65-F5344CB8AC3E}">
        <p14:creationId xmlns:p14="http://schemas.microsoft.com/office/powerpoint/2010/main" val="608392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55" name="Rectangle 54">
            <a:extLst>
              <a:ext uri="{FF2B5EF4-FFF2-40B4-BE49-F238E27FC236}">
                <a16:creationId xmlns:a16="http://schemas.microsoft.com/office/drawing/2014/main" id="{35E65F50-334B-2D45-AB23-D8EAA472C416}"/>
              </a:ext>
            </a:extLst>
          </p:cNvPr>
          <p:cNvSpPr/>
          <p:nvPr/>
        </p:nvSpPr>
        <p:spPr>
          <a:xfrm>
            <a:off x="555781" y="123221"/>
            <a:ext cx="9484689" cy="1312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Cambria" panose="02040503050406030204" pitchFamily="18" charset="0"/>
              </a:rPr>
              <a:t>1. </a:t>
            </a:r>
            <a:r>
              <a:rPr lang="nl-NL" sz="4000" b="1" dirty="0">
                <a:solidFill>
                  <a:schemeClr val="tx1"/>
                </a:solidFill>
              </a:rPr>
              <a:t>Hệ thống kiến thức đã học.</a:t>
            </a:r>
            <a:endParaRPr lang="en-US" sz="4000" b="1" dirty="0">
              <a:solidFill>
                <a:schemeClr val="tx1"/>
              </a:solidFill>
              <a:latin typeface="Cambria" panose="02040503050406030204" pitchFamily="18" charset="0"/>
            </a:endParaRPr>
          </a:p>
        </p:txBody>
      </p:sp>
      <p:sp>
        <p:nvSpPr>
          <p:cNvPr id="22" name="Rectangle 21">
            <a:extLst>
              <a:ext uri="{FF2B5EF4-FFF2-40B4-BE49-F238E27FC236}">
                <a16:creationId xmlns:a16="http://schemas.microsoft.com/office/drawing/2014/main" id="{35E65F50-334B-2D45-AB23-D8EAA472C416}"/>
              </a:ext>
            </a:extLst>
          </p:cNvPr>
          <p:cNvSpPr/>
          <p:nvPr/>
        </p:nvSpPr>
        <p:spPr>
          <a:xfrm>
            <a:off x="405894" y="1240876"/>
            <a:ext cx="11380212" cy="1958660"/>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a:solidFill>
                  <a:schemeClr val="tx1"/>
                </a:solidFill>
              </a:rPr>
              <a:t>Nêu một số biểu hiện của người yêu lao động.</a:t>
            </a:r>
            <a:endParaRPr lang="en-US" sz="4000" dirty="0">
              <a:solidFill>
                <a:schemeClr val="tx1"/>
              </a:solidFill>
            </a:endParaRPr>
          </a:p>
        </p:txBody>
      </p:sp>
      <p:sp>
        <p:nvSpPr>
          <p:cNvPr id="2" name="Rectangle 1">
            <a:extLst>
              <a:ext uri="{FF2B5EF4-FFF2-40B4-BE49-F238E27FC236}">
                <a16:creationId xmlns:a16="http://schemas.microsoft.com/office/drawing/2014/main" id="{32B16527-EE7A-EC47-9979-41C94628D52A}"/>
              </a:ext>
            </a:extLst>
          </p:cNvPr>
          <p:cNvSpPr/>
          <p:nvPr/>
        </p:nvSpPr>
        <p:spPr>
          <a:xfrm>
            <a:off x="405894" y="4004251"/>
            <a:ext cx="11380212" cy="1958660"/>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a:solidFill>
                  <a:schemeClr val="tx1"/>
                </a:solidFill>
              </a:rPr>
              <a:t>Vì sao chúng ta cần yêu lao động?</a:t>
            </a:r>
            <a:endParaRPr lang="en-US" sz="4000" dirty="0">
              <a:solidFill>
                <a:schemeClr val="tx1"/>
              </a:solidFill>
            </a:endParaRPr>
          </a:p>
        </p:txBody>
      </p:sp>
    </p:spTree>
    <p:extLst>
      <p:ext uri="{BB962C8B-B14F-4D97-AF65-F5344CB8AC3E}">
        <p14:creationId xmlns:p14="http://schemas.microsoft.com/office/powerpoint/2010/main" val="182266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10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10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55" name="Rectangle 54">
            <a:extLst>
              <a:ext uri="{FF2B5EF4-FFF2-40B4-BE49-F238E27FC236}">
                <a16:creationId xmlns:a16="http://schemas.microsoft.com/office/drawing/2014/main" id="{35E65F50-334B-2D45-AB23-D8EAA472C416}"/>
              </a:ext>
            </a:extLst>
          </p:cNvPr>
          <p:cNvSpPr/>
          <p:nvPr/>
        </p:nvSpPr>
        <p:spPr>
          <a:xfrm>
            <a:off x="555781" y="123221"/>
            <a:ext cx="9484689" cy="1312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Cambria" panose="02040503050406030204" pitchFamily="18" charset="0"/>
              </a:rPr>
              <a:t>1. </a:t>
            </a:r>
            <a:r>
              <a:rPr lang="nl-NL" sz="4000" b="1" dirty="0">
                <a:solidFill>
                  <a:schemeClr val="bg1"/>
                </a:solidFill>
              </a:rPr>
              <a:t>Hệ thống kiến thức đã học.</a:t>
            </a:r>
            <a:endParaRPr lang="en-US" sz="4000" b="1" dirty="0">
              <a:solidFill>
                <a:schemeClr val="bg1"/>
              </a:solidFill>
              <a:latin typeface="Cambria" panose="02040503050406030204" pitchFamily="18" charset="0"/>
            </a:endParaRPr>
          </a:p>
        </p:txBody>
      </p:sp>
      <p:sp>
        <p:nvSpPr>
          <p:cNvPr id="22" name="Rectangle 21">
            <a:extLst>
              <a:ext uri="{FF2B5EF4-FFF2-40B4-BE49-F238E27FC236}">
                <a16:creationId xmlns:a16="http://schemas.microsoft.com/office/drawing/2014/main" id="{35E65F50-334B-2D45-AB23-D8EAA472C416}"/>
              </a:ext>
            </a:extLst>
          </p:cNvPr>
          <p:cNvSpPr/>
          <p:nvPr/>
        </p:nvSpPr>
        <p:spPr>
          <a:xfrm>
            <a:off x="405894" y="1240875"/>
            <a:ext cx="11380212" cy="4335171"/>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a:solidFill>
                  <a:schemeClr val="tx1"/>
                </a:solidFill>
              </a:rPr>
              <a:t>+ Nêu những việc cần làm để thể hiện tình yêu lao động.</a:t>
            </a:r>
          </a:p>
          <a:p>
            <a:r>
              <a:rPr lang="vi-VN" sz="4000" i="1">
                <a:solidFill>
                  <a:schemeClr val="tx1"/>
                </a:solidFill>
              </a:rPr>
              <a:t> +Nêu một biểu hiện thể hiện tôn trọng tài sản của người khác.</a:t>
            </a:r>
          </a:p>
          <a:p>
            <a:r>
              <a:rPr lang="vi-VN" sz="4000" i="1">
                <a:solidFill>
                  <a:schemeClr val="tx1"/>
                </a:solidFill>
              </a:rPr>
              <a:t>+ Vì sao cần tôn trọng tài sản của người khác?</a:t>
            </a:r>
          </a:p>
          <a:p>
            <a:r>
              <a:rPr lang="vi-VN" sz="4000" i="1">
                <a:solidFill>
                  <a:schemeClr val="tx1"/>
                </a:solidFill>
              </a:rPr>
              <a:t>+ Kể một số việc em đã làm và sẽ làm để thể hiện sự tôn trọng tài sản của người khác.</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00571" y="5617125"/>
            <a:ext cx="4597554" cy="1136220"/>
          </a:xfrm>
          <a:prstGeom prst="rect">
            <a:avLst/>
          </a:prstGeom>
        </p:spPr>
      </p:pic>
    </p:spTree>
    <p:extLst>
      <p:ext uri="{BB962C8B-B14F-4D97-AF65-F5344CB8AC3E}">
        <p14:creationId xmlns:p14="http://schemas.microsoft.com/office/powerpoint/2010/main" val="338006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10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10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A0997-D60C-7DD5-86B4-383211BD6DA3}"/>
              </a:ext>
            </a:extLst>
          </p:cNvPr>
          <p:cNvSpPr txBox="1"/>
          <p:nvPr/>
        </p:nvSpPr>
        <p:spPr>
          <a:xfrm>
            <a:off x="555811" y="345819"/>
            <a:ext cx="8301317" cy="707886"/>
          </a:xfrm>
          <a:prstGeom prst="rect">
            <a:avLst/>
          </a:prstGeom>
          <a:noFill/>
        </p:spPr>
        <p:txBody>
          <a:bodyPr wrap="square">
            <a:spAutoFit/>
          </a:bodyPr>
          <a:lstStyle/>
          <a:p>
            <a:pPr marL="0" marR="0" algn="just">
              <a:spcBef>
                <a:spcPts val="0"/>
              </a:spcBef>
              <a:spcAft>
                <a:spcPts val="0"/>
              </a:spcAft>
            </a:pPr>
            <a:r>
              <a:rPr lang="vi-VN" sz="4000" b="1" i="1" dirty="0">
                <a:effectLst/>
                <a:latin typeface="Times New Roman" panose="02020603050405020304" pitchFamily="18" charset="0"/>
                <a:ea typeface="Times New Roman" panose="02020603050405020304" pitchFamily="18" charset="0"/>
              </a:rPr>
              <a:t>2: Sắm vai xử lí tình huống </a:t>
            </a:r>
            <a:endParaRPr lang="en-US"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7DC15EE-E0BF-1051-08A6-FB856124F26D}"/>
              </a:ext>
            </a:extLst>
          </p:cNvPr>
          <p:cNvSpPr txBox="1"/>
          <p:nvPr/>
        </p:nvSpPr>
        <p:spPr>
          <a:xfrm>
            <a:off x="286869" y="1195573"/>
            <a:ext cx="11689977" cy="1569660"/>
          </a:xfrm>
          <a:prstGeom prst="rect">
            <a:avLst/>
          </a:prstGeom>
          <a:noFill/>
        </p:spPr>
        <p:txBody>
          <a:bodyPr wrap="square">
            <a:spAutoFit/>
          </a:bodyPr>
          <a:lstStyle/>
          <a:p>
            <a:pPr algn="just"/>
            <a:r>
              <a:rPr lang="en-US" sz="4800" b="1" dirty="0">
                <a:effectLst/>
                <a:latin typeface="Times New Roman" panose="02020603050405020304" pitchFamily="18" charset="0"/>
                <a:ea typeface="Times New Roman" panose="02020603050405020304" pitchFamily="18" charset="0"/>
              </a:rPr>
              <a:t>TH</a:t>
            </a:r>
            <a:r>
              <a:rPr lang="vi-VN" sz="4800" b="1" dirty="0">
                <a:effectLst/>
                <a:latin typeface="Times New Roman" panose="02020603050405020304" pitchFamily="18" charset="0"/>
                <a:ea typeface="Times New Roman" panose="02020603050405020304" pitchFamily="18" charset="0"/>
              </a:rPr>
              <a:t>1</a:t>
            </a:r>
            <a:r>
              <a:rPr lang="vi-VN" sz="4800" b="1">
                <a:effectLst/>
                <a:latin typeface="Times New Roman" panose="02020603050405020304" pitchFamily="18" charset="0"/>
                <a:ea typeface="Times New Roman" panose="02020603050405020304" pitchFamily="18" charset="0"/>
              </a:rPr>
              <a:t>. </a:t>
            </a:r>
            <a:r>
              <a:rPr lang="vi-VN" sz="4800" b="1">
                <a:latin typeface="Times New Roman" panose="02020603050405020304" pitchFamily="18" charset="0"/>
                <a:ea typeface="Times New Roman" panose="02020603050405020304" pitchFamily="18" charset="0"/>
              </a:rPr>
              <a:t>Em đến sớm để làm trực nhật nhưng bạn rủ em ra đánh cầu lông. Em sẽ làm gì?</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631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2078</TotalTime>
  <Words>420</Words>
  <Application>Microsoft Office PowerPoint</Application>
  <PresentationFormat>Widescreen</PresentationFormat>
  <Paragraphs>26</Paragraphs>
  <Slides>13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#9Slide03 Bebas Neue Bold</vt:lpstr>
      <vt:lpstr>Arial</vt:lpstr>
      <vt:lpstr>Calibri</vt:lpstr>
      <vt:lpstr>Calibri Light</vt:lpstr>
      <vt:lpstr>Cambria</vt:lpstr>
      <vt:lpstr>Times New Roman</vt:lpstr>
      <vt:lpstr>思源宋体 CN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ngọc nguyễn</cp:lastModifiedBy>
  <cp:revision>36</cp:revision>
  <dcterms:created xsi:type="dcterms:W3CDTF">2023-06-29T03:07:26Z</dcterms:created>
  <dcterms:modified xsi:type="dcterms:W3CDTF">2023-12-22T05:51:00Z</dcterms:modified>
</cp:coreProperties>
</file>