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62" r:id="rId4"/>
    <p:sldId id="261" r:id="rId5"/>
    <p:sldId id="263" r:id="rId6"/>
    <p:sldId id="264" r:id="rId7"/>
    <p:sldId id="265" r:id="rId8"/>
    <p:sldId id="266" r:id="rId9"/>
    <p:sldId id="267" r:id="rId10"/>
    <p:sldId id="268" r:id="rId11"/>
    <p:sldId id="269" r:id="rId12"/>
    <p:sldId id="270" r:id="rId13"/>
    <p:sldId id="272" r:id="rId14"/>
    <p:sldId id="274" r:id="rId15"/>
    <p:sldId id="275" r:id="rId16"/>
    <p:sldId id="276" r:id="rId17"/>
    <p:sldId id="277" r:id="rId18"/>
    <p:sldId id="278" r:id="rId19"/>
    <p:sldId id="279" r:id="rId20"/>
    <p:sldId id="280" r:id="rId21"/>
    <p:sldId id="281" r:id="rId22"/>
    <p:sldId id="282" r:id="rId23"/>
    <p:sldId id="26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83CB6-D3AF-4BF7-A9B7-CFD37DC23E66}" type="datetimeFigureOut">
              <a:rPr lang="en-US" smtClean="0"/>
              <a:t>25-Nov-25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3A866F-0F49-47EC-BF97-212B9CC740D2}" type="slidenum">
              <a:rPr lang="en-US" smtClean="0"/>
              <a:t>‹#›</a:t>
            </a:fld>
            <a:endParaRPr lang="en-US"/>
          </a:p>
        </p:txBody>
      </p:sp>
    </p:spTree>
    <p:extLst>
      <p:ext uri="{BB962C8B-B14F-4D97-AF65-F5344CB8AC3E}">
        <p14:creationId xmlns:p14="http://schemas.microsoft.com/office/powerpoint/2010/main" val="147653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31586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1561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780FD33C-80CD-6DB9-78A7-58E2587B2A09}"/>
              </a:ext>
            </a:extLst>
          </p:cNvPr>
          <p:cNvGrpSpPr/>
          <p:nvPr userDrawn="1"/>
        </p:nvGrpSpPr>
        <p:grpSpPr>
          <a:xfrm>
            <a:off x="620198" y="547122"/>
            <a:ext cx="11161154" cy="5910828"/>
            <a:chOff x="620198" y="509022"/>
            <a:chExt cx="11161154" cy="5910828"/>
          </a:xfrm>
        </p:grpSpPr>
        <p:pic>
          <p:nvPicPr>
            <p:cNvPr id="9" name="图片 8">
              <a:extLst>
                <a:ext uri="{FF2B5EF4-FFF2-40B4-BE49-F238E27FC236}">
                  <a16:creationId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8564548" y="0"/>
            <a:ext cx="3627452" cy="1323975"/>
          </a:xfrm>
          <a:prstGeom prst="rect">
            <a:avLst/>
          </a:prstGeom>
        </p:spPr>
      </p:pic>
    </p:spTree>
    <p:extLst>
      <p:ext uri="{BB962C8B-B14F-4D97-AF65-F5344CB8AC3E}">
        <p14:creationId xmlns:p14="http://schemas.microsoft.com/office/powerpoint/2010/main" val="4062480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2288376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2369710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36BE575-D4FC-CCDE-F36E-192CE0BE1F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92D416F4-B0EC-5827-0E4D-CDB0582C10D6}"/>
              </a:ext>
            </a:extLst>
          </p:cNvPr>
          <p:cNvSpPr/>
          <p:nvPr userDrawn="1"/>
        </p:nvSpPr>
        <p:spPr>
          <a:xfrm>
            <a:off x="410648" y="400050"/>
            <a:ext cx="11370704" cy="6057900"/>
          </a:xfrm>
          <a:prstGeom prst="roundRect">
            <a:avLst>
              <a:gd name="adj" fmla="val 0"/>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2" name="图片 11">
            <a:extLst>
              <a:ext uri="{FF2B5EF4-FFF2-40B4-BE49-F238E27FC236}">
                <a16:creationId xmlns:a16="http://schemas.microsoft.com/office/drawing/2014/main" id="{CA2FF0BE-2377-3AD9-6A3F-80E4B2370A59}"/>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3861" t="9005" r="5993" b="48864"/>
          <a:stretch/>
        </p:blipFill>
        <p:spPr>
          <a:xfrm>
            <a:off x="9723120" y="400050"/>
            <a:ext cx="2058232" cy="1801340"/>
          </a:xfrm>
          <a:prstGeom prst="rect">
            <a:avLst/>
          </a:prstGeom>
        </p:spPr>
      </p:pic>
      <p:sp>
        <p:nvSpPr>
          <p:cNvPr id="8"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363101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467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780FD33C-80CD-6DB9-78A7-58E2587B2A09}"/>
              </a:ext>
            </a:extLst>
          </p:cNvPr>
          <p:cNvGrpSpPr/>
          <p:nvPr userDrawn="1"/>
        </p:nvGrpSpPr>
        <p:grpSpPr>
          <a:xfrm>
            <a:off x="620198" y="547122"/>
            <a:ext cx="11161154" cy="5910828"/>
            <a:chOff x="620198" y="509022"/>
            <a:chExt cx="11161154" cy="5910828"/>
          </a:xfrm>
        </p:grpSpPr>
        <p:pic>
          <p:nvPicPr>
            <p:cNvPr id="9" name="图片 8">
              <a:extLst>
                <a:ext uri="{FF2B5EF4-FFF2-40B4-BE49-F238E27FC236}">
                  <a16:creationId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8564548" y="0"/>
            <a:ext cx="3627452" cy="1323975"/>
          </a:xfrm>
          <a:prstGeom prst="rect">
            <a:avLst/>
          </a:prstGeom>
        </p:spPr>
      </p:pic>
    </p:spTree>
    <p:extLst>
      <p:ext uri="{BB962C8B-B14F-4D97-AF65-F5344CB8AC3E}">
        <p14:creationId xmlns:p14="http://schemas.microsoft.com/office/powerpoint/2010/main" val="3108828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706908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23351491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8370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7" r:id="rId4"/>
    <p:sldLayoutId id="2147483672" r:id="rId5"/>
    <p:sldLayoutId id="2147483674" r:id="rId6"/>
    <p:sldLayoutId id="2147483675" r:id="rId7"/>
    <p:sldLayoutId id="2147483676" r:id="rId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圆角 19">
            <a:extLst>
              <a:ext uri="{FF2B5EF4-FFF2-40B4-BE49-F238E27FC236}">
                <a16:creationId xmlns:a16="http://schemas.microsoft.com/office/drawing/2014/main" id="{53C9839C-9FA9-0AAD-E559-B09DF0C594F2}"/>
              </a:ext>
            </a:extLst>
          </p:cNvPr>
          <p:cNvSpPr/>
          <p:nvPr/>
        </p:nvSpPr>
        <p:spPr>
          <a:xfrm>
            <a:off x="4030463" y="1068888"/>
            <a:ext cx="3284737" cy="75778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spc="300" noProof="0">
                <a:solidFill>
                  <a:prstClr val="white"/>
                </a:solidFill>
                <a:latin typeface="#9Slide03 SVNEvery Movie Every " panose="02000500000000000000" pitchFamily="2" charset="0"/>
                <a:ea typeface="Cambria" panose="02040503050406030204" pitchFamily="18" charset="0"/>
                <a:sym typeface="思源黑体 CN Regular" panose="020B0500000000000000" pitchFamily="34" charset="-122"/>
              </a:rPr>
              <a:t>TIẾNG VIỆT</a:t>
            </a:r>
            <a:endParaRPr kumimoji="0" lang="zh-CN" altLang="en-US" sz="3200" b="0" i="0" u="none" strike="noStrike" kern="1200" cap="none" spc="300" normalizeH="0" baseline="0" noProof="0" dirty="0">
              <a:ln>
                <a:noFill/>
              </a:ln>
              <a:solidFill>
                <a:prstClr val="white"/>
              </a:solidFill>
              <a:effectLst/>
              <a:uLnTx/>
              <a:uFillTx/>
              <a:latin typeface="#9Slide03 SVNEvery Movie Every " panose="02000500000000000000" pitchFamily="2" charset="0"/>
              <a:ea typeface="思源黑体 CN Regular" panose="020B0500000000000000" pitchFamily="34" charset="-122"/>
              <a:sym typeface="思源黑体 CN Regular" panose="020B0500000000000000" pitchFamily="34" charset="-122"/>
            </a:endParaRPr>
          </a:p>
        </p:txBody>
      </p:sp>
      <p:pic>
        <p:nvPicPr>
          <p:cNvPr id="23" name="图片 22">
            <a:extLst>
              <a:ext uri="{FF2B5EF4-FFF2-40B4-BE49-F238E27FC236}">
                <a16:creationId xmlns:a16="http://schemas.microsoft.com/office/drawing/2014/main" id="{E935A43D-558A-A347-FAF3-F957088F9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4526" y="4649125"/>
            <a:ext cx="2158698" cy="1027476"/>
          </a:xfrm>
          <a:prstGeom prst="rect">
            <a:avLst/>
          </a:prstGeom>
        </p:spPr>
      </p:pic>
      <p:pic>
        <p:nvPicPr>
          <p:cNvPr id="24" name="图片 23">
            <a:extLst>
              <a:ext uri="{FF2B5EF4-FFF2-40B4-BE49-F238E27FC236}">
                <a16:creationId xmlns:a16="http://schemas.microsoft.com/office/drawing/2014/main" id="{1DAAC03A-B04F-59A7-F72D-C838A0654A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462" b="10755"/>
          <a:stretch/>
        </p:blipFill>
        <p:spPr>
          <a:xfrm>
            <a:off x="7315200" y="4730139"/>
            <a:ext cx="4876800" cy="2127861"/>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0" y="-230618"/>
            <a:ext cx="1523956" cy="1678399"/>
          </a:xfrm>
          <a:prstGeom prst="rect">
            <a:avLst/>
          </a:prstGeom>
        </p:spPr>
      </p:pic>
      <p:pic>
        <p:nvPicPr>
          <p:cNvPr id="2" name="Picture 1"/>
          <p:cNvPicPr>
            <a:picLocks noChangeAspect="1"/>
          </p:cNvPicPr>
          <p:nvPr/>
        </p:nvPicPr>
        <p:blipFill>
          <a:blip r:embed="rId5"/>
          <a:stretch>
            <a:fillRect/>
          </a:stretch>
        </p:blipFill>
        <p:spPr>
          <a:xfrm>
            <a:off x="2911422" y="2060374"/>
            <a:ext cx="7133363" cy="2331935"/>
          </a:xfrm>
          <a:prstGeom prst="rect">
            <a:avLst/>
          </a:prstGeom>
        </p:spPr>
      </p:pic>
      <p:pic>
        <p:nvPicPr>
          <p:cNvPr id="3" name="Picture 2"/>
          <p:cNvPicPr>
            <a:picLocks noChangeAspect="1"/>
          </p:cNvPicPr>
          <p:nvPr/>
        </p:nvPicPr>
        <p:blipFill>
          <a:blip r:embed="rId6"/>
          <a:stretch>
            <a:fillRect/>
          </a:stretch>
        </p:blipFill>
        <p:spPr>
          <a:xfrm>
            <a:off x="3955750" y="3909181"/>
            <a:ext cx="4048095" cy="2200847"/>
          </a:xfrm>
          <a:prstGeom prst="rect">
            <a:avLst/>
          </a:prstGeom>
        </p:spPr>
      </p:pic>
      <p:pic>
        <p:nvPicPr>
          <p:cNvPr id="13" name="图片 9" descr="图片包含 文本&#10;&#10;描述已自动生成">
            <a:extLst>
              <a:ext uri="{FF2B5EF4-FFF2-40B4-BE49-F238E27FC236}">
                <a16:creationId xmlns:a16="http://schemas.microsoft.com/office/drawing/2014/main" id="{C49C93E8-9803-592F-60CB-3646BF100CA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286" t="40130" r="14286" b="40130"/>
          <a:stretch/>
        </p:blipFill>
        <p:spPr>
          <a:xfrm>
            <a:off x="-162758" y="5517552"/>
            <a:ext cx="5236214" cy="1447128"/>
          </a:xfrm>
          <a:prstGeom prst="rect">
            <a:avLst/>
          </a:prstGeom>
        </p:spPr>
      </p:pic>
    </p:spTree>
    <p:extLst>
      <p:ext uri="{BB962C8B-B14F-4D97-AF65-F5344CB8AC3E}">
        <p14:creationId xmlns:p14="http://schemas.microsoft.com/office/powerpoint/2010/main" val="9680151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圆角 19">
            <a:extLst>
              <a:ext uri="{FF2B5EF4-FFF2-40B4-BE49-F238E27FC236}">
                <a16:creationId xmlns:a16="http://schemas.microsoft.com/office/drawing/2014/main" id="{53C9839C-9FA9-0AAD-E559-B09DF0C594F2}"/>
              </a:ext>
            </a:extLst>
          </p:cNvPr>
          <p:cNvSpPr/>
          <p:nvPr/>
        </p:nvSpPr>
        <p:spPr>
          <a:xfrm>
            <a:off x="4030463" y="1068888"/>
            <a:ext cx="3284737" cy="75778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300" normalizeH="0" baseline="0" noProof="0">
                <a:ln>
                  <a:noFill/>
                </a:ln>
                <a:solidFill>
                  <a:prstClr val="white"/>
                </a:solidFill>
                <a:effectLst/>
                <a:uLnTx/>
                <a:uFillTx/>
                <a:latin typeface="#9Slide03 SVNEvery Movie Every " panose="02000500000000000000" pitchFamily="2" charset="0"/>
                <a:ea typeface="Cambria" panose="02040503050406030204" pitchFamily="18" charset="0"/>
                <a:cs typeface="+mn-cs"/>
                <a:sym typeface="思源黑体 CN Regular" panose="020B0500000000000000" pitchFamily="34" charset="-122"/>
              </a:rPr>
              <a:t>TIẾNG VIỆT</a:t>
            </a:r>
            <a:endParaRPr kumimoji="0" lang="zh-CN" altLang="en-US" sz="3200" b="0" i="0" u="none" strike="noStrike" kern="1200" cap="none" spc="300" normalizeH="0" baseline="0" noProof="0" dirty="0">
              <a:ln>
                <a:noFill/>
              </a:ln>
              <a:solidFill>
                <a:prstClr val="white"/>
              </a:solidFill>
              <a:effectLst/>
              <a:uLnTx/>
              <a:uFillTx/>
              <a:latin typeface="#9Slide03 SVNEvery Movie Every " panose="02000500000000000000" pitchFamily="2" charset="0"/>
              <a:ea typeface="思源黑体 CN Regular" panose="020B0500000000000000" pitchFamily="34" charset="-122"/>
              <a:cs typeface="+mn-cs"/>
              <a:sym typeface="思源黑体 CN Regular" panose="020B0500000000000000" pitchFamily="34" charset="-122"/>
            </a:endParaRPr>
          </a:p>
        </p:txBody>
      </p:sp>
      <p:pic>
        <p:nvPicPr>
          <p:cNvPr id="23" name="图片 22">
            <a:extLst>
              <a:ext uri="{FF2B5EF4-FFF2-40B4-BE49-F238E27FC236}">
                <a16:creationId xmlns:a16="http://schemas.microsoft.com/office/drawing/2014/main" id="{E935A43D-558A-A347-FAF3-F957088F9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4526" y="4649125"/>
            <a:ext cx="2158698" cy="1027476"/>
          </a:xfrm>
          <a:prstGeom prst="rect">
            <a:avLst/>
          </a:prstGeom>
        </p:spPr>
      </p:pic>
      <p:pic>
        <p:nvPicPr>
          <p:cNvPr id="24" name="图片 23">
            <a:extLst>
              <a:ext uri="{FF2B5EF4-FFF2-40B4-BE49-F238E27FC236}">
                <a16:creationId xmlns:a16="http://schemas.microsoft.com/office/drawing/2014/main" id="{1DAAC03A-B04F-59A7-F72D-C838A0654A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462" b="10755"/>
          <a:stretch/>
        </p:blipFill>
        <p:spPr>
          <a:xfrm>
            <a:off x="7315200" y="4730139"/>
            <a:ext cx="4876800" cy="2127861"/>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0" y="-230618"/>
            <a:ext cx="1523956" cy="1678399"/>
          </a:xfrm>
          <a:prstGeom prst="rect">
            <a:avLst/>
          </a:prstGeom>
        </p:spPr>
      </p:pic>
      <p:pic>
        <p:nvPicPr>
          <p:cNvPr id="2" name="Picture 1"/>
          <p:cNvPicPr>
            <a:picLocks noChangeAspect="1"/>
          </p:cNvPicPr>
          <p:nvPr/>
        </p:nvPicPr>
        <p:blipFill>
          <a:blip r:embed="rId5"/>
          <a:stretch>
            <a:fillRect/>
          </a:stretch>
        </p:blipFill>
        <p:spPr>
          <a:xfrm>
            <a:off x="2911422" y="2060374"/>
            <a:ext cx="7133363" cy="2331935"/>
          </a:xfrm>
          <a:prstGeom prst="rect">
            <a:avLst/>
          </a:prstGeom>
        </p:spPr>
      </p:pic>
      <p:pic>
        <p:nvPicPr>
          <p:cNvPr id="3" name="Picture 2"/>
          <p:cNvPicPr>
            <a:picLocks noChangeAspect="1"/>
          </p:cNvPicPr>
          <p:nvPr/>
        </p:nvPicPr>
        <p:blipFill>
          <a:blip r:embed="rId6"/>
          <a:stretch>
            <a:fillRect/>
          </a:stretch>
        </p:blipFill>
        <p:spPr>
          <a:xfrm>
            <a:off x="3955750" y="3909181"/>
            <a:ext cx="4048095" cy="2200847"/>
          </a:xfrm>
          <a:prstGeom prst="rect">
            <a:avLst/>
          </a:prstGeom>
        </p:spPr>
      </p:pic>
      <p:pic>
        <p:nvPicPr>
          <p:cNvPr id="13" name="图片 9" descr="图片包含 文本&#10;&#10;描述已自动生成">
            <a:extLst>
              <a:ext uri="{FF2B5EF4-FFF2-40B4-BE49-F238E27FC236}">
                <a16:creationId xmlns:a16="http://schemas.microsoft.com/office/drawing/2014/main" id="{C49C93E8-9803-592F-60CB-3646BF100CA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286" t="40130" r="14286" b="40130"/>
          <a:stretch/>
        </p:blipFill>
        <p:spPr>
          <a:xfrm>
            <a:off x="-162758" y="5517552"/>
            <a:ext cx="5236214" cy="1447128"/>
          </a:xfrm>
          <a:prstGeom prst="rect">
            <a:avLst/>
          </a:prstGeom>
        </p:spPr>
      </p:pic>
    </p:spTree>
    <p:extLst>
      <p:ext uri="{BB962C8B-B14F-4D97-AF65-F5344CB8AC3E}">
        <p14:creationId xmlns:p14="http://schemas.microsoft.com/office/powerpoint/2010/main" val="1707090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a:extLst>
              <a:ext uri="{FF2B5EF4-FFF2-40B4-BE49-F238E27FC236}">
                <a16:creationId xmlns:a16="http://schemas.microsoft.com/office/drawing/2014/main" id="{53C9839C-9FA9-0AAD-E559-B09DF0C594F2}"/>
              </a:ext>
            </a:extLst>
          </p:cNvPr>
          <p:cNvSpPr/>
          <p:nvPr/>
        </p:nvSpPr>
        <p:spPr>
          <a:xfrm>
            <a:off x="641585" y="609061"/>
            <a:ext cx="10049418" cy="123017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a:ln>
                  <a:noFill/>
                </a:ln>
                <a:solidFill>
                  <a:srgbClr val="002060"/>
                </a:solidFill>
                <a:uLnTx/>
                <a:uFillTx/>
                <a:latin typeface="Cambria" panose="02040503050406030204" pitchFamily="18" charset="0"/>
                <a:ea typeface="Cambria" panose="02040503050406030204" pitchFamily="18" charset="0"/>
                <a:sym typeface="思源黑体 CN Regular" panose="020B0500000000000000" pitchFamily="34" charset="-122"/>
              </a:rPr>
              <a:t>1. Quan sát</a:t>
            </a:r>
            <a:r>
              <a:rPr kumimoji="0" lang="en-US" altLang="zh-CN" sz="3600" b="1" i="0" u="none" strike="noStrike" kern="1200" cap="none" spc="300" normalizeH="0" noProof="0">
                <a:ln>
                  <a:noFill/>
                </a:ln>
                <a:solidFill>
                  <a:srgbClr val="002060"/>
                </a:solidFill>
                <a:uLnTx/>
                <a:uFillTx/>
                <a:latin typeface="Cambria" panose="02040503050406030204" pitchFamily="18" charset="0"/>
                <a:ea typeface="Cambria" panose="02040503050406030204" pitchFamily="18" charset="0"/>
                <a:sym typeface="思源黑体 CN Regular" panose="020B0500000000000000" pitchFamily="34" charset="-122"/>
              </a:rPr>
              <a:t> tranh, đọc lời dưới tranh rồi tóm tắt câu chuyện.</a:t>
            </a:r>
            <a:endParaRPr kumimoji="0" lang="zh-CN" altLang="en-US" sz="3600" b="1" i="0" u="none" strike="noStrike" kern="1200" cap="none" spc="300" normalizeH="0" baseline="0" noProof="0" dirty="0">
              <a:ln>
                <a:noFill/>
              </a:ln>
              <a:solidFill>
                <a:srgbClr val="002060"/>
              </a:solidFill>
              <a:uLnTx/>
              <a:uFillTx/>
              <a:latin typeface="Cambria" panose="02040503050406030204" pitchFamily="18" charset="0"/>
              <a:ea typeface="思源黑体 CN Regular" panose="020B0500000000000000" pitchFamily="34" charset="-122"/>
              <a:sym typeface="思源黑体 CN Regular" panose="020B0500000000000000" pitchFamily="34" charset="-122"/>
            </a:endParaRPr>
          </a:p>
        </p:txBody>
      </p:sp>
      <p:pic>
        <p:nvPicPr>
          <p:cNvPr id="3" name="图片 3">
            <a:extLst>
              <a:ext uri="{FF2B5EF4-FFF2-40B4-BE49-F238E27FC236}">
                <a16:creationId xmlns:a16="http://schemas.microsoft.com/office/drawing/2014/main" id="{090C4FC4-5C1B-1C24-163F-BDEC73C1D823}"/>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26503" y="4479270"/>
            <a:ext cx="2429556" cy="1841148"/>
          </a:xfrm>
          <a:prstGeom prst="rect">
            <a:avLst/>
          </a:prstGeom>
        </p:spPr>
      </p:pic>
      <p:grpSp>
        <p:nvGrpSpPr>
          <p:cNvPr id="4" name="Group 3"/>
          <p:cNvGrpSpPr/>
          <p:nvPr/>
        </p:nvGrpSpPr>
        <p:grpSpPr>
          <a:xfrm>
            <a:off x="775016" y="2073548"/>
            <a:ext cx="9583421" cy="3632911"/>
            <a:chOff x="3941708" y="2048337"/>
            <a:chExt cx="7334250" cy="4150484"/>
          </a:xfrm>
        </p:grpSpPr>
        <p:grpSp>
          <p:nvGrpSpPr>
            <p:cNvPr id="5" name="组合 2">
              <a:extLst>
                <a:ext uri="{FF2B5EF4-FFF2-40B4-BE49-F238E27FC236}">
                  <a16:creationId xmlns:a16="http://schemas.microsoft.com/office/drawing/2014/main" id="{E768F56F-FC6C-E976-7C76-6FEAE45C0DF2}"/>
                </a:ext>
              </a:extLst>
            </p:cNvPr>
            <p:cNvGrpSpPr/>
            <p:nvPr/>
          </p:nvGrpSpPr>
          <p:grpSpPr>
            <a:xfrm flipH="1">
              <a:off x="3941708" y="2048337"/>
              <a:ext cx="7334250" cy="3882790"/>
              <a:chOff x="623565" y="1520925"/>
              <a:chExt cx="7334250" cy="4814393"/>
            </a:xfrm>
          </p:grpSpPr>
          <p:sp>
            <p:nvSpPr>
              <p:cNvPr id="7" name="任意多边形: 形状 5">
                <a:extLst>
                  <a:ext uri="{FF2B5EF4-FFF2-40B4-BE49-F238E27FC236}">
                    <a16:creationId xmlns:a16="http://schemas.microsoft.com/office/drawing/2014/main" id="{9A482105-059E-3103-95BB-4066C04342EB}"/>
                  </a:ext>
                </a:extLst>
              </p:cNvPr>
              <p:cNvSpPr/>
              <p:nvPr/>
            </p:nvSpPr>
            <p:spPr>
              <a:xfrm>
                <a:off x="623565" y="1520925"/>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8" name="任意多边形: 形状 6">
                <a:extLst>
                  <a:ext uri="{FF2B5EF4-FFF2-40B4-BE49-F238E27FC236}">
                    <a16:creationId xmlns:a16="http://schemas.microsoft.com/office/drawing/2014/main" id="{EB2D166B-8352-7841-64D2-E50BBBAFF537}"/>
                  </a:ext>
                </a:extLst>
              </p:cNvPr>
              <p:cNvSpPr/>
              <p:nvPr/>
            </p:nvSpPr>
            <p:spPr>
              <a:xfrm>
                <a:off x="775965" y="1696946"/>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sp>
          <p:nvSpPr>
            <p:cNvPr id="6" name="TextBox 5"/>
            <p:cNvSpPr txBox="1"/>
            <p:nvPr/>
          </p:nvSpPr>
          <p:spPr>
            <a:xfrm>
              <a:off x="4201925" y="2190298"/>
              <a:ext cx="6786698" cy="4008523"/>
            </a:xfrm>
            <a:prstGeom prst="rect">
              <a:avLst/>
            </a:prstGeom>
            <a:noFill/>
          </p:spPr>
          <p:txBody>
            <a:bodyPr wrap="square" rtlCol="0">
              <a:spAutoFit/>
            </a:bodyPr>
            <a:lstStyle/>
            <a:p>
              <a:pPr algn="just"/>
              <a:r>
                <a:rPr lang="en-US" sz="6000" b="1" dirty="0">
                  <a:solidFill>
                    <a:schemeClr val="accent3">
                      <a:lumMod val="75000"/>
                    </a:schemeClr>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Hãy</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quan</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sát</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tranh</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và</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đọc</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kĩ</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nội</a:t>
              </a:r>
              <a:r>
                <a:rPr lang="en-US" sz="5400" b="1" dirty="0">
                  <a:solidFill>
                    <a:srgbClr val="002060"/>
                  </a:solidFill>
                  <a:latin typeface="Cambria" panose="02040503050406030204" pitchFamily="18" charset="0"/>
                  <a:ea typeface="Cambria" panose="02040503050406030204" pitchFamily="18" charset="0"/>
                </a:rPr>
                <a:t> dung </a:t>
              </a:r>
              <a:r>
                <a:rPr lang="en-US" sz="5400" b="1" dirty="0" err="1">
                  <a:solidFill>
                    <a:srgbClr val="002060"/>
                  </a:solidFill>
                  <a:latin typeface="Cambria" panose="02040503050406030204" pitchFamily="18" charset="0"/>
                  <a:ea typeface="Cambria" panose="02040503050406030204" pitchFamily="18" charset="0"/>
                </a:rPr>
                <a:t>câu</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chuyện</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Nai</a:t>
              </a:r>
              <a:r>
                <a:rPr lang="en-US" sz="5400" b="1" dirty="0">
                  <a:solidFill>
                    <a:srgbClr val="FF0000"/>
                  </a:solidFill>
                  <a:latin typeface="Cambria" panose="02040503050406030204" pitchFamily="18" charset="0"/>
                  <a:ea typeface="Cambria" panose="02040503050406030204" pitchFamily="18" charset="0"/>
                </a:rPr>
                <a:t> con Bam-bi </a:t>
              </a:r>
              <a:r>
                <a:rPr lang="en-US" sz="5400" b="1" dirty="0" err="1">
                  <a:solidFill>
                    <a:srgbClr val="002060"/>
                  </a:solidFill>
                  <a:latin typeface="Cambria" panose="02040503050406030204" pitchFamily="18" charset="0"/>
                  <a:ea typeface="Cambria" panose="02040503050406030204" pitchFamily="18" charset="0"/>
                </a:rPr>
                <a:t>trang</a:t>
              </a:r>
              <a:r>
                <a:rPr lang="en-US" sz="5400" b="1" dirty="0">
                  <a:solidFill>
                    <a:srgbClr val="002060"/>
                  </a:solidFill>
                  <a:latin typeface="Cambria" panose="02040503050406030204" pitchFamily="18" charset="0"/>
                  <a:ea typeface="Cambria" panose="02040503050406030204" pitchFamily="18" charset="0"/>
                </a:rPr>
                <a:t> 72/</a:t>
              </a:r>
              <a:r>
                <a:rPr lang="en-US" sz="5400" b="1" dirty="0" err="1">
                  <a:solidFill>
                    <a:srgbClr val="002060"/>
                  </a:solidFill>
                  <a:latin typeface="Cambria" panose="02040503050406030204" pitchFamily="18" charset="0"/>
                  <a:ea typeface="Cambria" panose="02040503050406030204" pitchFamily="18" charset="0"/>
                </a:rPr>
                <a:t>sgk</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và</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tóm</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tắt</a:t>
              </a:r>
              <a:r>
                <a:rPr lang="en-US" sz="5400" b="1" dirty="0">
                  <a:solidFill>
                    <a:srgbClr val="002060"/>
                  </a:solidFill>
                  <a:latin typeface="Cambria" panose="02040503050406030204" pitchFamily="18" charset="0"/>
                  <a:ea typeface="Cambria" panose="02040503050406030204" pitchFamily="18" charset="0"/>
                </a:rPr>
                <a:t>.</a:t>
              </a:r>
              <a:endParaRPr lang="en-US" sz="5400" b="1" dirty="0">
                <a:solidFill>
                  <a:srgbClr val="0070C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141691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6">
            <a:extLst>
              <a:ext uri="{FF2B5EF4-FFF2-40B4-BE49-F238E27FC236}">
                <a16:creationId xmlns:a16="http://schemas.microsoft.com/office/drawing/2014/main" id="{03EF80A0-7F2A-C2F4-1463-5BE4EDCE4780}"/>
              </a:ext>
            </a:extLst>
          </p:cNvPr>
          <p:cNvGrpSpPr/>
          <p:nvPr/>
        </p:nvGrpSpPr>
        <p:grpSpPr>
          <a:xfrm>
            <a:off x="1213006" y="2381673"/>
            <a:ext cx="10220147" cy="2857301"/>
            <a:chOff x="1111406" y="2872740"/>
            <a:chExt cx="10220147" cy="2857301"/>
          </a:xfrm>
        </p:grpSpPr>
        <p:sp>
          <p:nvSpPr>
            <p:cNvPr id="4" name="矩形 1">
              <a:extLst>
                <a:ext uri="{FF2B5EF4-FFF2-40B4-BE49-F238E27FC236}">
                  <a16:creationId xmlns:a16="http://schemas.microsoft.com/office/drawing/2014/main" id="{14F1DADF-9F15-6A5A-DF95-F5600BFD53AD}"/>
                </a:ext>
              </a:extLst>
            </p:cNvPr>
            <p:cNvSpPr/>
            <p:nvPr/>
          </p:nvSpPr>
          <p:spPr>
            <a:xfrm>
              <a:off x="1222164" y="2926080"/>
              <a:ext cx="10028774" cy="275167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5" name="任意多边形: 形状 8">
              <a:extLst>
                <a:ext uri="{FF2B5EF4-FFF2-40B4-BE49-F238E27FC236}">
                  <a16:creationId xmlns:a16="http://schemas.microsoft.com/office/drawing/2014/main" id="{F6E891A9-7321-99A4-095A-5F6DB2CF33C1}"/>
                </a:ext>
              </a:extLst>
            </p:cNvPr>
            <p:cNvSpPr/>
            <p:nvPr/>
          </p:nvSpPr>
          <p:spPr>
            <a:xfrm rot="10800000">
              <a:off x="1111406" y="2872740"/>
              <a:ext cx="411480" cy="411480"/>
            </a:xfrm>
            <a:custGeom>
              <a:avLst/>
              <a:gdLst>
                <a:gd name="connsiteX0" fmla="*/ 0 w 411480"/>
                <a:gd name="connsiteY0" fmla="*/ 411480 h 411480"/>
                <a:gd name="connsiteX1" fmla="*/ 0 w 411480"/>
                <a:gd name="connsiteY1" fmla="*/ 251460 h 411480"/>
                <a:gd name="connsiteX2" fmla="*/ 251460 w 411480"/>
                <a:gd name="connsiteY2" fmla="*/ 251460 h 411480"/>
                <a:gd name="connsiteX3" fmla="*/ 251460 w 411480"/>
                <a:gd name="connsiteY3" fmla="*/ 0 h 411480"/>
                <a:gd name="connsiteX4" fmla="*/ 411480 w 411480"/>
                <a:gd name="connsiteY4" fmla="*/ 0 h 411480"/>
                <a:gd name="connsiteX5" fmla="*/ 411480 w 411480"/>
                <a:gd name="connsiteY5" fmla="*/ 251460 h 411480"/>
                <a:gd name="connsiteX6" fmla="*/ 411480 w 411480"/>
                <a:gd name="connsiteY6" fmla="*/ 411480 h 411480"/>
                <a:gd name="connsiteX7" fmla="*/ 251460 w 411480"/>
                <a:gd name="connsiteY7" fmla="*/ 411480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 h="411480">
                  <a:moveTo>
                    <a:pt x="0" y="411480"/>
                  </a:moveTo>
                  <a:lnTo>
                    <a:pt x="0" y="251460"/>
                  </a:lnTo>
                  <a:lnTo>
                    <a:pt x="251460" y="251460"/>
                  </a:lnTo>
                  <a:lnTo>
                    <a:pt x="251460" y="0"/>
                  </a:lnTo>
                  <a:lnTo>
                    <a:pt x="411480" y="0"/>
                  </a:lnTo>
                  <a:lnTo>
                    <a:pt x="411480" y="251460"/>
                  </a:lnTo>
                  <a:lnTo>
                    <a:pt x="411480" y="411480"/>
                  </a:lnTo>
                  <a:lnTo>
                    <a:pt x="251460" y="4114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6" name="任意多边形: 形状 9">
              <a:extLst>
                <a:ext uri="{FF2B5EF4-FFF2-40B4-BE49-F238E27FC236}">
                  <a16:creationId xmlns:a16="http://schemas.microsoft.com/office/drawing/2014/main" id="{688E88A4-104C-3C9A-9333-76C0E14430F4}"/>
                </a:ext>
              </a:extLst>
            </p:cNvPr>
            <p:cNvSpPr/>
            <p:nvPr/>
          </p:nvSpPr>
          <p:spPr>
            <a:xfrm>
              <a:off x="10920073" y="5318561"/>
              <a:ext cx="411480" cy="411480"/>
            </a:xfrm>
            <a:custGeom>
              <a:avLst/>
              <a:gdLst>
                <a:gd name="connsiteX0" fmla="*/ 0 w 411480"/>
                <a:gd name="connsiteY0" fmla="*/ 411480 h 411480"/>
                <a:gd name="connsiteX1" fmla="*/ 0 w 411480"/>
                <a:gd name="connsiteY1" fmla="*/ 251460 h 411480"/>
                <a:gd name="connsiteX2" fmla="*/ 251460 w 411480"/>
                <a:gd name="connsiteY2" fmla="*/ 251460 h 411480"/>
                <a:gd name="connsiteX3" fmla="*/ 251460 w 411480"/>
                <a:gd name="connsiteY3" fmla="*/ 0 h 411480"/>
                <a:gd name="connsiteX4" fmla="*/ 411480 w 411480"/>
                <a:gd name="connsiteY4" fmla="*/ 0 h 411480"/>
                <a:gd name="connsiteX5" fmla="*/ 411480 w 411480"/>
                <a:gd name="connsiteY5" fmla="*/ 251460 h 411480"/>
                <a:gd name="connsiteX6" fmla="*/ 411480 w 411480"/>
                <a:gd name="connsiteY6" fmla="*/ 411480 h 411480"/>
                <a:gd name="connsiteX7" fmla="*/ 251460 w 411480"/>
                <a:gd name="connsiteY7" fmla="*/ 411480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 h="411480">
                  <a:moveTo>
                    <a:pt x="0" y="411480"/>
                  </a:moveTo>
                  <a:lnTo>
                    <a:pt x="0" y="251460"/>
                  </a:lnTo>
                  <a:lnTo>
                    <a:pt x="251460" y="251460"/>
                  </a:lnTo>
                  <a:lnTo>
                    <a:pt x="251460" y="0"/>
                  </a:lnTo>
                  <a:lnTo>
                    <a:pt x="411480" y="0"/>
                  </a:lnTo>
                  <a:lnTo>
                    <a:pt x="411480" y="251460"/>
                  </a:lnTo>
                  <a:lnTo>
                    <a:pt x="411480" y="411480"/>
                  </a:lnTo>
                  <a:lnTo>
                    <a:pt x="251460" y="4114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pic>
        <p:nvPicPr>
          <p:cNvPr id="2"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133" y="1118293"/>
            <a:ext cx="2963334" cy="5739707"/>
          </a:xfrm>
          <a:prstGeom prst="rect">
            <a:avLst/>
          </a:prstGeom>
        </p:spPr>
      </p:pic>
      <p:pic>
        <p:nvPicPr>
          <p:cNvPr id="8" name="Picture 7"/>
          <p:cNvPicPr>
            <a:picLocks noChangeAspect="1"/>
          </p:cNvPicPr>
          <p:nvPr/>
        </p:nvPicPr>
        <p:blipFill>
          <a:blip r:embed="rId3"/>
          <a:stretch>
            <a:fillRect/>
          </a:stretch>
        </p:blipFill>
        <p:spPr>
          <a:xfrm>
            <a:off x="3548226" y="2381673"/>
            <a:ext cx="7834039" cy="3023878"/>
          </a:xfrm>
          <a:prstGeom prst="rect">
            <a:avLst/>
          </a:prstGeom>
        </p:spPr>
      </p:pic>
    </p:spTree>
    <p:extLst>
      <p:ext uri="{BB962C8B-B14F-4D97-AF65-F5344CB8AC3E}">
        <p14:creationId xmlns:p14="http://schemas.microsoft.com/office/powerpoint/2010/main" val="2138766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94051" y="530755"/>
            <a:ext cx="5792450" cy="3376717"/>
          </a:xfrm>
          <a:prstGeom prst="rect">
            <a:avLst/>
          </a:prstGeom>
        </p:spPr>
      </p:pic>
      <p:sp>
        <p:nvSpPr>
          <p:cNvPr id="5" name="TextBox 4"/>
          <p:cNvSpPr txBox="1"/>
          <p:nvPr/>
        </p:nvSpPr>
        <p:spPr>
          <a:xfrm>
            <a:off x="494051" y="4036483"/>
            <a:ext cx="10583333" cy="2123658"/>
          </a:xfrm>
          <a:prstGeom prst="rect">
            <a:avLst/>
          </a:prstGeom>
          <a:noFill/>
        </p:spPr>
        <p:txBody>
          <a:bodyPr wrap="square" rtlCol="0">
            <a:spAutoFit/>
          </a:bodyPr>
          <a:lstStyle/>
          <a:p>
            <a:pPr algn="just"/>
            <a:r>
              <a:rPr lang="en-US" sz="4400" b="1" dirty="0">
                <a:latin typeface="Cambria" panose="02040503050406030204" pitchFamily="18" charset="0"/>
                <a:ea typeface="Cambria" panose="02040503050406030204" pitchFamily="18" charset="0"/>
              </a:rPr>
              <a:t>   Bam-bi </a:t>
            </a:r>
            <a:r>
              <a:rPr lang="en-US" sz="4400" b="1" dirty="0" err="1">
                <a:latin typeface="Cambria" panose="02040503050406030204" pitchFamily="18" charset="0"/>
                <a:ea typeface="Cambria" panose="02040503050406030204" pitchFamily="18" charset="0"/>
              </a:rPr>
              <a:t>đã</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lớn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nai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mẹ</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quyết</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định</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cho</a:t>
            </a:r>
            <a:r>
              <a:rPr lang="en-US" sz="4400" b="1" dirty="0">
                <a:latin typeface="Cambria" panose="02040503050406030204" pitchFamily="18" charset="0"/>
                <a:ea typeface="Cambria" panose="02040503050406030204" pitchFamily="18" charset="0"/>
              </a:rPr>
              <a:t> con </a:t>
            </a:r>
            <a:r>
              <a:rPr lang="en-US" sz="4400" b="1" dirty="0" err="1">
                <a:latin typeface="Cambria" panose="02040503050406030204" pitchFamily="18" charset="0"/>
                <a:ea typeface="Cambria" panose="02040503050406030204" pitchFamily="18" charset="0"/>
              </a:rPr>
              <a:t>sống</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tự</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lập</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để</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mong</a:t>
            </a:r>
            <a:r>
              <a:rPr lang="en-US" sz="4400" b="1" dirty="0">
                <a:latin typeface="Cambria" panose="02040503050406030204" pitchFamily="18" charset="0"/>
                <a:ea typeface="Cambria" panose="02040503050406030204" pitchFamily="18" charset="0"/>
              </a:rPr>
              <a:t> con </a:t>
            </a:r>
            <a:r>
              <a:rPr lang="en-US" sz="4400" b="1" dirty="0" err="1">
                <a:latin typeface="Cambria" panose="02040503050406030204" pitchFamily="18" charset="0"/>
                <a:ea typeface="Cambria" panose="02040503050406030204" pitchFamily="18" charset="0"/>
              </a:rPr>
              <a:t>sớm</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trưởng</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thành</a:t>
            </a:r>
            <a:r>
              <a:rPr lang="en-US" sz="44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535405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3464" y="3985087"/>
            <a:ext cx="10752668" cy="2123658"/>
          </a:xfrm>
          <a:prstGeom prst="rect">
            <a:avLst/>
          </a:prstGeom>
          <a:noFill/>
        </p:spPr>
        <p:txBody>
          <a:bodyPr wrap="square" rtlCol="0">
            <a:spAutoFit/>
          </a:bodyPr>
          <a:lstStyle/>
          <a:p>
            <a:pPr algn="just"/>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Nai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mẹ</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lặng</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lẽ</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bỏ</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đi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từ</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lúc</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nào</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không</a:t>
            </a:r>
            <a:r>
              <a:rPr lang="en-US" sz="4400" b="1" dirty="0">
                <a:latin typeface="Cambria" panose="02040503050406030204" pitchFamily="18" charset="0"/>
                <a:ea typeface="Cambria" panose="02040503050406030204" pitchFamily="18" charset="0"/>
              </a:rPr>
              <a:t> hay, Bam-bi </a:t>
            </a:r>
            <a:r>
              <a:rPr lang="en-US" sz="4400" b="1" dirty="0" err="1">
                <a:latin typeface="Cambria" panose="02040503050406030204" pitchFamily="18" charset="0"/>
                <a:ea typeface="Cambria" panose="02040503050406030204" pitchFamily="18" charset="0"/>
              </a:rPr>
              <a:t>hoảng</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hốt</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kêu</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khóc</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gọi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mẹ</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vang</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vọng</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cả</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rừng</a:t>
            </a:r>
            <a:r>
              <a:rPr lang="en-US" sz="4400" b="1" dirty="0">
                <a:latin typeface="Cambria" panose="02040503050406030204" pitchFamily="18" charset="0"/>
                <a:ea typeface="Cambria" panose="02040503050406030204" pitchFamily="18" charset="0"/>
              </a:rPr>
              <a:t>.</a:t>
            </a:r>
          </a:p>
        </p:txBody>
      </p:sp>
      <p:pic>
        <p:nvPicPr>
          <p:cNvPr id="13" name="Picture 12"/>
          <p:cNvPicPr>
            <a:picLocks noChangeAspect="1"/>
          </p:cNvPicPr>
          <p:nvPr/>
        </p:nvPicPr>
        <p:blipFill>
          <a:blip r:embed="rId2"/>
          <a:stretch>
            <a:fillRect/>
          </a:stretch>
        </p:blipFill>
        <p:spPr>
          <a:xfrm>
            <a:off x="1953126" y="462111"/>
            <a:ext cx="6319338" cy="3522976"/>
          </a:xfrm>
          <a:prstGeom prst="rect">
            <a:avLst/>
          </a:prstGeom>
        </p:spPr>
      </p:pic>
    </p:spTree>
    <p:extLst>
      <p:ext uri="{BB962C8B-B14F-4D97-AF65-F5344CB8AC3E}">
        <p14:creationId xmlns:p14="http://schemas.microsoft.com/office/powerpoint/2010/main" val="793432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6314" y="4041689"/>
            <a:ext cx="10634136" cy="2123658"/>
          </a:xfrm>
          <a:prstGeom prst="rect">
            <a:avLst/>
          </a:prstGeom>
          <a:noFill/>
        </p:spPr>
        <p:txBody>
          <a:bodyPr wrap="square" rtlCol="0">
            <a:spAutoFit/>
          </a:bodyPr>
          <a:lstStyle/>
          <a:p>
            <a:pPr algn="just"/>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Bỗng</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nai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bố</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xuất</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hiện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với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vẻ</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nghiêm</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nghị</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khích</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lệ</a:t>
            </a:r>
            <a:r>
              <a:rPr lang="en-US" sz="4400" b="1" dirty="0">
                <a:latin typeface="Cambria" panose="02040503050406030204" pitchFamily="18" charset="0"/>
                <a:ea typeface="Cambria" panose="02040503050406030204" pitchFamily="18" charset="0"/>
              </a:rPr>
              <a:t> Bam-bi </a:t>
            </a:r>
            <a:r>
              <a:rPr lang="en-US" sz="4400" b="1" dirty="0" err="1">
                <a:latin typeface="Cambria" panose="02040503050406030204" pitchFamily="18" charset="0"/>
                <a:ea typeface="Cambria" panose="02040503050406030204" pitchFamily="18" charset="0"/>
              </a:rPr>
              <a:t>rồi</a:t>
            </a:r>
            <a:r>
              <a:rPr lang="en-US" sz="4400" b="1" dirty="0">
                <a:latin typeface="Cambria" panose="02040503050406030204" pitchFamily="18" charset="0"/>
                <a:ea typeface="Cambria" panose="02040503050406030204" pitchFamily="18" charset="0"/>
              </a:rPr>
              <a:t> quay </a:t>
            </a:r>
            <a:r>
              <a:rPr lang="en-US" sz="4400" b="1" dirty="0" err="1">
                <a:latin typeface="Cambria" panose="02040503050406030204" pitchFamily="18" charset="0"/>
                <a:ea typeface="Cambria" panose="02040503050406030204" pitchFamily="18" charset="0"/>
              </a:rPr>
              <a:t>người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bước</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đi</a:t>
            </a:r>
            <a:r>
              <a:rPr lang="en-US" sz="4400" b="1" dirty="0">
                <a:latin typeface="Cambria" panose="02040503050406030204" pitchFamily="18" charset="0"/>
                <a:ea typeface="Cambria" panose="02040503050406030204" pitchFamily="18" charset="0"/>
              </a:rPr>
              <a:t>.</a:t>
            </a:r>
          </a:p>
        </p:txBody>
      </p:sp>
      <p:pic>
        <p:nvPicPr>
          <p:cNvPr id="3" name="Picture 2"/>
          <p:cNvPicPr>
            <a:picLocks noChangeAspect="1"/>
          </p:cNvPicPr>
          <p:nvPr/>
        </p:nvPicPr>
        <p:blipFill>
          <a:blip r:embed="rId2"/>
          <a:stretch>
            <a:fillRect/>
          </a:stretch>
        </p:blipFill>
        <p:spPr>
          <a:xfrm>
            <a:off x="1683180" y="428316"/>
            <a:ext cx="5617734" cy="3272898"/>
          </a:xfrm>
          <a:prstGeom prst="rect">
            <a:avLst/>
          </a:prstGeom>
          <a:ln>
            <a:noFill/>
          </a:ln>
          <a:effectLst>
            <a:softEdge rad="112500"/>
          </a:effectLst>
        </p:spPr>
      </p:pic>
    </p:spTree>
    <p:extLst>
      <p:ext uri="{BB962C8B-B14F-4D97-AF65-F5344CB8AC3E}">
        <p14:creationId xmlns:p14="http://schemas.microsoft.com/office/powerpoint/2010/main" val="3610129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2027" y="3908856"/>
            <a:ext cx="10634136" cy="2123658"/>
          </a:xfrm>
          <a:prstGeom prst="rect">
            <a:avLst/>
          </a:prstGeom>
          <a:noFill/>
        </p:spPr>
        <p:txBody>
          <a:bodyPr wrap="square" rtlCol="0">
            <a:spAutoFit/>
          </a:bodyPr>
          <a:lstStyle/>
          <a:p>
            <a:pPr algn="just"/>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Nhìn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theo</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bóng</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bố</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xa</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dần</a:t>
            </a:r>
            <a:r>
              <a:rPr lang="en-US" sz="4400" b="1" dirty="0">
                <a:latin typeface="Cambria" panose="02040503050406030204" pitchFamily="18" charset="0"/>
                <a:ea typeface="Cambria" panose="02040503050406030204" pitchFamily="18" charset="0"/>
              </a:rPr>
              <a:t>, Bam-bi </a:t>
            </a:r>
            <a:r>
              <a:rPr lang="en-US" sz="4400" b="1" dirty="0" err="1">
                <a:latin typeface="Cambria" panose="02040503050406030204" pitchFamily="18" charset="0"/>
                <a:ea typeface="Cambria" panose="02040503050406030204" pitchFamily="18" charset="0"/>
              </a:rPr>
              <a:t>cảm</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thấy</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yên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tâm</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Nó</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thấy</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tương</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lai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cả</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mình</a:t>
            </a:r>
            <a:r>
              <a:rPr lang="en-US" sz="4400" b="1" dirty="0">
                <a:latin typeface="Cambria" panose="02040503050406030204" pitchFamily="18" charset="0"/>
                <a:ea typeface="Cambria" panose="02040503050406030204" pitchFamily="18" charset="0"/>
              </a:rPr>
              <a:t> qua </a:t>
            </a:r>
            <a:r>
              <a:rPr lang="en-US" sz="4400" b="1" dirty="0" err="1">
                <a:latin typeface="Cambria" panose="02040503050406030204" pitchFamily="18" charset="0"/>
                <a:ea typeface="Cambria" panose="02040503050406030204" pitchFamily="18" charset="0"/>
              </a:rPr>
              <a:t>bóng</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dáng</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của</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bố</a:t>
            </a:r>
            <a:r>
              <a:rPr lang="en-US" sz="4400" b="1" dirty="0">
                <a:latin typeface="Cambria" panose="02040503050406030204" pitchFamily="18" charset="0"/>
                <a:ea typeface="Cambria" panose="02040503050406030204" pitchFamily="18" charset="0"/>
              </a:rPr>
              <a:t>.</a:t>
            </a:r>
          </a:p>
        </p:txBody>
      </p:sp>
      <p:pic>
        <p:nvPicPr>
          <p:cNvPr id="2" name="Picture 1"/>
          <p:cNvPicPr>
            <a:picLocks noChangeAspect="1"/>
          </p:cNvPicPr>
          <p:nvPr/>
        </p:nvPicPr>
        <p:blipFill>
          <a:blip r:embed="rId2"/>
          <a:stretch>
            <a:fillRect/>
          </a:stretch>
        </p:blipFill>
        <p:spPr>
          <a:xfrm>
            <a:off x="1882328" y="578293"/>
            <a:ext cx="5832922" cy="3330563"/>
          </a:xfrm>
          <a:prstGeom prst="rect">
            <a:avLst/>
          </a:prstGeom>
          <a:ln>
            <a:noFill/>
          </a:ln>
          <a:effectLst>
            <a:softEdge rad="112500"/>
          </a:effectLst>
        </p:spPr>
      </p:pic>
    </p:spTree>
    <p:extLst>
      <p:ext uri="{BB962C8B-B14F-4D97-AF65-F5344CB8AC3E}">
        <p14:creationId xmlns:p14="http://schemas.microsoft.com/office/powerpoint/2010/main" val="195881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57800" y="653828"/>
            <a:ext cx="6272213" cy="3785652"/>
          </a:xfrm>
          <a:prstGeom prst="rect">
            <a:avLst/>
          </a:prstGeom>
          <a:noFill/>
        </p:spPr>
        <p:txBody>
          <a:bodyPr wrap="square" rtlCol="0">
            <a:spAutoFit/>
          </a:bodyPr>
          <a:lstStyle/>
          <a:p>
            <a:pPr algn="just"/>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Kể</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từ</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đó</a:t>
            </a:r>
            <a:r>
              <a:rPr lang="en-US" sz="4000" b="1" dirty="0">
                <a:latin typeface="Cambria" panose="02040503050406030204" pitchFamily="18" charset="0"/>
                <a:ea typeface="Cambria" panose="02040503050406030204" pitchFamily="18" charset="0"/>
              </a:rPr>
              <a:t>, Bam-bi </a:t>
            </a:r>
            <a:r>
              <a:rPr lang="en-US" sz="4000" b="1" dirty="0" err="1">
                <a:latin typeface="Cambria" panose="02040503050406030204" pitchFamily="18" charset="0"/>
                <a:ea typeface="Cambria" panose="02040503050406030204" pitchFamily="18" charset="0"/>
              </a:rPr>
              <a:t>bắt</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đầu</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làm</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quen</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với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cuộc</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sống</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tự</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lập</a:t>
            </a:r>
            <a:r>
              <a:rPr lang="en-US" sz="4000" b="1" dirty="0">
                <a:latin typeface="Cambria" panose="02040503050406030204" pitchFamily="18" charset="0"/>
                <a:ea typeface="Cambria" panose="02040503050406030204" pitchFamily="18" charset="0"/>
              </a:rPr>
              <a:t>. Bam-bi </a:t>
            </a:r>
            <a:r>
              <a:rPr lang="en-US" sz="4000" b="1" dirty="0" err="1">
                <a:latin typeface="Cambria" panose="02040503050406030204" pitchFamily="18" charset="0"/>
                <a:ea typeface="Cambria" panose="02040503050406030204" pitchFamily="18" charset="0"/>
              </a:rPr>
              <a:t>khắc</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ghi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trong</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tim</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lời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dặn</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của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bố</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mẹ</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khám</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phá</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thế</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giới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học</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cách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suy</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nghĩ</a:t>
            </a:r>
            <a:r>
              <a:rPr lang="en-US" sz="4000" b="1" dirty="0">
                <a:latin typeface="Cambria" panose="02040503050406030204" pitchFamily="18" charset="0"/>
                <a:ea typeface="Cambria" panose="02040503050406030204" pitchFamily="18" charset="0"/>
              </a:rPr>
              <a:t>,</a:t>
            </a:r>
          </a:p>
        </p:txBody>
      </p:sp>
      <p:pic>
        <p:nvPicPr>
          <p:cNvPr id="3" name="Picture 2"/>
          <p:cNvPicPr>
            <a:picLocks noChangeAspect="1"/>
          </p:cNvPicPr>
          <p:nvPr/>
        </p:nvPicPr>
        <p:blipFill>
          <a:blip r:embed="rId2"/>
          <a:stretch>
            <a:fillRect/>
          </a:stretch>
        </p:blipFill>
        <p:spPr>
          <a:xfrm>
            <a:off x="493563" y="493177"/>
            <a:ext cx="4764237" cy="3391336"/>
          </a:xfrm>
          <a:prstGeom prst="rect">
            <a:avLst/>
          </a:prstGeom>
        </p:spPr>
      </p:pic>
      <p:sp>
        <p:nvSpPr>
          <p:cNvPr id="6" name="TextBox 5"/>
          <p:cNvSpPr txBox="1"/>
          <p:nvPr/>
        </p:nvSpPr>
        <p:spPr>
          <a:xfrm>
            <a:off x="493563" y="4304285"/>
            <a:ext cx="11145187" cy="1938992"/>
          </a:xfrm>
          <a:prstGeom prst="rect">
            <a:avLst/>
          </a:prstGeom>
          <a:noFill/>
        </p:spPr>
        <p:txBody>
          <a:bodyPr wrap="square" rtlCol="0">
            <a:spAutoFit/>
          </a:bodyPr>
          <a:lstStyle/>
          <a:p>
            <a:pPr algn="just"/>
            <a:r>
              <a:rPr lang="en-US" sz="4000" b="1" dirty="0" err="1">
                <a:latin typeface="Cambria" panose="02040503050406030204" pitchFamily="18" charset="0"/>
                <a:ea typeface="Cambria" panose="02040503050406030204" pitchFamily="18" charset="0"/>
              </a:rPr>
              <a:t>dùng</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hiểu</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biết</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của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mình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để</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xử</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lí</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các</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tình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huống</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Nhiều</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năm</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trôi</a:t>
            </a:r>
            <a:r>
              <a:rPr lang="en-US" sz="4000" b="1" dirty="0">
                <a:latin typeface="Cambria" panose="02040503050406030204" pitchFamily="18" charset="0"/>
                <a:ea typeface="Cambria" panose="02040503050406030204" pitchFamily="18" charset="0"/>
              </a:rPr>
              <a:t> qua, Bam-bi </a:t>
            </a:r>
            <a:r>
              <a:rPr lang="en-US" sz="4000" b="1" dirty="0" err="1">
                <a:latin typeface="Cambria" panose="02040503050406030204" pitchFamily="18" charset="0"/>
                <a:ea typeface="Cambria" panose="02040503050406030204" pitchFamily="18" charset="0"/>
              </a:rPr>
              <a:t>giờ</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đây</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đã</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trở</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thành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chàng</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nai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thông</a:t>
            </a:r>
            <a:r>
              <a:rPr lang="en-US" sz="4000" b="1" dirty="0">
                <a:latin typeface="Cambria" panose="02040503050406030204" pitchFamily="18" charset="0"/>
                <a:ea typeface="Cambria" panose="02040503050406030204" pitchFamily="18" charset="0"/>
              </a:rPr>
              <a:t> minh, </a:t>
            </a:r>
            <a:r>
              <a:rPr lang="en-US" sz="4000" b="1" dirty="0" err="1">
                <a:latin typeface="Cambria" panose="02040503050406030204" pitchFamily="18" charset="0"/>
                <a:ea typeface="Cambria" panose="02040503050406030204" pitchFamily="18" charset="0"/>
              </a:rPr>
              <a:t>dũng</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cảm</a:t>
            </a:r>
            <a:r>
              <a:rPr lang="en-US" sz="4000" b="1"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345611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a:extLst>
              <a:ext uri="{FF2B5EF4-FFF2-40B4-BE49-F238E27FC236}">
                <a16:creationId xmlns:a16="http://schemas.microsoft.com/office/drawing/2014/main" id="{53C9839C-9FA9-0AAD-E559-B09DF0C594F2}"/>
              </a:ext>
            </a:extLst>
          </p:cNvPr>
          <p:cNvSpPr/>
          <p:nvPr/>
        </p:nvSpPr>
        <p:spPr>
          <a:xfrm>
            <a:off x="4135395" y="574213"/>
            <a:ext cx="3284737" cy="757785"/>
          </a:xfrm>
          <a:prstGeom prst="roundRect">
            <a:avLst>
              <a:gd name="adj" fmla="val 50000"/>
            </a:avLst>
          </a:prstGeom>
          <a:solidFill>
            <a:schemeClr val="tx2">
              <a:lumMod val="20000"/>
              <a:lumOff val="80000"/>
            </a:schemeClr>
          </a:soli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30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sym typeface="思源黑体 CN Regular" panose="020B0500000000000000" pitchFamily="34" charset="-122"/>
              </a:rPr>
              <a:t>Tóm</a:t>
            </a:r>
            <a:r>
              <a:rPr kumimoji="0" lang="en-US" altLang="zh-CN" sz="4800" b="1" i="0" u="none" strike="noStrike" kern="1200" cap="none" spc="300" normalizeH="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sym typeface="思源黑体 CN Regular" panose="020B0500000000000000" pitchFamily="34" charset="-122"/>
              </a:rPr>
              <a:t> </a:t>
            </a:r>
            <a:r>
              <a:rPr kumimoji="0" lang="en-US" altLang="zh-CN" sz="4800" b="1" i="0" u="none" strike="noStrike" kern="1200" cap="none" spc="300" normalizeH="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sym typeface="思源黑体 CN Regular" panose="020B0500000000000000" pitchFamily="34" charset="-122"/>
              </a:rPr>
              <a:t>tắt</a:t>
            </a:r>
            <a:endParaRPr kumimoji="0" lang="zh-CN" altLang="en-US" sz="4800" b="1" i="0" u="none" strike="noStrike" kern="1200" cap="none" spc="30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endParaRPr>
          </a:p>
        </p:txBody>
      </p:sp>
      <p:sp>
        <p:nvSpPr>
          <p:cNvPr id="3" name="TextBox 2"/>
          <p:cNvSpPr txBox="1"/>
          <p:nvPr/>
        </p:nvSpPr>
        <p:spPr>
          <a:xfrm>
            <a:off x="554637" y="1648919"/>
            <a:ext cx="10927829" cy="4832092"/>
          </a:xfrm>
          <a:prstGeom prst="rect">
            <a:avLst/>
          </a:prstGeom>
          <a:noFill/>
        </p:spPr>
        <p:txBody>
          <a:bodyPr wrap="square" rtlCol="0">
            <a:spAutoFit/>
          </a:bodyPr>
          <a:lstStyle/>
          <a:p>
            <a:pPr algn="just"/>
            <a:r>
              <a:rPr lang="en-US" sz="4400" b="1" dirty="0">
                <a:solidFill>
                  <a:srgbClr val="002060"/>
                </a:solidFill>
                <a:latin typeface="Cambria" panose="02040503050406030204" pitchFamily="18" charset="0"/>
                <a:ea typeface="Cambria" panose="02040503050406030204" pitchFamily="18" charset="0"/>
              </a:rPr>
              <a:t>    </a:t>
            </a:r>
            <a:r>
              <a:rPr lang="vi-VN" sz="4400" b="1" dirty="0">
                <a:solidFill>
                  <a:srgbClr val="002060"/>
                </a:solidFill>
                <a:latin typeface="Cambria" panose="02040503050406030204" pitchFamily="18" charset="0"/>
                <a:ea typeface="Cambria" panose="02040503050406030204" pitchFamily="18" charset="0"/>
              </a:rPr>
              <a:t>Đến tuổi trưởng thành, Bam-bi được mẹ cho sống tự lập. Khi mẹ đi mất, Bam-bi hoang hốt kêu lên. Nhờ sự khích lên của nai bố mà Bam-bi đã có quyết tâm tự lập. Nhiều năm sau, Bam-bi ngày nào đã trở thành một chàng nai thông minh, dũng cảm như bố. </a:t>
            </a:r>
            <a:endParaRPr lang="en-US" sz="7200" b="1" dirty="0">
              <a:solidFill>
                <a:srgbClr val="002060"/>
              </a:solidFill>
              <a:latin typeface="Cambria" panose="02040503050406030204" pitchFamily="18" charset="0"/>
              <a:ea typeface="Cambria" panose="02040503050406030204" pitchFamily="18" charset="0"/>
            </a:endParaRPr>
          </a:p>
        </p:txBody>
      </p:sp>
      <p:pic>
        <p:nvPicPr>
          <p:cNvPr id="4" name="图片 17">
            <a:extLst>
              <a:ext uri="{FF2B5EF4-FFF2-40B4-BE49-F238E27FC236}">
                <a16:creationId xmlns:a16="http://schemas.microsoft.com/office/drawing/2014/main" id="{57FB140C-40D0-F022-FD45-954A1FA028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023"/>
            <a:ext cx="3627452" cy="1323975"/>
          </a:xfrm>
          <a:prstGeom prst="rect">
            <a:avLst/>
          </a:prstGeom>
        </p:spPr>
      </p:pic>
    </p:spTree>
    <p:extLst>
      <p:ext uri="{BB962C8B-B14F-4D97-AF65-F5344CB8AC3E}">
        <p14:creationId xmlns:p14="http://schemas.microsoft.com/office/powerpoint/2010/main" val="1246418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a:extLst>
              <a:ext uri="{FF2B5EF4-FFF2-40B4-BE49-F238E27FC236}">
                <a16:creationId xmlns:a16="http://schemas.microsoft.com/office/drawing/2014/main" id="{53C9839C-9FA9-0AAD-E559-B09DF0C594F2}"/>
              </a:ext>
            </a:extLst>
          </p:cNvPr>
          <p:cNvSpPr/>
          <p:nvPr/>
        </p:nvSpPr>
        <p:spPr>
          <a:xfrm>
            <a:off x="785789" y="523344"/>
            <a:ext cx="10892779" cy="1365417"/>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300" normalizeH="0" baseline="0" noProof="0" dirty="0">
                <a:ln>
                  <a:noFill/>
                </a:ln>
                <a:solidFill>
                  <a:srgbClr val="002060"/>
                </a:solidFill>
                <a:uLnTx/>
                <a:uFillTx/>
                <a:latin typeface="Cambria" panose="02040503050406030204" pitchFamily="18" charset="0"/>
                <a:ea typeface="Cambria" panose="02040503050406030204" pitchFamily="18" charset="0"/>
                <a:cs typeface="+mn-cs"/>
                <a:sym typeface="思源黑体 CN Regular" panose="020B0500000000000000" pitchFamily="34" charset="-122"/>
              </a:rPr>
              <a:t>2. </a:t>
            </a:r>
            <a:r>
              <a:rPr kumimoji="0" lang="en-US" altLang="zh-CN" sz="4000" b="1" i="0" u="none" strike="noStrike" kern="1200" cap="none" spc="300" normalizeH="0" baseline="0" noProof="0" dirty="0" err="1">
                <a:ln>
                  <a:noFill/>
                </a:ln>
                <a:solidFill>
                  <a:srgbClr val="002060"/>
                </a:solidFill>
                <a:uLnTx/>
                <a:uFillTx/>
                <a:latin typeface="Cambria" panose="02040503050406030204" pitchFamily="18" charset="0"/>
                <a:ea typeface="Cambria" panose="02040503050406030204" pitchFamily="18" charset="0"/>
                <a:cs typeface="+mn-cs"/>
                <a:sym typeface="思源黑体 CN Regular" panose="020B0500000000000000" pitchFamily="34" charset="-122"/>
              </a:rPr>
              <a:t>Viết</a:t>
            </a:r>
            <a:r>
              <a:rPr kumimoji="0" lang="en-US" altLang="zh-CN" sz="4000" b="1" i="0" u="none" strike="noStrike" kern="1200" cap="none" spc="300" normalizeH="0" noProof="0" dirty="0">
                <a:ln>
                  <a:noFill/>
                </a:ln>
                <a:solidFill>
                  <a:srgbClr val="002060"/>
                </a:solidFill>
                <a:uLnTx/>
                <a:uFillTx/>
                <a:latin typeface="Cambria" panose="02040503050406030204" pitchFamily="18" charset="0"/>
                <a:ea typeface="Cambria" panose="02040503050406030204" pitchFamily="18" charset="0"/>
                <a:cs typeface="+mn-cs"/>
                <a:sym typeface="思源黑体 CN Regular" panose="020B0500000000000000" pitchFamily="34" charset="-122"/>
              </a:rPr>
              <a:t> </a:t>
            </a:r>
            <a:r>
              <a:rPr kumimoji="0" lang="en-US" altLang="zh-CN" sz="4000" b="1" i="0" u="none" strike="noStrike" kern="1200" cap="none" spc="300" normalizeH="0" noProof="0" dirty="0" err="1">
                <a:ln>
                  <a:noFill/>
                </a:ln>
                <a:solidFill>
                  <a:srgbClr val="002060"/>
                </a:solidFill>
                <a:uLnTx/>
                <a:uFillTx/>
                <a:latin typeface="Cambria" panose="02040503050406030204" pitchFamily="18" charset="0"/>
                <a:ea typeface="Cambria" panose="02040503050406030204" pitchFamily="18" charset="0"/>
                <a:cs typeface="+mn-cs"/>
                <a:sym typeface="思源黑体 CN Regular" panose="020B0500000000000000" pitchFamily="34" charset="-122"/>
              </a:rPr>
              <a:t>mở</a:t>
            </a:r>
            <a:r>
              <a:rPr kumimoji="0" lang="en-US" altLang="zh-CN" sz="4000" b="1" i="0" u="none" strike="noStrike" kern="1200" cap="none" spc="300" normalizeH="0" noProof="0" dirty="0">
                <a:ln>
                  <a:noFill/>
                </a:ln>
                <a:solidFill>
                  <a:srgbClr val="002060"/>
                </a:solidFill>
                <a:uLnTx/>
                <a:uFillTx/>
                <a:latin typeface="Cambria" panose="02040503050406030204" pitchFamily="18" charset="0"/>
                <a:ea typeface="Cambria" panose="02040503050406030204" pitchFamily="18" charset="0"/>
                <a:cs typeface="+mn-cs"/>
                <a:sym typeface="思源黑体 CN Regular" panose="020B0500000000000000" pitchFamily="34" charset="-122"/>
              </a:rPr>
              <a:t> </a:t>
            </a:r>
            <a:r>
              <a:rPr kumimoji="0" lang="en-US" altLang="zh-CN" sz="4000" b="1" i="0" u="none" strike="noStrike" kern="1200" cap="none" spc="300" normalizeH="0" noProof="0" dirty="0" err="1">
                <a:ln>
                  <a:noFill/>
                </a:ln>
                <a:solidFill>
                  <a:srgbClr val="002060"/>
                </a:solidFill>
                <a:uLnTx/>
                <a:uFillTx/>
                <a:latin typeface="Cambria" panose="02040503050406030204" pitchFamily="18" charset="0"/>
                <a:ea typeface="Cambria" panose="02040503050406030204" pitchFamily="18" charset="0"/>
                <a:cs typeface="+mn-cs"/>
                <a:sym typeface="思源黑体 CN Regular" panose="020B0500000000000000" pitchFamily="34" charset="-122"/>
              </a:rPr>
              <a:t>bài</a:t>
            </a:r>
            <a:r>
              <a:rPr kumimoji="0" lang="en-US" altLang="zh-CN" sz="4000" b="1" i="0" u="none" strike="noStrike" kern="1200" cap="none" spc="300" normalizeH="0" noProof="0" dirty="0">
                <a:ln>
                  <a:noFill/>
                </a:ln>
                <a:solidFill>
                  <a:srgbClr val="002060"/>
                </a:solidFill>
                <a:uLnTx/>
                <a:uFillTx/>
                <a:latin typeface="Cambria" panose="02040503050406030204" pitchFamily="18" charset="0"/>
                <a:ea typeface="Cambria" panose="02040503050406030204" pitchFamily="18" charset="0"/>
                <a:cs typeface="+mn-cs"/>
                <a:sym typeface="思源黑体 CN Regular" panose="020B0500000000000000" pitchFamily="34" charset="-122"/>
              </a:rPr>
              <a:t> </a:t>
            </a:r>
            <a:r>
              <a:rPr kumimoji="0" lang="en-US" altLang="zh-CN" sz="4000" b="1" i="0" u="none" strike="noStrike" kern="1200" cap="none" spc="300" normalizeH="0" noProof="0" dirty="0" err="1">
                <a:ln>
                  <a:noFill/>
                </a:ln>
                <a:solidFill>
                  <a:srgbClr val="002060"/>
                </a:solidFill>
                <a:uLnTx/>
                <a:uFillTx/>
                <a:latin typeface="Cambria" panose="02040503050406030204" pitchFamily="18" charset="0"/>
                <a:ea typeface="Cambria" panose="02040503050406030204" pitchFamily="18" charset="0"/>
                <a:cs typeface="+mn-cs"/>
                <a:sym typeface="思源黑体 CN Regular" panose="020B0500000000000000" pitchFamily="34" charset="-122"/>
              </a:rPr>
              <a:t>hoặc</a:t>
            </a:r>
            <a:r>
              <a:rPr kumimoji="0" lang="en-US" altLang="zh-CN" sz="4000" b="1" i="0" u="none" strike="noStrike" kern="1200" cap="none" spc="300" normalizeH="0" noProof="0" dirty="0">
                <a:ln>
                  <a:noFill/>
                </a:ln>
                <a:solidFill>
                  <a:srgbClr val="002060"/>
                </a:solidFill>
                <a:uLnTx/>
                <a:uFillTx/>
                <a:latin typeface="Cambria" panose="02040503050406030204" pitchFamily="18" charset="0"/>
                <a:ea typeface="Cambria" panose="02040503050406030204" pitchFamily="18" charset="0"/>
                <a:cs typeface="+mn-cs"/>
                <a:sym typeface="思源黑体 CN Regular" panose="020B0500000000000000" pitchFamily="34" charset="-122"/>
              </a:rPr>
              <a:t> </a:t>
            </a:r>
            <a:r>
              <a:rPr kumimoji="0" lang="en-US" altLang="zh-CN" sz="4000" b="1" i="0" u="none" strike="noStrike" kern="1200" cap="none" spc="300" normalizeH="0" noProof="0" dirty="0" err="1">
                <a:ln>
                  <a:noFill/>
                </a:ln>
                <a:solidFill>
                  <a:srgbClr val="002060"/>
                </a:solidFill>
                <a:uLnTx/>
                <a:uFillTx/>
                <a:latin typeface="Cambria" panose="02040503050406030204" pitchFamily="18" charset="0"/>
                <a:ea typeface="Cambria" panose="02040503050406030204" pitchFamily="18" charset="0"/>
                <a:cs typeface="+mn-cs"/>
                <a:sym typeface="思源黑体 CN Regular" panose="020B0500000000000000" pitchFamily="34" charset="-122"/>
              </a:rPr>
              <a:t>kết</a:t>
            </a:r>
            <a:r>
              <a:rPr kumimoji="0" lang="en-US" altLang="zh-CN" sz="4000" b="1" i="0" u="none" strike="noStrike" kern="1200" cap="none" spc="300" normalizeH="0" noProof="0" dirty="0">
                <a:ln>
                  <a:noFill/>
                </a:ln>
                <a:solidFill>
                  <a:srgbClr val="002060"/>
                </a:solidFill>
                <a:uLnTx/>
                <a:uFillTx/>
                <a:latin typeface="Cambria" panose="02040503050406030204" pitchFamily="18" charset="0"/>
                <a:ea typeface="Cambria" panose="02040503050406030204" pitchFamily="18" charset="0"/>
                <a:cs typeface="+mn-cs"/>
                <a:sym typeface="思源黑体 CN Regular" panose="020B0500000000000000" pitchFamily="34" charset="-122"/>
              </a:rPr>
              <a:t> </a:t>
            </a:r>
            <a:r>
              <a:rPr kumimoji="0" lang="en-US" altLang="zh-CN" sz="4000" b="1" i="0" u="none" strike="noStrike" kern="1200" cap="none" spc="300" normalizeH="0" noProof="0" dirty="0" err="1">
                <a:ln>
                  <a:noFill/>
                </a:ln>
                <a:solidFill>
                  <a:srgbClr val="002060"/>
                </a:solidFill>
                <a:uLnTx/>
                <a:uFillTx/>
                <a:latin typeface="Cambria" panose="02040503050406030204" pitchFamily="18" charset="0"/>
                <a:ea typeface="Cambria" panose="02040503050406030204" pitchFamily="18" charset="0"/>
                <a:cs typeface="+mn-cs"/>
                <a:sym typeface="思源黑体 CN Regular" panose="020B0500000000000000" pitchFamily="34" charset="-122"/>
              </a:rPr>
              <a:t>bài</a:t>
            </a:r>
            <a:r>
              <a:rPr kumimoji="0" lang="en-US" altLang="zh-CN" sz="4000" b="1" i="0" u="none" strike="noStrike" kern="1200" cap="none" spc="300" normalizeH="0" noProof="0" dirty="0">
                <a:ln>
                  <a:noFill/>
                </a:ln>
                <a:solidFill>
                  <a:srgbClr val="002060"/>
                </a:solidFill>
                <a:uLnTx/>
                <a:uFillTx/>
                <a:latin typeface="Cambria" panose="02040503050406030204" pitchFamily="18" charset="0"/>
                <a:ea typeface="Cambria" panose="02040503050406030204" pitchFamily="18" charset="0"/>
                <a:cs typeface="+mn-cs"/>
                <a:sym typeface="思源黑体 CN Regular" panose="020B0500000000000000" pitchFamily="34" charset="-122"/>
              </a:rPr>
              <a:t> </a:t>
            </a:r>
            <a:r>
              <a:rPr kumimoji="0" lang="en-US" altLang="zh-CN" sz="4000" b="1" i="0" u="none" strike="noStrike" kern="1200" cap="none" spc="300" normalizeH="0" noProof="0" dirty="0" err="1">
                <a:ln>
                  <a:noFill/>
                </a:ln>
                <a:solidFill>
                  <a:srgbClr val="002060"/>
                </a:solidFill>
                <a:uLnTx/>
                <a:uFillTx/>
                <a:latin typeface="Cambria" panose="02040503050406030204" pitchFamily="18" charset="0"/>
                <a:ea typeface="Cambria" panose="02040503050406030204" pitchFamily="18" charset="0"/>
                <a:cs typeface="+mn-cs"/>
                <a:sym typeface="思源黑体 CN Regular" panose="020B0500000000000000" pitchFamily="34" charset="-122"/>
              </a:rPr>
              <a:t>cho</a:t>
            </a:r>
            <a:r>
              <a:rPr kumimoji="0" lang="en-US" altLang="zh-CN" sz="4000" b="1" i="0" u="none" strike="noStrike" kern="1200" cap="none" spc="300" normalizeH="0" noProof="0" dirty="0">
                <a:ln>
                  <a:noFill/>
                </a:ln>
                <a:solidFill>
                  <a:srgbClr val="002060"/>
                </a:solidFill>
                <a:uLnTx/>
                <a:uFillTx/>
                <a:latin typeface="Cambria" panose="02040503050406030204" pitchFamily="18" charset="0"/>
                <a:ea typeface="Cambria" panose="02040503050406030204" pitchFamily="18" charset="0"/>
                <a:cs typeface="+mn-cs"/>
                <a:sym typeface="思源黑体 CN Regular" panose="020B0500000000000000" pitchFamily="34" charset="-122"/>
              </a:rPr>
              <a:t> </a:t>
            </a:r>
            <a:r>
              <a:rPr kumimoji="0" lang="en-US" altLang="zh-CN" sz="4000" b="1" i="0" u="none" strike="noStrike" kern="1200" cap="none" spc="300" normalizeH="0" noProof="0" dirty="0" err="1">
                <a:ln>
                  <a:noFill/>
                </a:ln>
                <a:solidFill>
                  <a:srgbClr val="002060"/>
                </a:solidFill>
                <a:uLnTx/>
                <a:uFillTx/>
                <a:latin typeface="Cambria" panose="02040503050406030204" pitchFamily="18" charset="0"/>
                <a:ea typeface="Cambria" panose="02040503050406030204" pitchFamily="18" charset="0"/>
                <a:cs typeface="+mn-cs"/>
                <a:sym typeface="思源黑体 CN Regular" panose="020B0500000000000000" pitchFamily="34" charset="-122"/>
              </a:rPr>
              <a:t>câu</a:t>
            </a:r>
            <a:r>
              <a:rPr kumimoji="0" lang="en-US" altLang="zh-CN" sz="4000" b="1" i="0" u="none" strike="noStrike" kern="1200" cap="none" spc="300" normalizeH="0" noProof="0" dirty="0">
                <a:ln>
                  <a:noFill/>
                </a:ln>
                <a:solidFill>
                  <a:srgbClr val="002060"/>
                </a:solidFill>
                <a:uLnTx/>
                <a:uFillTx/>
                <a:latin typeface="Cambria" panose="02040503050406030204" pitchFamily="18" charset="0"/>
                <a:ea typeface="Cambria" panose="02040503050406030204" pitchFamily="18" charset="0"/>
                <a:cs typeface="+mn-cs"/>
                <a:sym typeface="思源黑体 CN Regular" panose="020B0500000000000000" pitchFamily="34" charset="-122"/>
              </a:rPr>
              <a:t> </a:t>
            </a:r>
            <a:r>
              <a:rPr kumimoji="0" lang="en-US" altLang="zh-CN" sz="4000" b="1" i="0" u="none" strike="noStrike" kern="1200" cap="none" spc="300" normalizeH="0" noProof="0" dirty="0" err="1">
                <a:ln>
                  <a:noFill/>
                </a:ln>
                <a:solidFill>
                  <a:srgbClr val="002060"/>
                </a:solidFill>
                <a:uLnTx/>
                <a:uFillTx/>
                <a:latin typeface="Cambria" panose="02040503050406030204" pitchFamily="18" charset="0"/>
                <a:ea typeface="Cambria" panose="02040503050406030204" pitchFamily="18" charset="0"/>
                <a:cs typeface="+mn-cs"/>
                <a:sym typeface="思源黑体 CN Regular" panose="020B0500000000000000" pitchFamily="34" charset="-122"/>
              </a:rPr>
              <a:t>chuyện</a:t>
            </a:r>
            <a:r>
              <a:rPr kumimoji="0" lang="en-US" altLang="zh-CN" sz="4000" b="1" i="0" u="none" strike="noStrike" kern="1200" cap="none" spc="300" normalizeH="0" noProof="0" dirty="0">
                <a:ln>
                  <a:noFill/>
                </a:ln>
                <a:solidFill>
                  <a:srgbClr val="002060"/>
                </a:solidFill>
                <a:uLnTx/>
                <a:uFillTx/>
                <a:latin typeface="Cambria" panose="02040503050406030204" pitchFamily="18" charset="0"/>
                <a:ea typeface="Cambria" panose="02040503050406030204" pitchFamily="18" charset="0"/>
                <a:cs typeface="+mn-cs"/>
                <a:sym typeface="思源黑体 CN Regular" panose="020B0500000000000000" pitchFamily="34" charset="-122"/>
              </a:rPr>
              <a:t> </a:t>
            </a:r>
            <a:r>
              <a:rPr kumimoji="0" lang="en-US" altLang="zh-CN" sz="4000" b="1" i="0" u="none" strike="noStrike" kern="1200" cap="none" spc="300" normalizeH="0" noProof="0" dirty="0" err="1">
                <a:ln>
                  <a:noFill/>
                </a:ln>
                <a:solidFill>
                  <a:srgbClr val="002060"/>
                </a:solidFill>
                <a:uLnTx/>
                <a:uFillTx/>
                <a:latin typeface="Cambria" panose="02040503050406030204" pitchFamily="18" charset="0"/>
                <a:ea typeface="Cambria" panose="02040503050406030204" pitchFamily="18" charset="0"/>
                <a:cs typeface="+mn-cs"/>
                <a:sym typeface="思源黑体 CN Regular" panose="020B0500000000000000" pitchFamily="34" charset="-122"/>
              </a:rPr>
              <a:t>Nai</a:t>
            </a:r>
            <a:r>
              <a:rPr kumimoji="0" lang="en-US" altLang="zh-CN" sz="4000" b="1" i="0" u="none" strike="noStrike" kern="1200" cap="none" spc="300" normalizeH="0" noProof="0" dirty="0">
                <a:ln>
                  <a:noFill/>
                </a:ln>
                <a:solidFill>
                  <a:srgbClr val="002060"/>
                </a:solidFill>
                <a:uLnTx/>
                <a:uFillTx/>
                <a:latin typeface="Cambria" panose="02040503050406030204" pitchFamily="18" charset="0"/>
                <a:ea typeface="Cambria" panose="02040503050406030204" pitchFamily="18" charset="0"/>
                <a:cs typeface="+mn-cs"/>
                <a:sym typeface="思源黑体 CN Regular" panose="020B0500000000000000" pitchFamily="34" charset="-122"/>
              </a:rPr>
              <a:t> con Bam-bi </a:t>
            </a:r>
            <a:r>
              <a:rPr kumimoji="0" lang="en-US" altLang="zh-CN" sz="4000" b="1" i="0" u="none" strike="noStrike" kern="1200" cap="none" spc="300" normalizeH="0" noProof="0" dirty="0" err="1">
                <a:ln>
                  <a:noFill/>
                </a:ln>
                <a:solidFill>
                  <a:srgbClr val="002060"/>
                </a:solidFill>
                <a:uLnTx/>
                <a:uFillTx/>
                <a:latin typeface="Cambria" panose="02040503050406030204" pitchFamily="18" charset="0"/>
                <a:ea typeface="Cambria" panose="02040503050406030204" pitchFamily="18" charset="0"/>
                <a:cs typeface="+mn-cs"/>
                <a:sym typeface="思源黑体 CN Regular" panose="020B0500000000000000" pitchFamily="34" charset="-122"/>
              </a:rPr>
              <a:t>theo</a:t>
            </a:r>
            <a:r>
              <a:rPr kumimoji="0" lang="en-US" altLang="zh-CN" sz="4000" b="1" i="0" u="none" strike="noStrike" kern="1200" cap="none" spc="300" normalizeH="0" noProof="0" dirty="0">
                <a:ln>
                  <a:noFill/>
                </a:ln>
                <a:solidFill>
                  <a:srgbClr val="002060"/>
                </a:solidFill>
                <a:uLnTx/>
                <a:uFillTx/>
                <a:latin typeface="Cambria" panose="02040503050406030204" pitchFamily="18" charset="0"/>
                <a:ea typeface="Cambria" panose="02040503050406030204" pitchFamily="18" charset="0"/>
                <a:cs typeface="+mn-cs"/>
                <a:sym typeface="思源黑体 CN Regular" panose="020B0500000000000000" pitchFamily="34" charset="-122"/>
              </a:rPr>
              <a:t> ý </a:t>
            </a:r>
            <a:r>
              <a:rPr kumimoji="0" lang="en-US" altLang="zh-CN" sz="4000" b="1" i="0" u="none" strike="noStrike" kern="1200" cap="none" spc="300" normalizeH="0" noProof="0" dirty="0" err="1">
                <a:ln>
                  <a:noFill/>
                </a:ln>
                <a:solidFill>
                  <a:srgbClr val="002060"/>
                </a:solidFill>
                <a:uLnTx/>
                <a:uFillTx/>
                <a:latin typeface="Cambria" panose="02040503050406030204" pitchFamily="18" charset="0"/>
                <a:ea typeface="Cambria" panose="02040503050406030204" pitchFamily="18" charset="0"/>
                <a:cs typeface="+mn-cs"/>
                <a:sym typeface="思源黑体 CN Regular" panose="020B0500000000000000" pitchFamily="34" charset="-122"/>
              </a:rPr>
              <a:t>em</a:t>
            </a:r>
            <a:r>
              <a:rPr kumimoji="0" lang="en-US" altLang="zh-CN" sz="4000" b="1" i="0" u="none" strike="noStrike" kern="1200" cap="none" spc="300" normalizeH="0" noProof="0" dirty="0">
                <a:ln>
                  <a:noFill/>
                </a:ln>
                <a:solidFill>
                  <a:srgbClr val="002060"/>
                </a:solidFill>
                <a:uLnTx/>
                <a:uFillTx/>
                <a:latin typeface="Cambria" panose="02040503050406030204" pitchFamily="18" charset="0"/>
                <a:ea typeface="Cambria" panose="02040503050406030204" pitchFamily="18" charset="0"/>
                <a:cs typeface="+mn-cs"/>
                <a:sym typeface="思源黑体 CN Regular" panose="020B0500000000000000" pitchFamily="34" charset="-122"/>
              </a:rPr>
              <a:t>.</a:t>
            </a:r>
            <a:endParaRPr kumimoji="0" lang="zh-CN" altLang="en-US" sz="4000" b="1" i="0" u="none" strike="noStrike" kern="1200" cap="none" spc="300" normalizeH="0" baseline="0" noProof="0" dirty="0">
              <a:ln>
                <a:noFill/>
              </a:ln>
              <a:solidFill>
                <a:srgbClr val="002060"/>
              </a:solidFill>
              <a:uLnTx/>
              <a:uFillTx/>
              <a:latin typeface="Cambria" panose="02040503050406030204" pitchFamily="18" charset="0"/>
              <a:ea typeface="思源黑体 CN Regular" panose="020B0500000000000000" pitchFamily="34" charset="-122"/>
              <a:cs typeface="+mn-cs"/>
              <a:sym typeface="思源黑体 CN Regular" panose="020B0500000000000000" pitchFamily="34" charset="-122"/>
            </a:endParaRPr>
          </a:p>
        </p:txBody>
      </p:sp>
      <p:pic>
        <p:nvPicPr>
          <p:cNvPr id="3" name="图片 3">
            <a:extLst>
              <a:ext uri="{FF2B5EF4-FFF2-40B4-BE49-F238E27FC236}">
                <a16:creationId xmlns:a16="http://schemas.microsoft.com/office/drawing/2014/main" id="{090C4FC4-5C1B-1C24-163F-BDEC73C1D823}"/>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7524" y="3692100"/>
            <a:ext cx="2901044" cy="2198448"/>
          </a:xfrm>
          <a:prstGeom prst="rect">
            <a:avLst/>
          </a:prstGeom>
        </p:spPr>
      </p:pic>
      <p:grpSp>
        <p:nvGrpSpPr>
          <p:cNvPr id="4" name="Group 3"/>
          <p:cNvGrpSpPr/>
          <p:nvPr/>
        </p:nvGrpSpPr>
        <p:grpSpPr>
          <a:xfrm>
            <a:off x="603567" y="2054930"/>
            <a:ext cx="8554720" cy="3974395"/>
            <a:chOff x="3941707" y="2190297"/>
            <a:chExt cx="9734282" cy="4540618"/>
          </a:xfrm>
        </p:grpSpPr>
        <p:sp>
          <p:nvSpPr>
            <p:cNvPr id="8" name="任意多边形: 形状 6">
              <a:extLst>
                <a:ext uri="{FF2B5EF4-FFF2-40B4-BE49-F238E27FC236}">
                  <a16:creationId xmlns:a16="http://schemas.microsoft.com/office/drawing/2014/main" id="{EB2D166B-8352-7841-64D2-E50BBBAFF537}"/>
                </a:ext>
              </a:extLst>
            </p:cNvPr>
            <p:cNvSpPr/>
            <p:nvPr/>
          </p:nvSpPr>
          <p:spPr>
            <a:xfrm flipH="1">
              <a:off x="3941707" y="2190297"/>
              <a:ext cx="9734282" cy="4540618"/>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6" name="TextBox 5"/>
            <p:cNvSpPr txBox="1"/>
            <p:nvPr/>
          </p:nvSpPr>
          <p:spPr>
            <a:xfrm>
              <a:off x="4657136" y="2679988"/>
              <a:ext cx="8585589" cy="35865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A8C20">
                      <a:lumMod val="75000"/>
                    </a:srgbClr>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Hãy</a:t>
              </a:r>
              <a:r>
                <a:rPr kumimoji="0" lang="en-US" sz="48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kĩ</a:t>
              </a:r>
              <a:r>
                <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nội</a:t>
              </a:r>
              <a:r>
                <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dung </a:t>
              </a:r>
              <a:r>
                <a:rPr kumimoji="0" lang="en-US" sz="4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câu</a:t>
              </a:r>
              <a:r>
                <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chuyện</a:t>
              </a:r>
              <a:r>
                <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Nai</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con Bam-bi</a:t>
              </a:r>
              <a:r>
                <a:rPr kumimoji="0" lang="en-US" sz="48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48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viết</a:t>
              </a:r>
              <a:r>
                <a:rPr kumimoji="0" lang="en-US" sz="48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Mở</a:t>
              </a:r>
              <a:r>
                <a:rPr kumimoji="0" lang="en-US" sz="48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r>
                <a:rPr kumimoji="0" lang="en-US" sz="48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hoặc</a:t>
              </a:r>
              <a:r>
                <a:rPr kumimoji="0" lang="en-US" sz="48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Kết</a:t>
              </a:r>
              <a:r>
                <a:rPr kumimoji="0" lang="en-US" sz="48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r>
                <a:rPr kumimoji="0" lang="en-US" sz="48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cho</a:t>
              </a:r>
              <a:r>
                <a:rPr kumimoji="0" lang="en-US" sz="48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câu</a:t>
              </a:r>
              <a:r>
                <a:rPr kumimoji="0" lang="en-US" sz="48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chuyện</a:t>
              </a:r>
              <a:r>
                <a:rPr kumimoji="0" lang="en-US" sz="48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a:t>
              </a:r>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133473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8711030" y="1637218"/>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2992" y="3853877"/>
            <a:ext cx="3212267" cy="3212267"/>
          </a:xfrm>
          <a:prstGeom prst="rect">
            <a:avLst/>
          </a:prstGeom>
        </p:spPr>
      </p:pic>
      <p:sp>
        <p:nvSpPr>
          <p:cNvPr id="2" name="TextBox 1"/>
          <p:cNvSpPr txBox="1"/>
          <p:nvPr/>
        </p:nvSpPr>
        <p:spPr>
          <a:xfrm>
            <a:off x="1354808" y="1695166"/>
            <a:ext cx="9627342" cy="3539430"/>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Năng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lực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đặc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thù</a:t>
            </a:r>
            <a:r>
              <a:rPr lang="en-US" sz="3200" b="1" dirty="0">
                <a:solidFill>
                  <a:srgbClr val="002060"/>
                </a:solidFill>
                <a:latin typeface="Cambria" panose="02040503050406030204" pitchFamily="18" charset="0"/>
                <a:ea typeface="Cambria" panose="02040503050406030204" pitchFamily="18" charset="0"/>
              </a:rPr>
              <a:t>:</a:t>
            </a:r>
          </a:p>
          <a:p>
            <a:pPr algn="just"/>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tóm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tắt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chuyện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theo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gợi</a:t>
            </a:r>
            <a:r>
              <a:rPr lang="en-US" sz="3200" b="1" dirty="0">
                <a:solidFill>
                  <a:srgbClr val="002060"/>
                </a:solidFill>
                <a:latin typeface="Cambria" panose="02040503050406030204" pitchFamily="18" charset="0"/>
                <a:ea typeface="Cambria" panose="02040503050406030204" pitchFamily="18" charset="0"/>
              </a:rPr>
              <a:t> ý.</a:t>
            </a:r>
          </a:p>
          <a:p>
            <a:pPr algn="just"/>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được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mở</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bài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và</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kết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bài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chuyện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có</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sẵn</a:t>
            </a:r>
            <a:r>
              <a:rPr lang="en-US" sz="3200" b="1" dirty="0">
                <a:solidFill>
                  <a:srgbClr val="002060"/>
                </a:solidFill>
                <a:latin typeface="Cambria" panose="02040503050406030204" pitchFamily="18" charset="0"/>
                <a:ea typeface="Cambria" panose="02040503050406030204" pitchFamily="18" charset="0"/>
              </a:rPr>
              <a:t>.</a:t>
            </a:r>
          </a:p>
          <a:p>
            <a:pPr algn="just"/>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Năng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lực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năng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lực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ngôn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ngữ</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giải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quyết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vấn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đề</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sáng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tạo</a:t>
            </a:r>
            <a:r>
              <a:rPr lang="en-US" sz="3200" b="1" dirty="0">
                <a:solidFill>
                  <a:srgbClr val="002060"/>
                </a:solidFill>
                <a:latin typeface="Cambria" panose="02040503050406030204" pitchFamily="18" charset="0"/>
                <a:ea typeface="Cambria" panose="02040503050406030204" pitchFamily="18" charset="0"/>
              </a:rPr>
              <a:t>.</a:t>
            </a:r>
          </a:p>
          <a:p>
            <a:pPr algn="just"/>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Phẩm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chất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chăm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chỉ</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trách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nhiệm</a:t>
            </a:r>
            <a:r>
              <a:rPr lang="en-US" sz="3200" b="1" dirty="0">
                <a:solidFill>
                  <a:srgbClr val="002060"/>
                </a:solidFill>
                <a:latin typeface="Cambria" panose="02040503050406030204" pitchFamily="18" charset="0"/>
                <a:ea typeface="Cambria" panose="02040503050406030204" pitchFamily="18" charset="0"/>
              </a:rPr>
              <a:t>.</a:t>
            </a:r>
          </a:p>
        </p:txBody>
      </p:sp>
      <p:pic>
        <p:nvPicPr>
          <p:cNvPr id="12" name="Picture 11">
            <a:extLst>
              <a:ext uri="{FF2B5EF4-FFF2-40B4-BE49-F238E27FC236}">
                <a16:creationId xmlns:a16="http://schemas.microsoft.com/office/drawing/2014/main" id="{B5D2DAB1-4E2B-D3BA-EEFF-36D06A6A162B}"/>
              </a:ext>
            </a:extLst>
          </p:cNvPr>
          <p:cNvPicPr>
            <a:picLocks noChangeAspect="1"/>
          </p:cNvPicPr>
          <p:nvPr/>
        </p:nvPicPr>
        <p:blipFill>
          <a:blip r:embed="rId6"/>
          <a:stretch>
            <a:fillRect/>
          </a:stretch>
        </p:blipFill>
        <p:spPr>
          <a:xfrm>
            <a:off x="2676860" y="548856"/>
            <a:ext cx="7206214" cy="1508443"/>
          </a:xfrm>
          <a:prstGeom prst="rect">
            <a:avLst/>
          </a:prstGeom>
        </p:spPr>
      </p:pic>
    </p:spTree>
    <p:extLst>
      <p:ext uri="{BB962C8B-B14F-4D97-AF65-F5344CB8AC3E}">
        <p14:creationId xmlns:p14="http://schemas.microsoft.com/office/powerpoint/2010/main" val="2556365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a:extLst>
              <a:ext uri="{FF2B5EF4-FFF2-40B4-BE49-F238E27FC236}">
                <a16:creationId xmlns:a16="http://schemas.microsoft.com/office/drawing/2014/main" id="{53C9839C-9FA9-0AAD-E559-B09DF0C594F2}"/>
              </a:ext>
            </a:extLst>
          </p:cNvPr>
          <p:cNvSpPr/>
          <p:nvPr/>
        </p:nvSpPr>
        <p:spPr>
          <a:xfrm>
            <a:off x="4135395" y="574213"/>
            <a:ext cx="3284737" cy="75778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300" normalizeH="0" baseline="0" noProof="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sym typeface="思源黑体 CN Regular" panose="020B0500000000000000" pitchFamily="34" charset="-122"/>
              </a:rPr>
              <a:t>Mở bài</a:t>
            </a:r>
            <a:endParaRPr kumimoji="0" lang="zh-CN" altLang="en-US" sz="4800" b="1" i="0" u="none" strike="noStrike" kern="1200" cap="none" spc="30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endParaRPr>
          </a:p>
        </p:txBody>
      </p:sp>
      <p:sp>
        <p:nvSpPr>
          <p:cNvPr id="3" name="TextBox 2"/>
          <p:cNvSpPr txBox="1"/>
          <p:nvPr/>
        </p:nvSpPr>
        <p:spPr>
          <a:xfrm>
            <a:off x="554637" y="1648919"/>
            <a:ext cx="10927829" cy="4401205"/>
          </a:xfrm>
          <a:prstGeom prst="rect">
            <a:avLst/>
          </a:prstGeom>
          <a:noFill/>
        </p:spPr>
        <p:txBody>
          <a:bodyPr wrap="square" rtlCol="0">
            <a:spAutoFit/>
          </a:bodyPr>
          <a:lstStyle/>
          <a:p>
            <a:pPr algn="just"/>
            <a:r>
              <a:rPr lang="en-US" sz="4000" b="1">
                <a:solidFill>
                  <a:srgbClr val="002060"/>
                </a:solidFill>
                <a:latin typeface="Cambria" panose="02040503050406030204" pitchFamily="18" charset="0"/>
                <a:ea typeface="Cambria" panose="02040503050406030204" pitchFamily="18" charset="0"/>
              </a:rPr>
              <a:t>    </a:t>
            </a:r>
            <a:r>
              <a:rPr lang="vi-VN" sz="4000" b="1">
                <a:latin typeface="Cambria" panose="02040503050406030204" pitchFamily="18" charset="0"/>
                <a:ea typeface="Cambria" panose="02040503050406030204" pitchFamily="18" charset="0"/>
              </a:rPr>
              <a:t>Mỗi người đều có một thời điểm cảm thấy bấp bênh, thiếu quyết tâm, thiếu định hướng. Em cũng đã một thời điểm như vậy. Nhưng may mắn thay, vào thời điểm đấy, em đã được truyền động lực để cố gắng nhờ một câu chuyện rất hay. Đó chính là câu chuyện Nai con Bam-bi.</a:t>
            </a:r>
            <a:endParaRPr lang="en-US" sz="4000" b="1">
              <a:solidFill>
                <a:srgbClr val="002060"/>
              </a:solidFill>
              <a:latin typeface="Cambria" panose="02040503050406030204" pitchFamily="18" charset="0"/>
              <a:ea typeface="Cambria" panose="02040503050406030204" pitchFamily="18" charset="0"/>
            </a:endParaRPr>
          </a:p>
        </p:txBody>
      </p:sp>
      <p:pic>
        <p:nvPicPr>
          <p:cNvPr id="4" name="图片 17">
            <a:extLst>
              <a:ext uri="{FF2B5EF4-FFF2-40B4-BE49-F238E27FC236}">
                <a16:creationId xmlns:a16="http://schemas.microsoft.com/office/drawing/2014/main" id="{57FB140C-40D0-F022-FD45-954A1FA028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023"/>
            <a:ext cx="3627452" cy="1323975"/>
          </a:xfrm>
          <a:prstGeom prst="rect">
            <a:avLst/>
          </a:prstGeom>
        </p:spPr>
      </p:pic>
    </p:spTree>
    <p:extLst>
      <p:ext uri="{BB962C8B-B14F-4D97-AF65-F5344CB8AC3E}">
        <p14:creationId xmlns:p14="http://schemas.microsoft.com/office/powerpoint/2010/main" val="3593436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a:extLst>
              <a:ext uri="{FF2B5EF4-FFF2-40B4-BE49-F238E27FC236}">
                <a16:creationId xmlns:a16="http://schemas.microsoft.com/office/drawing/2014/main" id="{53C9839C-9FA9-0AAD-E559-B09DF0C594F2}"/>
              </a:ext>
            </a:extLst>
          </p:cNvPr>
          <p:cNvSpPr/>
          <p:nvPr/>
        </p:nvSpPr>
        <p:spPr>
          <a:xfrm>
            <a:off x="4135395" y="574213"/>
            <a:ext cx="3284737" cy="75778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800" b="1" spc="30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思源黑体 CN Regular" panose="020B0500000000000000" pitchFamily="34" charset="-122"/>
              </a:rPr>
              <a:t>Kết</a:t>
            </a:r>
            <a:r>
              <a:rPr kumimoji="0" lang="en-US" altLang="zh-CN" sz="4800" b="1" i="0" u="none" strike="noStrike" kern="1200" cap="none" spc="300" normalizeH="0" baseline="0" noProof="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sym typeface="思源黑体 CN Regular" panose="020B0500000000000000" pitchFamily="34" charset="-122"/>
              </a:rPr>
              <a:t> bài</a:t>
            </a:r>
            <a:endParaRPr kumimoji="0" lang="zh-CN" altLang="en-US" sz="4800" b="1" i="0" u="none" strike="noStrike" kern="1200" cap="none" spc="30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endParaRPr>
          </a:p>
        </p:txBody>
      </p:sp>
      <p:sp>
        <p:nvSpPr>
          <p:cNvPr id="3" name="TextBox 2"/>
          <p:cNvSpPr txBox="1"/>
          <p:nvPr/>
        </p:nvSpPr>
        <p:spPr>
          <a:xfrm>
            <a:off x="554637" y="1648919"/>
            <a:ext cx="10927829" cy="3785652"/>
          </a:xfrm>
          <a:prstGeom prst="rect">
            <a:avLst/>
          </a:prstGeom>
          <a:noFill/>
        </p:spPr>
        <p:txBody>
          <a:bodyPr wrap="square" rtlCol="0">
            <a:spAutoFit/>
          </a:bodyPr>
          <a:lstStyle/>
          <a:p>
            <a:pPr algn="just"/>
            <a:r>
              <a:rPr lang="en-US" sz="4000" b="1">
                <a:solidFill>
                  <a:srgbClr val="002060"/>
                </a:solidFill>
                <a:latin typeface="Cambria" panose="02040503050406030204" pitchFamily="18" charset="0"/>
                <a:ea typeface="Cambria" panose="02040503050406030204" pitchFamily="18" charset="0"/>
              </a:rPr>
              <a:t>    </a:t>
            </a:r>
            <a:r>
              <a:rPr lang="en-US" sz="4000" b="1">
                <a:latin typeface="Cambria" panose="02040503050406030204" pitchFamily="18" charset="0"/>
                <a:ea typeface="Cambria" panose="02040503050406030204" pitchFamily="18" charset="0"/>
              </a:rPr>
              <a:t>Sau khi đọc xong câu chuyện, em vô cùng ngưỡng mộ Bam-bi, cậu đã mạnh mẽ sống tự lập và trở thành một chàng nai thông minh và dũng cảm. Em cũng hi vọng bản thân mình cũng có sự can đảm như Bam-bi để trở thành người tự lập trong cuộc sống. </a:t>
            </a:r>
            <a:endParaRPr lang="en-US" sz="4000" b="1">
              <a:solidFill>
                <a:srgbClr val="002060"/>
              </a:solidFill>
              <a:latin typeface="Cambria" panose="02040503050406030204" pitchFamily="18" charset="0"/>
              <a:ea typeface="Cambria" panose="02040503050406030204" pitchFamily="18" charset="0"/>
            </a:endParaRPr>
          </a:p>
        </p:txBody>
      </p:sp>
      <p:pic>
        <p:nvPicPr>
          <p:cNvPr id="4" name="图片 17">
            <a:extLst>
              <a:ext uri="{FF2B5EF4-FFF2-40B4-BE49-F238E27FC236}">
                <a16:creationId xmlns:a16="http://schemas.microsoft.com/office/drawing/2014/main" id="{57FB140C-40D0-F022-FD45-954A1FA028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023"/>
            <a:ext cx="3627452" cy="1323975"/>
          </a:xfrm>
          <a:prstGeom prst="rect">
            <a:avLst/>
          </a:prstGeom>
        </p:spPr>
      </p:pic>
    </p:spTree>
    <p:extLst>
      <p:ext uri="{BB962C8B-B14F-4D97-AF65-F5344CB8AC3E}">
        <p14:creationId xmlns:p14="http://schemas.microsoft.com/office/powerpoint/2010/main" val="37719367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a:extLst>
              <a:ext uri="{FF2B5EF4-FFF2-40B4-BE49-F238E27FC236}">
                <a16:creationId xmlns:a16="http://schemas.microsoft.com/office/drawing/2014/main" id="{E768F56F-FC6C-E976-7C76-6FEAE45C0DF2}"/>
              </a:ext>
            </a:extLst>
          </p:cNvPr>
          <p:cNvGrpSpPr/>
          <p:nvPr/>
        </p:nvGrpSpPr>
        <p:grpSpPr>
          <a:xfrm>
            <a:off x="604515" y="2035275"/>
            <a:ext cx="7334250" cy="3882790"/>
            <a:chOff x="623565" y="1520925"/>
            <a:chExt cx="7334250" cy="4814393"/>
          </a:xfrm>
        </p:grpSpPr>
        <p:sp>
          <p:nvSpPr>
            <p:cNvPr id="3" name="任意多边形: 形状 5">
              <a:extLst>
                <a:ext uri="{FF2B5EF4-FFF2-40B4-BE49-F238E27FC236}">
                  <a16:creationId xmlns:a16="http://schemas.microsoft.com/office/drawing/2014/main" id="{9A482105-059E-3103-95BB-4066C04342EB}"/>
                </a:ext>
              </a:extLst>
            </p:cNvPr>
            <p:cNvSpPr/>
            <p:nvPr/>
          </p:nvSpPr>
          <p:spPr>
            <a:xfrm>
              <a:off x="623565" y="1520925"/>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任意多边形: 形状 6">
              <a:extLst>
                <a:ext uri="{FF2B5EF4-FFF2-40B4-BE49-F238E27FC236}">
                  <a16:creationId xmlns:a16="http://schemas.microsoft.com/office/drawing/2014/main" id="{EB2D166B-8352-7841-64D2-E50BBBAFF537}"/>
                </a:ext>
              </a:extLst>
            </p:cNvPr>
            <p:cNvSpPr/>
            <p:nvPr/>
          </p:nvSpPr>
          <p:spPr>
            <a:xfrm>
              <a:off x="775965" y="1696946"/>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pic>
        <p:nvPicPr>
          <p:cNvPr id="5" name="图片 7">
            <a:extLst>
              <a:ext uri="{FF2B5EF4-FFF2-40B4-BE49-F238E27FC236}">
                <a16:creationId xmlns:a16="http://schemas.microsoft.com/office/drawing/2014/main" id="{4B766EAD-EE13-3B1D-09D2-E10C752DDF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5700" y="2035275"/>
            <a:ext cx="4686300" cy="4686300"/>
          </a:xfrm>
          <a:prstGeom prst="rect">
            <a:avLst/>
          </a:prstGeom>
        </p:spPr>
      </p:pic>
      <p:pic>
        <p:nvPicPr>
          <p:cNvPr id="6" name="图片 17">
            <a:extLst>
              <a:ext uri="{FF2B5EF4-FFF2-40B4-BE49-F238E27FC236}">
                <a16:creationId xmlns:a16="http://schemas.microsoft.com/office/drawing/2014/main" id="{57FB140C-40D0-F022-FD45-954A1FA028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7846"/>
            <a:ext cx="3627452" cy="1323975"/>
          </a:xfrm>
          <a:prstGeom prst="rect">
            <a:avLst/>
          </a:prstGeom>
        </p:spPr>
      </p:pic>
      <p:pic>
        <p:nvPicPr>
          <p:cNvPr id="7" name="Picture 6"/>
          <p:cNvPicPr>
            <a:picLocks noChangeAspect="1"/>
          </p:cNvPicPr>
          <p:nvPr/>
        </p:nvPicPr>
        <p:blipFill>
          <a:blip r:embed="rId4"/>
          <a:stretch>
            <a:fillRect/>
          </a:stretch>
        </p:blipFill>
        <p:spPr>
          <a:xfrm>
            <a:off x="2320593" y="1589556"/>
            <a:ext cx="4292246" cy="1951631"/>
          </a:xfrm>
          <a:prstGeom prst="rect">
            <a:avLst/>
          </a:prstGeom>
        </p:spPr>
      </p:pic>
      <p:sp>
        <p:nvSpPr>
          <p:cNvPr id="8" name="TextBox 7">
            <a:extLst>
              <a:ext uri="{FF2B5EF4-FFF2-40B4-BE49-F238E27FC236}">
                <a16:creationId xmlns:a16="http://schemas.microsoft.com/office/drawing/2014/main" id="{A0C8EFDC-9F68-E142-3452-C4222B19AA14}"/>
              </a:ext>
            </a:extLst>
          </p:cNvPr>
          <p:cNvSpPr txBox="1"/>
          <p:nvPr/>
        </p:nvSpPr>
        <p:spPr>
          <a:xfrm>
            <a:off x="914918" y="3174202"/>
            <a:ext cx="6871447" cy="2308324"/>
          </a:xfrm>
          <a:prstGeom prst="rect">
            <a:avLst/>
          </a:prstGeom>
          <a:noFill/>
        </p:spPr>
        <p:txBody>
          <a:bodyPr wrap="square">
            <a:spAutoFit/>
          </a:bodyPr>
          <a:lstStyle/>
          <a:p>
            <a:pPr algn="just"/>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Hoàn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thành</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đoạn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mở</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bài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hoặc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kết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bài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cho</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câu</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chuyện</a:t>
            </a:r>
            <a:r>
              <a:rPr lang="en-US" sz="3600" b="1" dirty="0">
                <a:solidFill>
                  <a:srgbClr val="002060"/>
                </a:solidFill>
                <a:latin typeface="Cambria" panose="02040503050406030204" pitchFamily="18" charset="0"/>
                <a:ea typeface="Cambria" panose="02040503050406030204" pitchFamily="18" charset="0"/>
              </a:rPr>
              <a:t>.</a:t>
            </a:r>
          </a:p>
          <a:p>
            <a:pPr algn="just"/>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Đọc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và</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chuẩn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bị</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trước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bài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tiếp</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theo.</a:t>
            </a:r>
            <a:endParaRPr lang="vi-VN" sz="6600" b="1" i="0" dirty="0">
              <a:solidFill>
                <a:srgbClr val="00206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10941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a:extLst>
              <a:ext uri="{FF2B5EF4-FFF2-40B4-BE49-F238E27FC236}">
                <a16:creationId xmlns:a16="http://schemas.microsoft.com/office/drawing/2014/main" id="{1DAAC03A-B04F-59A7-F72D-C838A0654A4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462" b="10755"/>
          <a:stretch/>
        </p:blipFill>
        <p:spPr>
          <a:xfrm>
            <a:off x="7315200" y="4730139"/>
            <a:ext cx="4876800" cy="2127861"/>
          </a:xfrm>
          <a:prstGeom prst="rect">
            <a:avLst/>
          </a:prstGeom>
        </p:spPr>
      </p:pic>
      <p:pic>
        <p:nvPicPr>
          <p:cNvPr id="3" name="Picture 2">
            <a:extLst>
              <a:ext uri="{FF2B5EF4-FFF2-40B4-BE49-F238E27FC236}">
                <a16:creationId xmlns:a16="http://schemas.microsoft.com/office/drawing/2014/main" id="{1D3A87FF-C857-1D60-7395-6723E607D688}"/>
              </a:ext>
            </a:extLst>
          </p:cNvPr>
          <p:cNvPicPr>
            <a:picLocks noChangeAspect="1"/>
          </p:cNvPicPr>
          <p:nvPr/>
        </p:nvPicPr>
        <p:blipFill>
          <a:blip r:embed="rId3"/>
          <a:stretch>
            <a:fillRect/>
          </a:stretch>
        </p:blipFill>
        <p:spPr>
          <a:xfrm>
            <a:off x="1337801" y="1489166"/>
            <a:ext cx="9316513" cy="3954228"/>
          </a:xfrm>
          <a:prstGeom prst="rect">
            <a:avLst/>
          </a:prstGeom>
        </p:spPr>
      </p:pic>
    </p:spTree>
    <p:extLst>
      <p:ext uri="{BB962C8B-B14F-4D97-AF65-F5344CB8AC3E}">
        <p14:creationId xmlns:p14="http://schemas.microsoft.com/office/powerpoint/2010/main" val="1857715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8711030" y="1637218"/>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2992" y="3853877"/>
            <a:ext cx="3212267" cy="3212267"/>
          </a:xfrm>
          <a:prstGeom prst="rect">
            <a:avLst/>
          </a:prstGeom>
        </p:spPr>
      </p:pic>
      <p:pic>
        <p:nvPicPr>
          <p:cNvPr id="14" name="Picture 13"/>
          <p:cNvPicPr>
            <a:picLocks noChangeAspect="1"/>
          </p:cNvPicPr>
          <p:nvPr/>
        </p:nvPicPr>
        <p:blipFill>
          <a:blip r:embed="rId6">
            <a:duotone>
              <a:prstClr val="black"/>
              <a:srgbClr val="FF6600">
                <a:tint val="45000"/>
                <a:satMod val="400000"/>
              </a:srgbClr>
            </a:duotone>
          </a:blip>
          <a:stretch>
            <a:fillRect/>
          </a:stretch>
        </p:blipFill>
        <p:spPr>
          <a:xfrm>
            <a:off x="1548647" y="2158521"/>
            <a:ext cx="9187468" cy="2237426"/>
          </a:xfrm>
          <a:prstGeom prst="rect">
            <a:avLst/>
          </a:prstGeom>
        </p:spPr>
      </p:pic>
    </p:spTree>
    <p:extLst>
      <p:ext uri="{BB962C8B-B14F-4D97-AF65-F5344CB8AC3E}">
        <p14:creationId xmlns:p14="http://schemas.microsoft.com/office/powerpoint/2010/main" val="3054237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16095" y="685731"/>
            <a:ext cx="10636244" cy="1762048"/>
            <a:chOff x="816095" y="685731"/>
            <a:chExt cx="10636244" cy="1762048"/>
          </a:xfrm>
        </p:grpSpPr>
        <p:sp>
          <p:nvSpPr>
            <p:cNvPr id="4" name="Rounded Rectangle 3"/>
            <p:cNvSpPr/>
            <p:nvPr/>
          </p:nvSpPr>
          <p:spPr>
            <a:xfrm>
              <a:off x="816095" y="685731"/>
              <a:ext cx="10636244" cy="1762048"/>
            </a:xfrm>
            <a:prstGeom prst="roundRect">
              <a:avLst/>
            </a:prstGeom>
            <a:solidFill>
              <a:schemeClr val="accent1">
                <a:lumMod val="20000"/>
                <a:lumOff val="80000"/>
                <a:alpha val="90000"/>
              </a:schemeClr>
            </a:solid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12874" y="886265"/>
              <a:ext cx="10283483" cy="1323439"/>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Có mấy cách mở bài cho bài văn kể lại một câu chuyện? Đó là những cách mở bài nào?</a:t>
              </a:r>
            </a:p>
          </p:txBody>
        </p:sp>
      </p:grpSp>
      <p:grpSp>
        <p:nvGrpSpPr>
          <p:cNvPr id="6" name="Group 5"/>
          <p:cNvGrpSpPr/>
          <p:nvPr/>
        </p:nvGrpSpPr>
        <p:grpSpPr>
          <a:xfrm>
            <a:off x="816095" y="3080825"/>
            <a:ext cx="2363372" cy="2110154"/>
            <a:chOff x="816095" y="3080825"/>
            <a:chExt cx="2363372" cy="2110154"/>
          </a:xfrm>
        </p:grpSpPr>
        <p:sp>
          <p:nvSpPr>
            <p:cNvPr id="7" name="Oval 6"/>
            <p:cNvSpPr/>
            <p:nvPr/>
          </p:nvSpPr>
          <p:spPr>
            <a:xfrm>
              <a:off x="816095" y="3080825"/>
              <a:ext cx="2363372" cy="21101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a:solidFill>
                  <a:srgbClr val="002060"/>
                </a:solidFill>
              </a:endParaRPr>
            </a:p>
          </p:txBody>
        </p:sp>
        <p:sp>
          <p:nvSpPr>
            <p:cNvPr id="8" name="TextBox 7"/>
            <p:cNvSpPr txBox="1"/>
            <p:nvPr/>
          </p:nvSpPr>
          <p:spPr>
            <a:xfrm>
              <a:off x="893467" y="3535737"/>
              <a:ext cx="2208628" cy="1200329"/>
            </a:xfrm>
            <a:prstGeom prst="rect">
              <a:avLst/>
            </a:prstGeom>
            <a:noFill/>
          </p:spPr>
          <p:txBody>
            <a:bodyPr wrap="square" rtlCol="0">
              <a:spAutoFit/>
            </a:bodyPr>
            <a:lstStyle/>
            <a:p>
              <a:pPr algn="ctr"/>
              <a:r>
                <a:rPr lang="en-US" sz="3600" b="1" dirty="0" err="1">
                  <a:solidFill>
                    <a:srgbClr val="002060"/>
                  </a:solidFill>
                  <a:latin typeface="Cambria" panose="02040503050406030204" pitchFamily="18" charset="0"/>
                  <a:ea typeface="Cambria" panose="02040503050406030204" pitchFamily="18" charset="0"/>
                </a:rPr>
                <a:t>Có</a:t>
              </a:r>
              <a:r>
                <a:rPr lang="en-US" sz="3600" b="1" dirty="0">
                  <a:solidFill>
                    <a:srgbClr val="002060"/>
                  </a:solidFill>
                  <a:latin typeface="Cambria" panose="02040503050406030204" pitchFamily="18" charset="0"/>
                  <a:ea typeface="Cambria" panose="02040503050406030204" pitchFamily="18" charset="0"/>
                </a:rPr>
                <a:t> 2 </a:t>
              </a:r>
              <a:r>
                <a:rPr lang="en-US" sz="3600" b="1" dirty="0" err="1">
                  <a:solidFill>
                    <a:srgbClr val="002060"/>
                  </a:solidFill>
                  <a:latin typeface="Cambria" panose="02040503050406030204" pitchFamily="18" charset="0"/>
                  <a:ea typeface="Cambria" panose="02040503050406030204" pitchFamily="18" charset="0"/>
                </a:rPr>
                <a:t>cách</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mở</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bài</a:t>
              </a:r>
              <a:endParaRPr lang="en-US" sz="3600" b="1" dirty="0">
                <a:solidFill>
                  <a:srgbClr val="002060"/>
                </a:solidFill>
                <a:latin typeface="Cambria" panose="02040503050406030204" pitchFamily="18" charset="0"/>
                <a:ea typeface="Cambria" panose="02040503050406030204" pitchFamily="18" charset="0"/>
              </a:endParaRPr>
            </a:p>
          </p:txBody>
        </p:sp>
      </p:grpSp>
      <p:cxnSp>
        <p:nvCxnSpPr>
          <p:cNvPr id="9" name="Straight Arrow Connector 8"/>
          <p:cNvCxnSpPr>
            <a:stCxn id="7" idx="6"/>
          </p:cNvCxnSpPr>
          <p:nvPr/>
        </p:nvCxnSpPr>
        <p:spPr>
          <a:xfrm flipV="1">
            <a:off x="3179466" y="3418449"/>
            <a:ext cx="1554480" cy="7174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179466" y="4147626"/>
            <a:ext cx="1554480" cy="6213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4754880" y="2904978"/>
            <a:ext cx="5767755" cy="872197"/>
            <a:chOff x="4754880" y="2904978"/>
            <a:chExt cx="5767755" cy="872197"/>
          </a:xfrm>
          <a:solidFill>
            <a:srgbClr val="FF6600"/>
          </a:solidFill>
        </p:grpSpPr>
        <p:sp>
          <p:nvSpPr>
            <p:cNvPr id="12" name="Rounded Rectangle 11"/>
            <p:cNvSpPr/>
            <p:nvPr/>
          </p:nvSpPr>
          <p:spPr>
            <a:xfrm>
              <a:off x="4754881" y="2904978"/>
              <a:ext cx="5767754" cy="87219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2060"/>
                </a:solidFill>
              </a:endParaRPr>
            </a:p>
          </p:txBody>
        </p:sp>
        <p:sp>
          <p:nvSpPr>
            <p:cNvPr id="13" name="TextBox 12"/>
            <p:cNvSpPr txBox="1"/>
            <p:nvPr/>
          </p:nvSpPr>
          <p:spPr>
            <a:xfrm>
              <a:off x="4754880" y="2975318"/>
              <a:ext cx="5598941" cy="646331"/>
            </a:xfrm>
            <a:prstGeom prst="rect">
              <a:avLst/>
            </a:prstGeom>
            <a:grpFill/>
          </p:spPr>
          <p:txBody>
            <a:bodyPr wrap="square" rtlCol="0">
              <a:spAutoFit/>
            </a:bodyPr>
            <a:lstStyle/>
            <a:p>
              <a:pPr algn="ctr"/>
              <a:r>
                <a:rPr lang="en-US" sz="3600" b="1">
                  <a:solidFill>
                    <a:srgbClr val="002060"/>
                  </a:solidFill>
                  <a:latin typeface="Cambria" panose="02040503050406030204" pitchFamily="18" charset="0"/>
                  <a:ea typeface="Cambria" panose="02040503050406030204" pitchFamily="18" charset="0"/>
                </a:rPr>
                <a:t>Mở bài trực tiếp</a:t>
              </a:r>
            </a:p>
          </p:txBody>
        </p:sp>
      </p:grpSp>
      <p:grpSp>
        <p:nvGrpSpPr>
          <p:cNvPr id="14" name="Group 13"/>
          <p:cNvGrpSpPr/>
          <p:nvPr/>
        </p:nvGrpSpPr>
        <p:grpSpPr>
          <a:xfrm>
            <a:off x="4754880" y="4318782"/>
            <a:ext cx="5767755" cy="872197"/>
            <a:chOff x="4754880" y="2904978"/>
            <a:chExt cx="5767755" cy="872197"/>
          </a:xfrm>
          <a:solidFill>
            <a:srgbClr val="FF6600"/>
          </a:solidFill>
        </p:grpSpPr>
        <p:sp>
          <p:nvSpPr>
            <p:cNvPr id="15" name="Rounded Rectangle 14"/>
            <p:cNvSpPr/>
            <p:nvPr/>
          </p:nvSpPr>
          <p:spPr>
            <a:xfrm>
              <a:off x="4754881" y="2904978"/>
              <a:ext cx="5767754" cy="87219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2060"/>
                </a:solidFill>
              </a:endParaRPr>
            </a:p>
          </p:txBody>
        </p:sp>
        <p:sp>
          <p:nvSpPr>
            <p:cNvPr id="16" name="TextBox 15"/>
            <p:cNvSpPr txBox="1"/>
            <p:nvPr/>
          </p:nvSpPr>
          <p:spPr>
            <a:xfrm>
              <a:off x="4754880" y="2989386"/>
              <a:ext cx="5598941" cy="646331"/>
            </a:xfrm>
            <a:prstGeom prst="rect">
              <a:avLst/>
            </a:prstGeom>
            <a:grpFill/>
          </p:spPr>
          <p:txBody>
            <a:bodyPr wrap="square" rtlCol="0">
              <a:spAutoFit/>
            </a:bodyPr>
            <a:lstStyle/>
            <a:p>
              <a:pPr algn="ctr"/>
              <a:r>
                <a:rPr lang="en-US" sz="3600" b="1">
                  <a:solidFill>
                    <a:srgbClr val="002060"/>
                  </a:solidFill>
                  <a:latin typeface="Cambria" panose="02040503050406030204" pitchFamily="18" charset="0"/>
                  <a:ea typeface="Cambria" panose="02040503050406030204" pitchFamily="18" charset="0"/>
                </a:rPr>
                <a:t>Mở bài gián tiếp</a:t>
              </a:r>
            </a:p>
          </p:txBody>
        </p:sp>
      </p:grpSp>
    </p:spTree>
    <p:extLst>
      <p:ext uri="{BB962C8B-B14F-4D97-AF65-F5344CB8AC3E}">
        <p14:creationId xmlns:p14="http://schemas.microsoft.com/office/powerpoint/2010/main" val="888440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16095" y="685731"/>
            <a:ext cx="10636244" cy="1090818"/>
            <a:chOff x="816095" y="685731"/>
            <a:chExt cx="10636244" cy="1090818"/>
          </a:xfrm>
        </p:grpSpPr>
        <p:sp>
          <p:nvSpPr>
            <p:cNvPr id="3" name="Rounded Rectangle 2"/>
            <p:cNvSpPr/>
            <p:nvPr/>
          </p:nvSpPr>
          <p:spPr>
            <a:xfrm>
              <a:off x="816095" y="685731"/>
              <a:ext cx="10636244" cy="1090818"/>
            </a:xfrm>
            <a:prstGeom prst="roundRect">
              <a:avLst/>
            </a:prstGeom>
            <a:solidFill>
              <a:schemeClr val="accent1">
                <a:lumMod val="20000"/>
                <a:lumOff val="80000"/>
                <a:alpha val="90000"/>
              </a:schemeClr>
            </a:solidFill>
            <a:ln w="19050">
              <a:solidFill>
                <a:srgbClr val="FF66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92475" y="833356"/>
              <a:ext cx="10283483" cy="769441"/>
            </a:xfrm>
            <a:prstGeom prst="rect">
              <a:avLst/>
            </a:prstGeom>
            <a:noFill/>
          </p:spPr>
          <p:txBody>
            <a:bodyPr wrap="square" rtlCol="0">
              <a:spAutoFit/>
            </a:bodyPr>
            <a:lstStyle/>
            <a:p>
              <a:pPr algn="ctr"/>
              <a:r>
                <a:rPr lang="en-US" sz="4400" b="1">
                  <a:latin typeface="Cambria" panose="02040503050406030204" pitchFamily="18" charset="0"/>
                  <a:ea typeface="Cambria" panose="02040503050406030204" pitchFamily="18" charset="0"/>
                </a:rPr>
                <a:t>Thế nào là mở bài trực tiếp?</a:t>
              </a:r>
            </a:p>
          </p:txBody>
        </p:sp>
      </p:grpSp>
      <p:pic>
        <p:nvPicPr>
          <p:cNvPr id="5" name="图片 3">
            <a:extLst>
              <a:ext uri="{FF2B5EF4-FFF2-40B4-BE49-F238E27FC236}">
                <a16:creationId xmlns:a16="http://schemas.microsoft.com/office/drawing/2014/main" id="{8690E721-D84D-37D2-0E21-51D8DE5805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85260" y="3925511"/>
            <a:ext cx="2355469" cy="2355469"/>
          </a:xfrm>
          <a:prstGeom prst="rect">
            <a:avLst/>
          </a:prstGeom>
        </p:spPr>
      </p:pic>
      <p:grpSp>
        <p:nvGrpSpPr>
          <p:cNvPr id="10" name="Group 9"/>
          <p:cNvGrpSpPr/>
          <p:nvPr/>
        </p:nvGrpSpPr>
        <p:grpSpPr>
          <a:xfrm>
            <a:off x="1894114" y="2048337"/>
            <a:ext cx="9078685" cy="3589238"/>
            <a:chOff x="911072" y="2048337"/>
            <a:chExt cx="10029963" cy="3740829"/>
          </a:xfrm>
        </p:grpSpPr>
        <p:sp>
          <p:nvSpPr>
            <p:cNvPr id="8" name="任意多边形: 形状 6">
              <a:extLst>
                <a:ext uri="{FF2B5EF4-FFF2-40B4-BE49-F238E27FC236}">
                  <a16:creationId xmlns:a16="http://schemas.microsoft.com/office/drawing/2014/main" id="{EB2D166B-8352-7841-64D2-E50BBBAFF537}"/>
                </a:ext>
              </a:extLst>
            </p:cNvPr>
            <p:cNvSpPr/>
            <p:nvPr/>
          </p:nvSpPr>
          <p:spPr>
            <a:xfrm flipH="1">
              <a:off x="911072" y="2048337"/>
              <a:ext cx="10029963" cy="3740829"/>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9" name="TextBox 8"/>
            <p:cNvSpPr txBox="1"/>
            <p:nvPr/>
          </p:nvSpPr>
          <p:spPr>
            <a:xfrm>
              <a:off x="1339384" y="2801885"/>
              <a:ext cx="8749284" cy="1635954"/>
            </a:xfrm>
            <a:prstGeom prst="rect">
              <a:avLst/>
            </a:prstGeom>
            <a:noFill/>
          </p:spPr>
          <p:txBody>
            <a:bodyPr wrap="square" rtlCol="0">
              <a:spAutoFit/>
            </a:bodyPr>
            <a:lstStyle/>
            <a:p>
              <a:pPr algn="just"/>
              <a:r>
                <a:rPr lang="en-US" sz="4800" b="1" dirty="0">
                  <a:solidFill>
                    <a:schemeClr val="accent3">
                      <a:lumMod val="75000"/>
                    </a:schemeClr>
                  </a:solidFill>
                  <a:latin typeface="Cambria" panose="02040503050406030204" pitchFamily="18" charset="0"/>
                  <a:ea typeface="Cambria" panose="02040503050406030204" pitchFamily="18" charset="0"/>
                </a:rPr>
                <a:t>   </a:t>
              </a:r>
              <a:r>
                <a:rPr lang="en-US" sz="4800" b="1" dirty="0" err="1">
                  <a:solidFill>
                    <a:schemeClr val="accent2">
                      <a:lumMod val="50000"/>
                    </a:schemeClr>
                  </a:solidFill>
                  <a:latin typeface="Cambria" panose="02040503050406030204" pitchFamily="18" charset="0"/>
                  <a:ea typeface="Cambria" panose="02040503050406030204" pitchFamily="18" charset="0"/>
                </a:rPr>
                <a:t>Mở</a:t>
              </a:r>
              <a:r>
                <a:rPr lang="en-US" sz="4800" b="1" dirty="0">
                  <a:solidFill>
                    <a:schemeClr val="accent2">
                      <a:lumMod val="50000"/>
                    </a:schemeClr>
                  </a:solidFill>
                  <a:latin typeface="Cambria" panose="02040503050406030204" pitchFamily="18" charset="0"/>
                  <a:ea typeface="Cambria" panose="02040503050406030204" pitchFamily="18" charset="0"/>
                </a:rPr>
                <a:t> </a:t>
              </a:r>
              <a:r>
                <a:rPr lang="en-US" sz="4800" b="1" dirty="0" err="1">
                  <a:solidFill>
                    <a:schemeClr val="accent2">
                      <a:lumMod val="50000"/>
                    </a:schemeClr>
                  </a:solidFill>
                  <a:latin typeface="Cambria" panose="02040503050406030204" pitchFamily="18" charset="0"/>
                  <a:ea typeface="Cambria" panose="02040503050406030204" pitchFamily="18" charset="0"/>
                </a:rPr>
                <a:t>bài</a:t>
              </a:r>
              <a:r>
                <a:rPr lang="en-US" sz="4800" b="1" dirty="0">
                  <a:solidFill>
                    <a:schemeClr val="accent2">
                      <a:lumMod val="50000"/>
                    </a:schemeClr>
                  </a:solidFill>
                  <a:latin typeface="Cambria" panose="02040503050406030204" pitchFamily="18" charset="0"/>
                  <a:ea typeface="Cambria" panose="02040503050406030204" pitchFamily="18" charset="0"/>
                </a:rPr>
                <a:t> </a:t>
              </a:r>
              <a:r>
                <a:rPr lang="en-US" sz="4800" b="1" dirty="0" err="1">
                  <a:solidFill>
                    <a:schemeClr val="accent2">
                      <a:lumMod val="50000"/>
                    </a:schemeClr>
                  </a:solidFill>
                  <a:latin typeface="Cambria" panose="02040503050406030204" pitchFamily="18" charset="0"/>
                  <a:ea typeface="Cambria" panose="02040503050406030204" pitchFamily="18" charset="0"/>
                </a:rPr>
                <a:t>trực</a:t>
              </a:r>
              <a:r>
                <a:rPr lang="en-US" sz="4800" b="1" dirty="0">
                  <a:solidFill>
                    <a:schemeClr val="accent2">
                      <a:lumMod val="50000"/>
                    </a:schemeClr>
                  </a:solidFill>
                  <a:latin typeface="Cambria" panose="02040503050406030204" pitchFamily="18" charset="0"/>
                  <a:ea typeface="Cambria" panose="02040503050406030204" pitchFamily="18" charset="0"/>
                </a:rPr>
                <a:t> </a:t>
              </a:r>
              <a:r>
                <a:rPr lang="en-US" sz="4800" b="1" dirty="0" err="1">
                  <a:solidFill>
                    <a:schemeClr val="accent2">
                      <a:lumMod val="50000"/>
                    </a:schemeClr>
                  </a:solidFill>
                  <a:latin typeface="Cambria" panose="02040503050406030204" pitchFamily="18" charset="0"/>
                  <a:ea typeface="Cambria" panose="02040503050406030204" pitchFamily="18" charset="0"/>
                </a:rPr>
                <a:t>tiếp</a:t>
              </a:r>
              <a:r>
                <a:rPr lang="en-US" sz="4800" b="1" dirty="0">
                  <a:solidFill>
                    <a:schemeClr val="accent2">
                      <a:lumMod val="50000"/>
                    </a:schemeClr>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giới</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thiệu</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ngay</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vào</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câu</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chuyện</a:t>
              </a:r>
              <a:r>
                <a:rPr lang="en-US" sz="4800" b="1" dirty="0">
                  <a:solidFill>
                    <a:srgbClr val="002060"/>
                  </a:solidFill>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1382944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16095" y="685731"/>
            <a:ext cx="10636244" cy="1090818"/>
            <a:chOff x="816095" y="685731"/>
            <a:chExt cx="10636244" cy="1090818"/>
          </a:xfrm>
        </p:grpSpPr>
        <p:sp>
          <p:nvSpPr>
            <p:cNvPr id="3" name="Rounded Rectangle 2"/>
            <p:cNvSpPr/>
            <p:nvPr/>
          </p:nvSpPr>
          <p:spPr>
            <a:xfrm>
              <a:off x="816095" y="685731"/>
              <a:ext cx="10636244" cy="1090818"/>
            </a:xfrm>
            <a:prstGeom prst="roundRect">
              <a:avLst/>
            </a:prstGeom>
            <a:solidFill>
              <a:schemeClr val="accent1">
                <a:lumMod val="20000"/>
                <a:lumOff val="80000"/>
                <a:alpha val="90000"/>
              </a:schemeClr>
            </a:solidFill>
            <a:ln w="19050">
              <a:solidFill>
                <a:srgbClr val="FF66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92475" y="833356"/>
              <a:ext cx="10283483" cy="769441"/>
            </a:xfrm>
            <a:prstGeom prst="rect">
              <a:avLst/>
            </a:prstGeom>
            <a:noFill/>
          </p:spPr>
          <p:txBody>
            <a:bodyPr wrap="square" rtlCol="0">
              <a:spAutoFit/>
            </a:bodyPr>
            <a:lstStyle/>
            <a:p>
              <a:pPr algn="ctr"/>
              <a:r>
                <a:rPr lang="en-US" sz="4400" b="1">
                  <a:latin typeface="Cambria" panose="02040503050406030204" pitchFamily="18" charset="0"/>
                  <a:ea typeface="Cambria" panose="02040503050406030204" pitchFamily="18" charset="0"/>
                </a:rPr>
                <a:t>Thế nào là mở bài gián tiếp?</a:t>
              </a:r>
            </a:p>
          </p:txBody>
        </p:sp>
      </p:grpSp>
      <p:grpSp>
        <p:nvGrpSpPr>
          <p:cNvPr id="10" name="Group 9"/>
          <p:cNvGrpSpPr/>
          <p:nvPr/>
        </p:nvGrpSpPr>
        <p:grpSpPr>
          <a:xfrm>
            <a:off x="992474" y="2198832"/>
            <a:ext cx="10051763" cy="3589240"/>
            <a:chOff x="3941708" y="2190297"/>
            <a:chExt cx="7181850" cy="3740829"/>
          </a:xfrm>
        </p:grpSpPr>
        <p:sp>
          <p:nvSpPr>
            <p:cNvPr id="8" name="任意多边形: 形状 6">
              <a:extLst>
                <a:ext uri="{FF2B5EF4-FFF2-40B4-BE49-F238E27FC236}">
                  <a16:creationId xmlns:a16="http://schemas.microsoft.com/office/drawing/2014/main" id="{EB2D166B-8352-7841-64D2-E50BBBAFF537}"/>
                </a:ext>
              </a:extLst>
            </p:cNvPr>
            <p:cNvSpPr/>
            <p:nvPr/>
          </p:nvSpPr>
          <p:spPr>
            <a:xfrm flipH="1">
              <a:off x="3941708" y="2190297"/>
              <a:ext cx="7181850" cy="3740829"/>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9" name="TextBox 8"/>
            <p:cNvSpPr txBox="1"/>
            <p:nvPr/>
          </p:nvSpPr>
          <p:spPr>
            <a:xfrm>
              <a:off x="4139284" y="2408719"/>
              <a:ext cx="6786698" cy="2919055"/>
            </a:xfrm>
            <a:prstGeom prst="rect">
              <a:avLst/>
            </a:prstGeom>
            <a:noFill/>
          </p:spPr>
          <p:txBody>
            <a:bodyPr wrap="square" rtlCol="0">
              <a:spAutoFit/>
            </a:bodyPr>
            <a:lstStyle/>
            <a:p>
              <a:pPr algn="just"/>
              <a:r>
                <a:rPr lang="en-US" sz="4000" b="1" dirty="0">
                  <a:solidFill>
                    <a:schemeClr val="accent3">
                      <a:lumMod val="75000"/>
                    </a:schemeClr>
                  </a:solidFill>
                  <a:latin typeface="Cambria" panose="02040503050406030204" pitchFamily="18" charset="0"/>
                  <a:ea typeface="Cambria" panose="02040503050406030204" pitchFamily="18" charset="0"/>
                </a:rPr>
                <a:t>   </a:t>
              </a:r>
              <a:r>
                <a:rPr lang="en-US" sz="4000" b="1" dirty="0" err="1">
                  <a:solidFill>
                    <a:schemeClr val="accent2">
                      <a:lumMod val="50000"/>
                    </a:schemeClr>
                  </a:solidFill>
                  <a:latin typeface="Cambria" panose="02040503050406030204" pitchFamily="18" charset="0"/>
                  <a:ea typeface="Cambria" panose="02040503050406030204" pitchFamily="18" charset="0"/>
                </a:rPr>
                <a:t>Mở</a:t>
              </a:r>
              <a:r>
                <a:rPr lang="en-US" sz="4000" b="1" dirty="0">
                  <a:solidFill>
                    <a:schemeClr val="accent2">
                      <a:lumMod val="50000"/>
                    </a:schemeClr>
                  </a:solidFill>
                  <a:latin typeface="Cambria" panose="02040503050406030204" pitchFamily="18" charset="0"/>
                  <a:ea typeface="Cambria" panose="02040503050406030204" pitchFamily="18" charset="0"/>
                </a:rPr>
                <a:t> </a:t>
              </a:r>
              <a:r>
                <a:rPr lang="en-US" sz="4000" b="1" dirty="0" err="1">
                  <a:solidFill>
                    <a:schemeClr val="accent2">
                      <a:lumMod val="50000"/>
                    </a:schemeClr>
                  </a:solidFill>
                  <a:latin typeface="Cambria" panose="02040503050406030204" pitchFamily="18" charset="0"/>
                  <a:ea typeface="Cambria" panose="02040503050406030204" pitchFamily="18" charset="0"/>
                </a:rPr>
                <a:t>bài</a:t>
              </a:r>
              <a:r>
                <a:rPr lang="en-US" sz="4000" b="1" dirty="0">
                  <a:solidFill>
                    <a:schemeClr val="accent2">
                      <a:lumMod val="50000"/>
                    </a:schemeClr>
                  </a:solidFill>
                  <a:latin typeface="Cambria" panose="02040503050406030204" pitchFamily="18" charset="0"/>
                  <a:ea typeface="Cambria" panose="02040503050406030204" pitchFamily="18" charset="0"/>
                </a:rPr>
                <a:t> </a:t>
              </a:r>
              <a:r>
                <a:rPr lang="en-US" sz="4000" b="1" dirty="0" err="1">
                  <a:solidFill>
                    <a:schemeClr val="accent2">
                      <a:lumMod val="50000"/>
                    </a:schemeClr>
                  </a:solidFill>
                  <a:latin typeface="Cambria" panose="02040503050406030204" pitchFamily="18" charset="0"/>
                  <a:ea typeface="Cambria" panose="02040503050406030204" pitchFamily="18" charset="0"/>
                </a:rPr>
                <a:t>gián</a:t>
              </a:r>
              <a:r>
                <a:rPr lang="en-US" sz="4000" b="1" dirty="0">
                  <a:solidFill>
                    <a:schemeClr val="accent2">
                      <a:lumMod val="50000"/>
                    </a:schemeClr>
                  </a:solidFill>
                  <a:latin typeface="Cambria" panose="02040503050406030204" pitchFamily="18" charset="0"/>
                  <a:ea typeface="Cambria" panose="02040503050406030204" pitchFamily="18" charset="0"/>
                </a:rPr>
                <a:t> </a:t>
              </a:r>
              <a:r>
                <a:rPr lang="en-US" sz="4000" b="1" dirty="0" err="1">
                  <a:solidFill>
                    <a:schemeClr val="accent2">
                      <a:lumMod val="50000"/>
                    </a:schemeClr>
                  </a:solidFill>
                  <a:latin typeface="Cambria" panose="02040503050406030204" pitchFamily="18" charset="0"/>
                  <a:ea typeface="Cambria" panose="02040503050406030204" pitchFamily="18" charset="0"/>
                </a:rPr>
                <a:t>tiếp</a:t>
              </a:r>
              <a:r>
                <a:rPr lang="en-US" sz="4000" b="1" dirty="0">
                  <a:solidFill>
                    <a:schemeClr val="accent2">
                      <a:lumMod val="50000"/>
                    </a:schemeClr>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giới</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thiệu</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câu</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chuyện</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kết</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hợp</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nêu</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bối</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cảnh</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được</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nghe</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đọc</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hoặc</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nêu</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cảm</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nghĩ</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kỉ</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niệm</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gắn</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với</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câu</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chuyện</a:t>
              </a:r>
              <a:r>
                <a:rPr lang="en-US" sz="4400" b="1" dirty="0">
                  <a:solidFill>
                    <a:srgbClr val="002060"/>
                  </a:solidFill>
                  <a:latin typeface="Cambria" panose="02040503050406030204" pitchFamily="18" charset="0"/>
                  <a:ea typeface="Cambria" panose="02040503050406030204" pitchFamily="18" charset="0"/>
                </a:rPr>
                <a:t> .</a:t>
              </a:r>
            </a:p>
          </p:txBody>
        </p:sp>
      </p:grpSp>
    </p:spTree>
    <p:extLst>
      <p:ext uri="{BB962C8B-B14F-4D97-AF65-F5344CB8AC3E}">
        <p14:creationId xmlns:p14="http://schemas.microsoft.com/office/powerpoint/2010/main" val="2462404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16095" y="685731"/>
            <a:ext cx="10636244" cy="1762048"/>
            <a:chOff x="816095" y="685731"/>
            <a:chExt cx="10636244" cy="1762048"/>
          </a:xfrm>
        </p:grpSpPr>
        <p:sp>
          <p:nvSpPr>
            <p:cNvPr id="3" name="Rounded Rectangle 2"/>
            <p:cNvSpPr/>
            <p:nvPr/>
          </p:nvSpPr>
          <p:spPr>
            <a:xfrm>
              <a:off x="816095" y="685731"/>
              <a:ext cx="10636244" cy="1762048"/>
            </a:xfrm>
            <a:prstGeom prst="roundRect">
              <a:avLst/>
            </a:prstGeom>
            <a:solidFill>
              <a:schemeClr val="accent1">
                <a:lumMod val="20000"/>
                <a:lumOff val="80000"/>
                <a:alpha val="90000"/>
              </a:schemeClr>
            </a:solid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12874" y="886265"/>
              <a:ext cx="10283483" cy="1323439"/>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Có mấy cách kết bài cho bài văn kể lại một câu chuyện? Đó là những cách kết bài nào?</a:t>
              </a:r>
            </a:p>
          </p:txBody>
        </p:sp>
      </p:grpSp>
      <p:grpSp>
        <p:nvGrpSpPr>
          <p:cNvPr id="5" name="Group 4"/>
          <p:cNvGrpSpPr/>
          <p:nvPr/>
        </p:nvGrpSpPr>
        <p:grpSpPr>
          <a:xfrm>
            <a:off x="816095" y="3080825"/>
            <a:ext cx="2363372" cy="2110154"/>
            <a:chOff x="816095" y="3080825"/>
            <a:chExt cx="2363372" cy="2110154"/>
          </a:xfrm>
        </p:grpSpPr>
        <p:sp>
          <p:nvSpPr>
            <p:cNvPr id="6" name="Oval 5"/>
            <p:cNvSpPr/>
            <p:nvPr/>
          </p:nvSpPr>
          <p:spPr>
            <a:xfrm>
              <a:off x="816095" y="3080825"/>
              <a:ext cx="2363372" cy="21101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a:solidFill>
                  <a:srgbClr val="002060"/>
                </a:solidFill>
              </a:endParaRPr>
            </a:p>
          </p:txBody>
        </p:sp>
        <p:sp>
          <p:nvSpPr>
            <p:cNvPr id="7" name="TextBox 6"/>
            <p:cNvSpPr txBox="1"/>
            <p:nvPr/>
          </p:nvSpPr>
          <p:spPr>
            <a:xfrm>
              <a:off x="893467" y="3535737"/>
              <a:ext cx="2208628" cy="1200329"/>
            </a:xfrm>
            <a:prstGeom prst="rect">
              <a:avLst/>
            </a:prstGeom>
            <a:noFill/>
          </p:spPr>
          <p:txBody>
            <a:bodyPr wrap="square" rtlCol="0">
              <a:spAutoFit/>
            </a:bodyPr>
            <a:lstStyle/>
            <a:p>
              <a:pPr algn="ctr"/>
              <a:r>
                <a:rPr lang="en-US" sz="3600" b="1" dirty="0" err="1">
                  <a:solidFill>
                    <a:srgbClr val="002060"/>
                  </a:solidFill>
                  <a:latin typeface="Cambria" panose="02040503050406030204" pitchFamily="18" charset="0"/>
                  <a:ea typeface="Cambria" panose="02040503050406030204" pitchFamily="18" charset="0"/>
                </a:rPr>
                <a:t>Có</a:t>
              </a:r>
              <a:r>
                <a:rPr lang="en-US" sz="3600" b="1" dirty="0">
                  <a:solidFill>
                    <a:srgbClr val="002060"/>
                  </a:solidFill>
                  <a:latin typeface="Cambria" panose="02040503050406030204" pitchFamily="18" charset="0"/>
                  <a:ea typeface="Cambria" panose="02040503050406030204" pitchFamily="18" charset="0"/>
                </a:rPr>
                <a:t> 2 </a:t>
              </a:r>
              <a:r>
                <a:rPr lang="en-US" sz="3600" b="1" dirty="0" err="1">
                  <a:solidFill>
                    <a:srgbClr val="002060"/>
                  </a:solidFill>
                  <a:latin typeface="Cambria" panose="02040503050406030204" pitchFamily="18" charset="0"/>
                  <a:ea typeface="Cambria" panose="02040503050406030204" pitchFamily="18" charset="0"/>
                </a:rPr>
                <a:t>cách</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kết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bài</a:t>
              </a:r>
              <a:endParaRPr lang="en-US" sz="3600" b="1" dirty="0">
                <a:solidFill>
                  <a:srgbClr val="002060"/>
                </a:solidFill>
                <a:latin typeface="Cambria" panose="02040503050406030204" pitchFamily="18" charset="0"/>
                <a:ea typeface="Cambria" panose="02040503050406030204" pitchFamily="18" charset="0"/>
              </a:endParaRPr>
            </a:p>
          </p:txBody>
        </p:sp>
      </p:grpSp>
      <p:cxnSp>
        <p:nvCxnSpPr>
          <p:cNvPr id="8" name="Straight Arrow Connector 7"/>
          <p:cNvCxnSpPr>
            <a:stCxn id="6" idx="6"/>
          </p:cNvCxnSpPr>
          <p:nvPr/>
        </p:nvCxnSpPr>
        <p:spPr>
          <a:xfrm flipV="1">
            <a:off x="3179467" y="3418449"/>
            <a:ext cx="1554480" cy="7174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179466" y="4147626"/>
            <a:ext cx="1554480" cy="6213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4754880" y="2904978"/>
            <a:ext cx="5767755" cy="872197"/>
            <a:chOff x="4754880" y="2904978"/>
            <a:chExt cx="5767755" cy="872197"/>
          </a:xfrm>
        </p:grpSpPr>
        <p:sp>
          <p:nvSpPr>
            <p:cNvPr id="11" name="Rounded Rectangle 10"/>
            <p:cNvSpPr/>
            <p:nvPr/>
          </p:nvSpPr>
          <p:spPr>
            <a:xfrm>
              <a:off x="4754881" y="2904978"/>
              <a:ext cx="5767754" cy="87219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2060"/>
                </a:solidFill>
              </a:endParaRPr>
            </a:p>
          </p:txBody>
        </p:sp>
        <p:sp>
          <p:nvSpPr>
            <p:cNvPr id="12" name="TextBox 11"/>
            <p:cNvSpPr txBox="1"/>
            <p:nvPr/>
          </p:nvSpPr>
          <p:spPr>
            <a:xfrm>
              <a:off x="4754880" y="2975318"/>
              <a:ext cx="5598941" cy="646331"/>
            </a:xfrm>
            <a:prstGeom prst="rect">
              <a:avLst/>
            </a:prstGeom>
            <a:noFill/>
          </p:spPr>
          <p:txBody>
            <a:bodyPr wrap="square" rtlCol="0">
              <a:spAutoFit/>
            </a:bodyPr>
            <a:lstStyle/>
            <a:p>
              <a:pPr algn="ctr"/>
              <a:r>
                <a:rPr lang="en-US" sz="3600" b="1">
                  <a:solidFill>
                    <a:srgbClr val="002060"/>
                  </a:solidFill>
                  <a:latin typeface="Cambria" panose="02040503050406030204" pitchFamily="18" charset="0"/>
                  <a:ea typeface="Cambria" panose="02040503050406030204" pitchFamily="18" charset="0"/>
                </a:rPr>
                <a:t>Kết bài mở rộng</a:t>
              </a:r>
            </a:p>
          </p:txBody>
        </p:sp>
      </p:grpSp>
      <p:grpSp>
        <p:nvGrpSpPr>
          <p:cNvPr id="13" name="Group 12"/>
          <p:cNvGrpSpPr/>
          <p:nvPr/>
        </p:nvGrpSpPr>
        <p:grpSpPr>
          <a:xfrm>
            <a:off x="4754880" y="4318782"/>
            <a:ext cx="5767755" cy="872197"/>
            <a:chOff x="4754880" y="2904978"/>
            <a:chExt cx="5767755" cy="872197"/>
          </a:xfrm>
        </p:grpSpPr>
        <p:sp>
          <p:nvSpPr>
            <p:cNvPr id="14" name="Rounded Rectangle 13"/>
            <p:cNvSpPr/>
            <p:nvPr/>
          </p:nvSpPr>
          <p:spPr>
            <a:xfrm>
              <a:off x="4754881" y="2904978"/>
              <a:ext cx="5767754" cy="87219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2060"/>
                </a:solidFill>
              </a:endParaRPr>
            </a:p>
          </p:txBody>
        </p:sp>
        <p:sp>
          <p:nvSpPr>
            <p:cNvPr id="15" name="TextBox 14"/>
            <p:cNvSpPr txBox="1"/>
            <p:nvPr/>
          </p:nvSpPr>
          <p:spPr>
            <a:xfrm>
              <a:off x="4754880" y="2989386"/>
              <a:ext cx="5598941" cy="646331"/>
            </a:xfrm>
            <a:prstGeom prst="rect">
              <a:avLst/>
            </a:prstGeom>
            <a:noFill/>
          </p:spPr>
          <p:txBody>
            <a:bodyPr wrap="square" rtlCol="0">
              <a:spAutoFit/>
            </a:bodyPr>
            <a:lstStyle/>
            <a:p>
              <a:pPr algn="ctr"/>
              <a:r>
                <a:rPr lang="en-US" sz="3600" b="1">
                  <a:solidFill>
                    <a:srgbClr val="002060"/>
                  </a:solidFill>
                  <a:latin typeface="Cambria" panose="02040503050406030204" pitchFamily="18" charset="0"/>
                  <a:ea typeface="Cambria" panose="02040503050406030204" pitchFamily="18" charset="0"/>
                </a:rPr>
                <a:t>Kết bài không mở rộng</a:t>
              </a:r>
            </a:p>
          </p:txBody>
        </p:sp>
      </p:grpSp>
    </p:spTree>
    <p:extLst>
      <p:ext uri="{BB962C8B-B14F-4D97-AF65-F5344CB8AC3E}">
        <p14:creationId xmlns:p14="http://schemas.microsoft.com/office/powerpoint/2010/main" val="2519581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par>
                                <p:cTn id="22" presetID="2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16095" y="685731"/>
            <a:ext cx="10636244" cy="1090818"/>
            <a:chOff x="816095" y="685731"/>
            <a:chExt cx="10636244" cy="1090818"/>
          </a:xfrm>
        </p:grpSpPr>
        <p:sp>
          <p:nvSpPr>
            <p:cNvPr id="3" name="Rounded Rectangle 2"/>
            <p:cNvSpPr/>
            <p:nvPr/>
          </p:nvSpPr>
          <p:spPr>
            <a:xfrm>
              <a:off x="816095" y="685731"/>
              <a:ext cx="10636244" cy="1090818"/>
            </a:xfrm>
            <a:prstGeom prst="roundRect">
              <a:avLst/>
            </a:prstGeom>
            <a:solidFill>
              <a:schemeClr val="accent1">
                <a:lumMod val="20000"/>
                <a:lumOff val="80000"/>
                <a:alpha val="90000"/>
              </a:schemeClr>
            </a:solidFill>
            <a:ln w="19050">
              <a:solidFill>
                <a:srgbClr val="FF66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92475" y="833356"/>
              <a:ext cx="10283483" cy="769441"/>
            </a:xfrm>
            <a:prstGeom prst="rect">
              <a:avLst/>
            </a:prstGeom>
            <a:noFill/>
          </p:spPr>
          <p:txBody>
            <a:bodyPr wrap="square" rtlCol="0">
              <a:spAutoFit/>
            </a:bodyPr>
            <a:lstStyle/>
            <a:p>
              <a:pPr algn="ctr"/>
              <a:r>
                <a:rPr lang="en-US" sz="4400" b="1">
                  <a:latin typeface="Cambria" panose="02040503050406030204" pitchFamily="18" charset="0"/>
                  <a:ea typeface="Cambria" panose="02040503050406030204" pitchFamily="18" charset="0"/>
                </a:rPr>
                <a:t>Thế nào là kết bài mở rộng?</a:t>
              </a:r>
            </a:p>
          </p:txBody>
        </p:sp>
      </p:grpSp>
      <p:grpSp>
        <p:nvGrpSpPr>
          <p:cNvPr id="10" name="Group 9"/>
          <p:cNvGrpSpPr/>
          <p:nvPr/>
        </p:nvGrpSpPr>
        <p:grpSpPr>
          <a:xfrm>
            <a:off x="816094" y="1989426"/>
            <a:ext cx="10042405" cy="3725449"/>
            <a:chOff x="3941708" y="2048337"/>
            <a:chExt cx="7334250" cy="3882790"/>
          </a:xfrm>
        </p:grpSpPr>
        <p:grpSp>
          <p:nvGrpSpPr>
            <p:cNvPr id="6" name="组合 2">
              <a:extLst>
                <a:ext uri="{FF2B5EF4-FFF2-40B4-BE49-F238E27FC236}">
                  <a16:creationId xmlns:a16="http://schemas.microsoft.com/office/drawing/2014/main" id="{E768F56F-FC6C-E976-7C76-6FEAE45C0DF2}"/>
                </a:ext>
              </a:extLst>
            </p:cNvPr>
            <p:cNvGrpSpPr/>
            <p:nvPr/>
          </p:nvGrpSpPr>
          <p:grpSpPr>
            <a:xfrm flipH="1">
              <a:off x="3941708" y="2048337"/>
              <a:ext cx="7334250" cy="3882790"/>
              <a:chOff x="623565" y="1520925"/>
              <a:chExt cx="7334250" cy="4814393"/>
            </a:xfrm>
          </p:grpSpPr>
          <p:sp>
            <p:nvSpPr>
              <p:cNvPr id="7" name="任意多边形: 形状 5">
                <a:extLst>
                  <a:ext uri="{FF2B5EF4-FFF2-40B4-BE49-F238E27FC236}">
                    <a16:creationId xmlns:a16="http://schemas.microsoft.com/office/drawing/2014/main" id="{9A482105-059E-3103-95BB-4066C04342EB}"/>
                  </a:ext>
                </a:extLst>
              </p:cNvPr>
              <p:cNvSpPr/>
              <p:nvPr/>
            </p:nvSpPr>
            <p:spPr>
              <a:xfrm>
                <a:off x="623565" y="1520925"/>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8" name="任意多边形: 形状 6">
                <a:extLst>
                  <a:ext uri="{FF2B5EF4-FFF2-40B4-BE49-F238E27FC236}">
                    <a16:creationId xmlns:a16="http://schemas.microsoft.com/office/drawing/2014/main" id="{EB2D166B-8352-7841-64D2-E50BBBAFF537}"/>
                  </a:ext>
                </a:extLst>
              </p:cNvPr>
              <p:cNvSpPr/>
              <p:nvPr/>
            </p:nvSpPr>
            <p:spPr>
              <a:xfrm>
                <a:off x="775965" y="1696946"/>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sp>
          <p:nvSpPr>
            <p:cNvPr id="9" name="TextBox 8"/>
            <p:cNvSpPr txBox="1"/>
            <p:nvPr/>
          </p:nvSpPr>
          <p:spPr>
            <a:xfrm>
              <a:off x="4139284" y="2408719"/>
              <a:ext cx="6786698" cy="3175675"/>
            </a:xfrm>
            <a:prstGeom prst="rect">
              <a:avLst/>
            </a:prstGeom>
            <a:noFill/>
          </p:spPr>
          <p:txBody>
            <a:bodyPr wrap="square" rtlCol="0">
              <a:spAutoFit/>
            </a:bodyPr>
            <a:lstStyle/>
            <a:p>
              <a:pPr algn="just"/>
              <a:r>
                <a:rPr lang="en-US" sz="44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Kết</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bài</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mở</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rộng</a:t>
              </a:r>
              <a:r>
                <a:rPr lang="en-US" sz="44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Nêu</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suy</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nghĩ</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cảm</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xúc</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và</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những</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liên</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tưởng</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Suy</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luận</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được</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gợi</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ra</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từ</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câu</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chuyện</a:t>
              </a:r>
              <a:r>
                <a:rPr lang="en-US" sz="4400" b="1" dirty="0">
                  <a:solidFill>
                    <a:srgbClr val="002060"/>
                  </a:solidFill>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3038045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16095" y="685731"/>
            <a:ext cx="10636244" cy="1090818"/>
            <a:chOff x="816095" y="685731"/>
            <a:chExt cx="10636244" cy="1090818"/>
          </a:xfrm>
        </p:grpSpPr>
        <p:sp>
          <p:nvSpPr>
            <p:cNvPr id="3" name="Rounded Rectangle 2"/>
            <p:cNvSpPr/>
            <p:nvPr/>
          </p:nvSpPr>
          <p:spPr>
            <a:xfrm>
              <a:off x="816095" y="685731"/>
              <a:ext cx="10636244" cy="1090818"/>
            </a:xfrm>
            <a:prstGeom prst="roundRect">
              <a:avLst/>
            </a:prstGeom>
            <a:solidFill>
              <a:schemeClr val="accent1">
                <a:lumMod val="20000"/>
                <a:lumOff val="80000"/>
                <a:alpha val="90000"/>
              </a:schemeClr>
            </a:solidFill>
            <a:ln w="19050">
              <a:solidFill>
                <a:srgbClr val="FF66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92475" y="833356"/>
              <a:ext cx="10283483" cy="769441"/>
            </a:xfrm>
            <a:prstGeom prst="rect">
              <a:avLst/>
            </a:prstGeom>
            <a:noFill/>
          </p:spPr>
          <p:txBody>
            <a:bodyPr wrap="square" rtlCol="0">
              <a:spAutoFit/>
            </a:bodyPr>
            <a:lstStyle/>
            <a:p>
              <a:pPr algn="ctr"/>
              <a:r>
                <a:rPr lang="en-US" sz="4400" b="1">
                  <a:latin typeface="Cambria" panose="02040503050406030204" pitchFamily="18" charset="0"/>
                  <a:ea typeface="Cambria" panose="02040503050406030204" pitchFamily="18" charset="0"/>
                </a:rPr>
                <a:t>Thế nào là kết bài không mở rộng?</a:t>
              </a:r>
            </a:p>
          </p:txBody>
        </p:sp>
      </p:grpSp>
      <p:grpSp>
        <p:nvGrpSpPr>
          <p:cNvPr id="10" name="Group 9"/>
          <p:cNvGrpSpPr/>
          <p:nvPr/>
        </p:nvGrpSpPr>
        <p:grpSpPr>
          <a:xfrm>
            <a:off x="816095" y="2048337"/>
            <a:ext cx="10185280" cy="3725449"/>
            <a:chOff x="3941708" y="2048337"/>
            <a:chExt cx="7334250" cy="3882790"/>
          </a:xfrm>
        </p:grpSpPr>
        <p:grpSp>
          <p:nvGrpSpPr>
            <p:cNvPr id="6" name="组合 2">
              <a:extLst>
                <a:ext uri="{FF2B5EF4-FFF2-40B4-BE49-F238E27FC236}">
                  <a16:creationId xmlns:a16="http://schemas.microsoft.com/office/drawing/2014/main" id="{E768F56F-FC6C-E976-7C76-6FEAE45C0DF2}"/>
                </a:ext>
              </a:extLst>
            </p:cNvPr>
            <p:cNvGrpSpPr/>
            <p:nvPr/>
          </p:nvGrpSpPr>
          <p:grpSpPr>
            <a:xfrm flipH="1">
              <a:off x="3941708" y="2048337"/>
              <a:ext cx="7334250" cy="3882790"/>
              <a:chOff x="623565" y="1520925"/>
              <a:chExt cx="7334250" cy="4814393"/>
            </a:xfrm>
          </p:grpSpPr>
          <p:sp>
            <p:nvSpPr>
              <p:cNvPr id="7" name="任意多边形: 形状 5">
                <a:extLst>
                  <a:ext uri="{FF2B5EF4-FFF2-40B4-BE49-F238E27FC236}">
                    <a16:creationId xmlns:a16="http://schemas.microsoft.com/office/drawing/2014/main" id="{9A482105-059E-3103-95BB-4066C04342EB}"/>
                  </a:ext>
                </a:extLst>
              </p:cNvPr>
              <p:cNvSpPr/>
              <p:nvPr/>
            </p:nvSpPr>
            <p:spPr>
              <a:xfrm>
                <a:off x="623565" y="1520925"/>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8" name="任意多边形: 形状 6">
                <a:extLst>
                  <a:ext uri="{FF2B5EF4-FFF2-40B4-BE49-F238E27FC236}">
                    <a16:creationId xmlns:a16="http://schemas.microsoft.com/office/drawing/2014/main" id="{EB2D166B-8352-7841-64D2-E50BBBAFF537}"/>
                  </a:ext>
                </a:extLst>
              </p:cNvPr>
              <p:cNvSpPr/>
              <p:nvPr/>
            </p:nvSpPr>
            <p:spPr>
              <a:xfrm>
                <a:off x="775965" y="1696946"/>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sp>
          <p:nvSpPr>
            <p:cNvPr id="9" name="TextBox 8"/>
            <p:cNvSpPr txBox="1"/>
            <p:nvPr/>
          </p:nvSpPr>
          <p:spPr>
            <a:xfrm>
              <a:off x="4139284" y="2540123"/>
              <a:ext cx="6786698" cy="1635953"/>
            </a:xfrm>
            <a:prstGeom prst="rect">
              <a:avLst/>
            </a:prstGeom>
            <a:noFill/>
          </p:spPr>
          <p:txBody>
            <a:bodyPr wrap="square" rtlCol="0">
              <a:spAutoFit/>
            </a:bodyPr>
            <a:lstStyle/>
            <a:p>
              <a:pPr algn="just"/>
              <a:r>
                <a:rPr lang="en-US" sz="4800" b="1" dirty="0">
                  <a:solidFill>
                    <a:schemeClr val="accent3">
                      <a:lumMod val="75000"/>
                    </a:schemeClr>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Kết</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bài</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không</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mở</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rộng</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Nêu</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suy</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nghĩ</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cảm</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xúc</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về</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câu</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chuyện</a:t>
              </a:r>
              <a:r>
                <a:rPr lang="en-US" sz="4800" b="1" dirty="0">
                  <a:solidFill>
                    <a:srgbClr val="002060"/>
                  </a:solidFill>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5338041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877">
      <a:dk1>
        <a:sysClr val="windowText" lastClr="000000"/>
      </a:dk1>
      <a:lt1>
        <a:sysClr val="window" lastClr="FFFFFF"/>
      </a:lt1>
      <a:dk2>
        <a:srgbClr val="44546A"/>
      </a:dk2>
      <a:lt2>
        <a:srgbClr val="E7E6E6"/>
      </a:lt2>
      <a:accent1>
        <a:srgbClr val="FA8C20"/>
      </a:accent1>
      <a:accent2>
        <a:srgbClr val="FA8C20"/>
      </a:accent2>
      <a:accent3>
        <a:srgbClr val="FA8C20"/>
      </a:accent3>
      <a:accent4>
        <a:srgbClr val="FA8C20"/>
      </a:accent4>
      <a:accent5>
        <a:srgbClr val="FA8C20"/>
      </a:accent5>
      <a:accent6>
        <a:srgbClr val="FA8C2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181</TotalTime>
  <Words>712</Words>
  <Application>Microsoft Office PowerPoint</Application>
  <PresentationFormat>Widescreen</PresentationFormat>
  <Paragraphs>43</Paragraphs>
  <Slides>23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等线</vt:lpstr>
      <vt:lpstr>#9Slide03 SVNEvery Movie Every </vt:lpstr>
      <vt:lpstr>#9Slide07 HoneyCream</vt:lpstr>
      <vt:lpstr>Arial</vt:lpstr>
      <vt:lpstr>Calibri</vt:lpstr>
      <vt:lpstr>Cambria</vt:lpstr>
      <vt:lpstr>思源黑体 CN Regular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Quý Thắng</cp:lastModifiedBy>
  <cp:revision>25</cp:revision>
  <dcterms:created xsi:type="dcterms:W3CDTF">2023-09-22T05:04:23Z</dcterms:created>
  <dcterms:modified xsi:type="dcterms:W3CDTF">2025-11-25T03:21:14Z</dcterms:modified>
</cp:coreProperties>
</file>