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11" r:id="rId2"/>
    <p:sldId id="468" r:id="rId3"/>
    <p:sldId id="453" r:id="rId4"/>
    <p:sldId id="465" r:id="rId5"/>
    <p:sldId id="471" r:id="rId6"/>
    <p:sldId id="454" r:id="rId7"/>
    <p:sldId id="410" r:id="rId8"/>
    <p:sldId id="456" r:id="rId9"/>
    <p:sldId id="412" r:id="rId10"/>
    <p:sldId id="414" r:id="rId11"/>
    <p:sldId id="458" r:id="rId12"/>
    <p:sldId id="466" r:id="rId13"/>
    <p:sldId id="467" r:id="rId14"/>
    <p:sldId id="415" r:id="rId15"/>
    <p:sldId id="459" r:id="rId16"/>
    <p:sldId id="464" r:id="rId17"/>
    <p:sldId id="463" r:id="rId18"/>
    <p:sldId id="432" r:id="rId19"/>
    <p:sldId id="413" r:id="rId20"/>
    <p:sldId id="469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FDD"/>
    <a:srgbClr val="FFFFFF"/>
    <a:srgbClr val="FE9F55"/>
    <a:srgbClr val="FE8B3C"/>
    <a:srgbClr val="FCF5ED"/>
    <a:srgbClr val="FA90A7"/>
    <a:srgbClr val="DC8680"/>
    <a:srgbClr val="5272A7"/>
    <a:srgbClr val="FAE0E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16" y="56"/>
      </p:cViewPr>
      <p:guideLst>
        <p:guide orient="horz" pos="2304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  <a:t>2025/11/2</a:t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  <a:t>‹#›</a:t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6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6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2B391-3787-A0FB-01E8-A40FB4E4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E39FA5-3BE0-129F-BC36-0C3BEDEC2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817ADF-0337-EA3C-C80C-95B37E3BE6D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1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59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7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3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45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.png"/><Relationship Id="rId5" Type="http://schemas.openxmlformats.org/officeDocument/2006/relationships/tags" Target="../tags/tag28.xml"/><Relationship Id="rId10" Type="http://schemas.openxmlformats.org/officeDocument/2006/relationships/image" Target="../media/image2.png"/><Relationship Id="rId4" Type="http://schemas.openxmlformats.org/officeDocument/2006/relationships/tags" Target="../tags/tag27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" descr="5d1de482s853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7" name="图形" descr="60sd85274b5aab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9686" t="8361" r="10690" b="13683"/>
          <a:stretch>
            <a:fillRect/>
          </a:stretch>
        </p:blipFill>
        <p:spPr>
          <a:xfrm rot="16200000">
            <a:off x="2973201" y="-2205248"/>
            <a:ext cx="6602883" cy="11950284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l="77531" t="-708" r="474" b="68812"/>
          <a:stretch>
            <a:fillRect/>
          </a:stretch>
        </p:blipFill>
        <p:spPr>
          <a:xfrm flipH="1">
            <a:off x="57785" y="-43180"/>
            <a:ext cx="2681605" cy="1944370"/>
          </a:xfrm>
          <a:prstGeom prst="rect">
            <a:avLst/>
          </a:prstGeom>
        </p:spPr>
      </p:pic>
      <p:pic>
        <p:nvPicPr>
          <p:cNvPr id="2" name="图形" descr="E:\006包图网\素材\064家长会\5d0sdc75bfbd77a.png5d0sdc75bfbd77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 l="80245" b="58534"/>
          <a:stretch>
            <a:fillRect/>
          </a:stretch>
        </p:blipFill>
        <p:spPr>
          <a:xfrm>
            <a:off x="10495164" y="0"/>
            <a:ext cx="1517130" cy="1591511"/>
          </a:xfrm>
          <a:prstGeom prst="rect">
            <a:avLst/>
          </a:prstGeom>
        </p:spPr>
      </p:pic>
      <p:pic>
        <p:nvPicPr>
          <p:cNvPr id="5" name="图形" descr="5d1dse482853c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 t="64885" r="80052"/>
          <a:stretch>
            <a:fillRect/>
          </a:stretch>
        </p:blipFill>
        <p:spPr>
          <a:xfrm flipH="1">
            <a:off x="9549130" y="4531995"/>
            <a:ext cx="2642870" cy="232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EF621-1698-97DA-16B3-793BD27FCC44}"/>
              </a:ext>
            </a:extLst>
          </p:cNvPr>
          <p:cNvSpPr txBox="1"/>
          <p:nvPr/>
        </p:nvSpPr>
        <p:spPr>
          <a:xfrm>
            <a:off x="798897" y="2584942"/>
            <a:ext cx="10425649" cy="176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 DU VÀ MIỀN NÚI PHÍA BẮC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indent="-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ÔN TẬP GIỮA HỌC KÌ I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9DB37-8726-4193-9B4A-A09B36221D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87" y="201412"/>
            <a:ext cx="5298493" cy="3072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7FA0F-EB25-2E60-3F56-883035E75BE1}"/>
              </a:ext>
            </a:extLst>
          </p:cNvPr>
          <p:cNvSpPr/>
          <p:nvPr/>
        </p:nvSpPr>
        <p:spPr>
          <a:xfrm>
            <a:off x="3961753" y="1416419"/>
            <a:ext cx="369588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vi-VN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LỊCH SỬ &amp; 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ĐỊA LÍ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A1F1E-A721-B001-4FCE-4E3F61C68ECB}"/>
              </a:ext>
            </a:extLst>
          </p:cNvPr>
          <p:cNvSpPr txBox="1"/>
          <p:nvPr/>
        </p:nvSpPr>
        <p:spPr>
          <a:xfrm>
            <a:off x="1162705" y="212032"/>
            <a:ext cx="9652439" cy="321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2: Hệ thống được những đặc điểm về tự nhiên, con người và những nét lịch sử - văn hóa của con người Trung du và miền núi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 descr="E:\006包图网\素材\064家长会\5d0sdc75bfbd77a.png5d0sdc75bfbd77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68116"/>
          <a:stretch>
            <a:fillRect/>
          </a:stretch>
        </p:blipFill>
        <p:spPr>
          <a:xfrm>
            <a:off x="8077100" y="193337"/>
            <a:ext cx="4288155" cy="6722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A8EF96-37F5-E6AD-7DBA-A65851169488}"/>
              </a:ext>
            </a:extLst>
          </p:cNvPr>
          <p:cNvSpPr txBox="1"/>
          <p:nvPr/>
        </p:nvSpPr>
        <p:spPr>
          <a:xfrm>
            <a:off x="1258680" y="653467"/>
            <a:ext cx="8886347" cy="290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Xác định vị trí một số địa danh: Dãy núi Hoàng Liên Sơn, đỉnh núi Phan – Xipăng, cao nguyên Mộc Châu, cao nguyên Đồng Văn, núi Tây Côn Linh.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9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CA494-4C1D-3BFC-82FE-EC5D18BCFCA1}"/>
              </a:ext>
            </a:extLst>
          </p:cNvPr>
          <p:cNvSpPr txBox="1"/>
          <p:nvPr/>
        </p:nvSpPr>
        <p:spPr>
          <a:xfrm>
            <a:off x="1279655" y="537124"/>
            <a:ext cx="10376539" cy="264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vi-VN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tên các quốc gia, vịnh biển, các vùng tiếp giáp với Trung du và miền núi </a:t>
            </a:r>
            <a:r>
              <a:rPr lang="en-US" sz="4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</a:t>
            </a:r>
            <a:r>
              <a:rPr lang="en-US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8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D8119-8C41-1FD3-0961-8136270DE426}"/>
              </a:ext>
            </a:extLst>
          </p:cNvPr>
          <p:cNvSpPr txBox="1"/>
          <p:nvPr/>
        </p:nvSpPr>
        <p:spPr>
          <a:xfrm>
            <a:off x="1126156" y="712865"/>
            <a:ext cx="10626290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hãy mô tả về một lễ hội văn hoá của các dân tộc ở vùng Trung du và miền núi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 theo các gợi ý: tên lễ hội, thời gian, hoạt động chính, ý nghĩa</a:t>
            </a:r>
            <a:r>
              <a:rPr lang="en-US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936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" descr="E:\006包图网\素材\064家长会\5d0sdc75bfbd77a.png5d0sdc75bfbd77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68116"/>
          <a:stretch>
            <a:fillRect/>
          </a:stretch>
        </p:blipFill>
        <p:spPr>
          <a:xfrm>
            <a:off x="7563975" y="258127"/>
            <a:ext cx="4288155" cy="672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05" y="1539258"/>
            <a:ext cx="8510754" cy="2780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" descr="E:\006包图网\素材\064家长会\5d0sdc75bfbd77a.png5d0sdc75bfbd77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68116"/>
          <a:stretch>
            <a:fillRect/>
          </a:stretch>
        </p:blipFill>
        <p:spPr>
          <a:xfrm>
            <a:off x="7563975" y="258127"/>
            <a:ext cx="4288155" cy="6722745"/>
          </a:xfrm>
          <a:prstGeom prst="rect">
            <a:avLst/>
          </a:prstGeom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F7273840-0F51-172F-B65C-1942EFC88EBD}"/>
              </a:ext>
            </a:extLst>
          </p:cNvPr>
          <p:cNvGrpSpPr/>
          <p:nvPr/>
        </p:nvGrpSpPr>
        <p:grpSpPr>
          <a:xfrm>
            <a:off x="2036648" y="965545"/>
            <a:ext cx="7061804" cy="4964001"/>
            <a:chOff x="1804137" y="1407736"/>
            <a:chExt cx="7061804" cy="496400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8271EFF-B7C2-E865-0D55-497B4E2D5068}"/>
                </a:ext>
              </a:extLst>
            </p:cNvPr>
            <p:cNvSpPr/>
            <p:nvPr/>
          </p:nvSpPr>
          <p:spPr>
            <a:xfrm>
              <a:off x="1804137" y="1407736"/>
              <a:ext cx="7061804" cy="4605945"/>
            </a:xfrm>
            <a:custGeom>
              <a:avLst/>
              <a:gdLst>
                <a:gd name="connsiteX0" fmla="*/ 0 w 6388100"/>
                <a:gd name="connsiteY0" fmla="*/ 2038350 h 4076700"/>
                <a:gd name="connsiteX1" fmla="*/ 3194050 w 6388100"/>
                <a:gd name="connsiteY1" fmla="*/ 0 h 4076700"/>
                <a:gd name="connsiteX2" fmla="*/ 6388100 w 6388100"/>
                <a:gd name="connsiteY2" fmla="*/ 2038350 h 4076700"/>
                <a:gd name="connsiteX3" fmla="*/ 3194050 w 6388100"/>
                <a:gd name="connsiteY3" fmla="*/ 4076700 h 4076700"/>
                <a:gd name="connsiteX4" fmla="*/ 0 w 6388100"/>
                <a:gd name="connsiteY4" fmla="*/ 2038350 h 4076700"/>
                <a:gd name="connsiteX0" fmla="*/ 34305 w 6422405"/>
                <a:gd name="connsiteY0" fmla="*/ 2343150 h 4381500"/>
                <a:gd name="connsiteX1" fmla="*/ 2136155 w 6422405"/>
                <a:gd name="connsiteY1" fmla="*/ 0 h 4381500"/>
                <a:gd name="connsiteX2" fmla="*/ 6422405 w 6422405"/>
                <a:gd name="connsiteY2" fmla="*/ 2343150 h 4381500"/>
                <a:gd name="connsiteX3" fmla="*/ 3228355 w 6422405"/>
                <a:gd name="connsiteY3" fmla="*/ 4381500 h 4381500"/>
                <a:gd name="connsiteX4" fmla="*/ 34305 w 6422405"/>
                <a:gd name="connsiteY4" fmla="*/ 2343150 h 4381500"/>
                <a:gd name="connsiteX0" fmla="*/ 18857 w 6711757"/>
                <a:gd name="connsiteY0" fmla="*/ 2345646 h 4385735"/>
                <a:gd name="connsiteX1" fmla="*/ 2120707 w 6711757"/>
                <a:gd name="connsiteY1" fmla="*/ 2496 h 4385735"/>
                <a:gd name="connsiteX2" fmla="*/ 6711757 w 6711757"/>
                <a:gd name="connsiteY2" fmla="*/ 2002746 h 4385735"/>
                <a:gd name="connsiteX3" fmla="*/ 3212907 w 6711757"/>
                <a:gd name="connsiteY3" fmla="*/ 4383996 h 4385735"/>
                <a:gd name="connsiteX4" fmla="*/ 18857 w 6711757"/>
                <a:gd name="connsiteY4" fmla="*/ 2345646 h 4385735"/>
                <a:gd name="connsiteX0" fmla="*/ 18140 w 6774540"/>
                <a:gd name="connsiteY0" fmla="*/ 2578222 h 4393423"/>
                <a:gd name="connsiteX1" fmla="*/ 2183490 w 6774540"/>
                <a:gd name="connsiteY1" fmla="*/ 6472 h 4393423"/>
                <a:gd name="connsiteX2" fmla="*/ 6774540 w 6774540"/>
                <a:gd name="connsiteY2" fmla="*/ 2006722 h 4393423"/>
                <a:gd name="connsiteX3" fmla="*/ 3275690 w 6774540"/>
                <a:gd name="connsiteY3" fmla="*/ 4387972 h 4393423"/>
                <a:gd name="connsiteX4" fmla="*/ 18140 w 6774540"/>
                <a:gd name="connsiteY4" fmla="*/ 2578222 h 4393423"/>
                <a:gd name="connsiteX0" fmla="*/ 603 w 6757003"/>
                <a:gd name="connsiteY0" fmla="*/ 2578222 h 4398233"/>
                <a:gd name="connsiteX1" fmla="*/ 2165953 w 6757003"/>
                <a:gd name="connsiteY1" fmla="*/ 6472 h 4398233"/>
                <a:gd name="connsiteX2" fmla="*/ 6757003 w 6757003"/>
                <a:gd name="connsiteY2" fmla="*/ 2006722 h 4398233"/>
                <a:gd name="connsiteX3" fmla="*/ 3258153 w 6757003"/>
                <a:gd name="connsiteY3" fmla="*/ 4387972 h 4398233"/>
                <a:gd name="connsiteX4" fmla="*/ 603 w 6757003"/>
                <a:gd name="connsiteY4" fmla="*/ 2578222 h 4398233"/>
                <a:gd name="connsiteX0" fmla="*/ 603 w 6757003"/>
                <a:gd name="connsiteY0" fmla="*/ 2587133 h 4407144"/>
                <a:gd name="connsiteX1" fmla="*/ 2165953 w 6757003"/>
                <a:gd name="connsiteY1" fmla="*/ 15383 h 4407144"/>
                <a:gd name="connsiteX2" fmla="*/ 6757003 w 6757003"/>
                <a:gd name="connsiteY2" fmla="*/ 2015633 h 4407144"/>
                <a:gd name="connsiteX3" fmla="*/ 3258153 w 6757003"/>
                <a:gd name="connsiteY3" fmla="*/ 4396883 h 4407144"/>
                <a:gd name="connsiteX4" fmla="*/ 603 w 6757003"/>
                <a:gd name="connsiteY4" fmla="*/ 2587133 h 44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7003" h="4407144">
                  <a:moveTo>
                    <a:pt x="603" y="2587133"/>
                  </a:moveTo>
                  <a:cubicBezTo>
                    <a:pt x="-29030" y="1247283"/>
                    <a:pt x="1039886" y="110633"/>
                    <a:pt x="2165953" y="15383"/>
                  </a:cubicBezTo>
                  <a:cubicBezTo>
                    <a:pt x="3292020" y="-79867"/>
                    <a:pt x="6718903" y="229483"/>
                    <a:pt x="6757003" y="2015633"/>
                  </a:cubicBezTo>
                  <a:cubicBezTo>
                    <a:pt x="6757003" y="3141383"/>
                    <a:pt x="4384220" y="4301633"/>
                    <a:pt x="3258153" y="4396883"/>
                  </a:cubicBezTo>
                  <a:cubicBezTo>
                    <a:pt x="2132086" y="4492133"/>
                    <a:pt x="30236" y="3926983"/>
                    <a:pt x="603" y="2587133"/>
                  </a:cubicBezTo>
                  <a:close/>
                </a:path>
              </a:pathLst>
            </a:custGeom>
            <a:solidFill>
              <a:srgbClr val="FFC000"/>
            </a:solidFill>
            <a:ln w="349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">
              <a:extLst>
                <a:ext uri="{FF2B5EF4-FFF2-40B4-BE49-F238E27FC236}">
                  <a16:creationId xmlns:a16="http://schemas.microsoft.com/office/drawing/2014/main" id="{CB79ADB1-B7B6-F1EA-32E9-A1735B9BE79A}"/>
                </a:ext>
              </a:extLst>
            </p:cNvPr>
            <p:cNvSpPr/>
            <p:nvPr/>
          </p:nvSpPr>
          <p:spPr>
            <a:xfrm>
              <a:off x="2121911" y="2207874"/>
              <a:ext cx="5458371" cy="60792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9A0E5D9-792B-E3CE-B08E-ECC0FB6B2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376" y="4377831"/>
              <a:ext cx="1993906" cy="199390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83" y="2310254"/>
            <a:ext cx="851075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3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1125259" y="1285833"/>
            <a:ext cx="9311832" cy="4667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53" y="2115212"/>
            <a:ext cx="939475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"/>
          <p:cNvSpPr/>
          <p:nvPr/>
        </p:nvSpPr>
        <p:spPr>
          <a:xfrm>
            <a:off x="725214" y="662152"/>
            <a:ext cx="10641724" cy="5486400"/>
          </a:xfrm>
          <a:custGeom>
            <a:avLst/>
            <a:gdLst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  <a:gd name="connsiteX0" fmla="*/ 0 w 3881120"/>
              <a:gd name="connsiteY0" fmla="*/ 572358 h 3434080"/>
              <a:gd name="connsiteX1" fmla="*/ 572358 w 3881120"/>
              <a:gd name="connsiteY1" fmla="*/ 0 h 3434080"/>
              <a:gd name="connsiteX2" fmla="*/ 3308762 w 3881120"/>
              <a:gd name="connsiteY2" fmla="*/ 0 h 3434080"/>
              <a:gd name="connsiteX3" fmla="*/ 3881120 w 3881120"/>
              <a:gd name="connsiteY3" fmla="*/ 572358 h 3434080"/>
              <a:gd name="connsiteX4" fmla="*/ 3881120 w 3881120"/>
              <a:gd name="connsiteY4" fmla="*/ 2861722 h 3434080"/>
              <a:gd name="connsiteX5" fmla="*/ 3308762 w 3881120"/>
              <a:gd name="connsiteY5" fmla="*/ 3434080 h 3434080"/>
              <a:gd name="connsiteX6" fmla="*/ 572358 w 3881120"/>
              <a:gd name="connsiteY6" fmla="*/ 3434080 h 3434080"/>
              <a:gd name="connsiteX7" fmla="*/ 0 w 3881120"/>
              <a:gd name="connsiteY7" fmla="*/ 2861722 h 3434080"/>
              <a:gd name="connsiteX8" fmla="*/ 0 w 3881120"/>
              <a:gd name="connsiteY8" fmla="*/ 572358 h 343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120" h="3434080">
                <a:moveTo>
                  <a:pt x="0" y="572358"/>
                </a:moveTo>
                <a:cubicBezTo>
                  <a:pt x="0" y="256253"/>
                  <a:pt x="256253" y="0"/>
                  <a:pt x="572358" y="0"/>
                </a:cubicBezTo>
                <a:cubicBezTo>
                  <a:pt x="1159373" y="182880"/>
                  <a:pt x="2396627" y="0"/>
                  <a:pt x="3308762" y="0"/>
                </a:cubicBezTo>
                <a:cubicBezTo>
                  <a:pt x="3624867" y="0"/>
                  <a:pt x="3881120" y="256253"/>
                  <a:pt x="3881120" y="572358"/>
                </a:cubicBezTo>
                <a:cubicBezTo>
                  <a:pt x="3779520" y="1315159"/>
                  <a:pt x="3677920" y="2444041"/>
                  <a:pt x="3881120" y="2861722"/>
                </a:cubicBezTo>
                <a:cubicBezTo>
                  <a:pt x="3881120" y="3177827"/>
                  <a:pt x="3624867" y="3434080"/>
                  <a:pt x="3308762" y="3434080"/>
                </a:cubicBezTo>
                <a:cubicBezTo>
                  <a:pt x="2518547" y="3129280"/>
                  <a:pt x="1342253" y="3139440"/>
                  <a:pt x="572358" y="3434080"/>
                </a:cubicBezTo>
                <a:cubicBezTo>
                  <a:pt x="256253" y="3434080"/>
                  <a:pt x="0" y="3177827"/>
                  <a:pt x="0" y="2861722"/>
                </a:cubicBezTo>
                <a:cubicBezTo>
                  <a:pt x="142240" y="2342441"/>
                  <a:pt x="111760" y="1426919"/>
                  <a:pt x="0" y="57235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783" y="913557"/>
            <a:ext cx="97215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vị trí của khu di tích Đền Hùng trên bản đồ, lược đồ. Kể lại một số truyền thuyết có liên quan đến Hùng Vương.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4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" descr="5d1de482s853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5" name="图形" descr="60sd85274b5aab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9686" t="8361" r="10690" b="13683"/>
          <a:stretch>
            <a:fillRect/>
          </a:stretch>
        </p:blipFill>
        <p:spPr>
          <a:xfrm rot="16200000">
            <a:off x="3103245" y="-2334260"/>
            <a:ext cx="5603875" cy="11287125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b="62187"/>
          <a:stretch>
            <a:fillRect/>
          </a:stretch>
        </p:blipFill>
        <p:spPr>
          <a:xfrm>
            <a:off x="0" y="0"/>
            <a:ext cx="12192000" cy="2305050"/>
          </a:xfrm>
          <a:prstGeom prst="rect">
            <a:avLst/>
          </a:prstGeom>
        </p:spPr>
      </p:pic>
      <p:pic>
        <p:nvPicPr>
          <p:cNvPr id="11" name="图形" descr="5d1dse482853c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7188" t="37500"/>
          <a:stretch>
            <a:fillRect/>
          </a:stretch>
        </p:blipFill>
        <p:spPr>
          <a:xfrm>
            <a:off x="4533900" y="3048635"/>
            <a:ext cx="7658100" cy="3810000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9085798" y="2938617"/>
            <a:ext cx="3448309" cy="4030035"/>
            <a:chOff x="12914" y="3040"/>
            <a:chExt cx="6339" cy="7297"/>
          </a:xfrm>
        </p:grpSpPr>
        <p:pic>
          <p:nvPicPr>
            <p:cNvPr id="13" name="图形" descr="5b8b67sdd52b6e0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 l="56034" t="37714" b="5166"/>
            <a:stretch>
              <a:fillRect/>
            </a:stretch>
          </p:blipFill>
          <p:spPr>
            <a:xfrm>
              <a:off x="15509" y="3040"/>
              <a:ext cx="3745" cy="7297"/>
            </a:xfrm>
            <a:prstGeom prst="rect">
              <a:avLst/>
            </a:prstGeom>
          </p:spPr>
        </p:pic>
        <p:pic>
          <p:nvPicPr>
            <p:cNvPr id="14" name="图形" descr="5b8b67sdd52b6e0a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rcRect l="22141" t="62090" r="43226" b="5166"/>
            <a:stretch>
              <a:fillRect/>
            </a:stretch>
          </p:blipFill>
          <p:spPr>
            <a:xfrm>
              <a:off x="12914" y="5057"/>
              <a:ext cx="3724" cy="5280"/>
            </a:xfrm>
            <a:prstGeom prst="rect">
              <a:avLst/>
            </a:prstGeom>
          </p:spPr>
        </p:pic>
      </p:grpSp>
      <p:pic>
        <p:nvPicPr>
          <p:cNvPr id="22" name="图形" descr="5d1dse482853c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rcRect l="88234" t="44365" b="25750"/>
          <a:stretch>
            <a:fillRect/>
          </a:stretch>
        </p:blipFill>
        <p:spPr>
          <a:xfrm flipH="1">
            <a:off x="1435735" y="4069080"/>
            <a:ext cx="1228725" cy="15614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5899" y="2050181"/>
            <a:ext cx="9195261" cy="2554545"/>
          </a:xfrm>
          <a:custGeom>
            <a:avLst/>
            <a:gdLst>
              <a:gd name="connsiteX0" fmla="*/ 0 w 2669320"/>
              <a:gd name="connsiteY0" fmla="*/ 0 h 707886"/>
              <a:gd name="connsiteX1" fmla="*/ 2669320 w 2669320"/>
              <a:gd name="connsiteY1" fmla="*/ 0 h 707886"/>
              <a:gd name="connsiteX2" fmla="*/ 2669320 w 2669320"/>
              <a:gd name="connsiteY2" fmla="*/ 707886 h 707886"/>
              <a:gd name="connsiteX3" fmla="*/ 0 w 2669320"/>
              <a:gd name="connsiteY3" fmla="*/ 707886 h 707886"/>
              <a:gd name="connsiteX4" fmla="*/ 0 w 2669320"/>
              <a:gd name="connsiteY4" fmla="*/ 0 h 707886"/>
              <a:gd name="connsiteX0" fmla="*/ 0 w 2669320"/>
              <a:gd name="connsiteY0" fmla="*/ 45155 h 753041"/>
              <a:gd name="connsiteX1" fmla="*/ 2669320 w 2669320"/>
              <a:gd name="connsiteY1" fmla="*/ 45155 h 753041"/>
              <a:gd name="connsiteX2" fmla="*/ 2669320 w 2669320"/>
              <a:gd name="connsiteY2" fmla="*/ 753041 h 753041"/>
              <a:gd name="connsiteX3" fmla="*/ 0 w 2669320"/>
              <a:gd name="connsiteY3" fmla="*/ 753041 h 753041"/>
              <a:gd name="connsiteX4" fmla="*/ 0 w 2669320"/>
              <a:gd name="connsiteY4" fmla="*/ 45155 h 753041"/>
              <a:gd name="connsiteX0" fmla="*/ 0 w 2669320"/>
              <a:gd name="connsiteY0" fmla="*/ 45155 h 753041"/>
              <a:gd name="connsiteX1" fmla="*/ 2669320 w 2669320"/>
              <a:gd name="connsiteY1" fmla="*/ 45155 h 753041"/>
              <a:gd name="connsiteX2" fmla="*/ 2669320 w 2669320"/>
              <a:gd name="connsiteY2" fmla="*/ 753041 h 753041"/>
              <a:gd name="connsiteX3" fmla="*/ 0 w 2669320"/>
              <a:gd name="connsiteY3" fmla="*/ 753041 h 753041"/>
              <a:gd name="connsiteX4" fmla="*/ 0 w 2669320"/>
              <a:gd name="connsiteY4" fmla="*/ 45155 h 753041"/>
              <a:gd name="connsiteX0" fmla="*/ 0 w 2669320"/>
              <a:gd name="connsiteY0" fmla="*/ 45155 h 753041"/>
              <a:gd name="connsiteX1" fmla="*/ 2669320 w 2669320"/>
              <a:gd name="connsiteY1" fmla="*/ 45155 h 753041"/>
              <a:gd name="connsiteX2" fmla="*/ 2669320 w 2669320"/>
              <a:gd name="connsiteY2" fmla="*/ 753041 h 753041"/>
              <a:gd name="connsiteX3" fmla="*/ 0 w 2669320"/>
              <a:gd name="connsiteY3" fmla="*/ 753041 h 753041"/>
              <a:gd name="connsiteX4" fmla="*/ 0 w 2669320"/>
              <a:gd name="connsiteY4" fmla="*/ 45155 h 753041"/>
              <a:gd name="connsiteX0" fmla="*/ 0 w 2732537"/>
              <a:gd name="connsiteY0" fmla="*/ 45155 h 753041"/>
              <a:gd name="connsiteX1" fmla="*/ 2669320 w 2732537"/>
              <a:gd name="connsiteY1" fmla="*/ 45155 h 753041"/>
              <a:gd name="connsiteX2" fmla="*/ 2669320 w 2732537"/>
              <a:gd name="connsiteY2" fmla="*/ 753041 h 753041"/>
              <a:gd name="connsiteX3" fmla="*/ 0 w 2732537"/>
              <a:gd name="connsiteY3" fmla="*/ 753041 h 753041"/>
              <a:gd name="connsiteX4" fmla="*/ 0 w 2732537"/>
              <a:gd name="connsiteY4" fmla="*/ 45155 h 753041"/>
              <a:gd name="connsiteX0" fmla="*/ 0 w 2732537"/>
              <a:gd name="connsiteY0" fmla="*/ 68790 h 776676"/>
              <a:gd name="connsiteX1" fmla="*/ 2669320 w 2732537"/>
              <a:gd name="connsiteY1" fmla="*/ 68790 h 776676"/>
              <a:gd name="connsiteX2" fmla="*/ 2669320 w 2732537"/>
              <a:gd name="connsiteY2" fmla="*/ 776676 h 776676"/>
              <a:gd name="connsiteX3" fmla="*/ 0 w 2732537"/>
              <a:gd name="connsiteY3" fmla="*/ 776676 h 776676"/>
              <a:gd name="connsiteX4" fmla="*/ 0 w 2732537"/>
              <a:gd name="connsiteY4" fmla="*/ 68790 h 776676"/>
              <a:gd name="connsiteX0" fmla="*/ 0 w 2732537"/>
              <a:gd name="connsiteY0" fmla="*/ 68790 h 807116"/>
              <a:gd name="connsiteX1" fmla="*/ 2669320 w 2732537"/>
              <a:gd name="connsiteY1" fmla="*/ 68790 h 807116"/>
              <a:gd name="connsiteX2" fmla="*/ 2669320 w 2732537"/>
              <a:gd name="connsiteY2" fmla="*/ 776676 h 807116"/>
              <a:gd name="connsiteX3" fmla="*/ 0 w 2732537"/>
              <a:gd name="connsiteY3" fmla="*/ 776676 h 807116"/>
              <a:gd name="connsiteX4" fmla="*/ 0 w 2732537"/>
              <a:gd name="connsiteY4" fmla="*/ 68790 h 8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537" h="807116">
                <a:moveTo>
                  <a:pt x="0" y="68790"/>
                </a:moveTo>
                <a:cubicBezTo>
                  <a:pt x="747533" y="-32810"/>
                  <a:pt x="2064027" y="-12490"/>
                  <a:pt x="2669320" y="68790"/>
                </a:cubicBezTo>
                <a:cubicBezTo>
                  <a:pt x="2669320" y="304752"/>
                  <a:pt x="2811560" y="561034"/>
                  <a:pt x="2669320" y="776676"/>
                </a:cubicBezTo>
                <a:cubicBezTo>
                  <a:pt x="1749067" y="878276"/>
                  <a:pt x="798333" y="685236"/>
                  <a:pt x="0" y="776676"/>
                </a:cubicBezTo>
                <a:cubicBezTo>
                  <a:pt x="0" y="540714"/>
                  <a:pt x="30480" y="426672"/>
                  <a:pt x="0" y="6879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ìm tòi, về khu di tích Đền Hùng và có trách nhiệm tự hào, phát huy, giữ gìn truyền thống dân tộc “uống nước nhớ nguồn” qua lễ giỗ Tổ Hùng Vương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文本框 1388">
            <a:extLst>
              <a:ext uri="{FF2B5EF4-FFF2-40B4-BE49-F238E27FC236}">
                <a16:creationId xmlns:a16="http://schemas.microsoft.com/office/drawing/2014/main" id="{7C2F1F23-DA3F-48BB-9832-9B3EE420E9E3}"/>
              </a:ext>
            </a:extLst>
          </p:cNvPr>
          <p:cNvSpPr txBox="1"/>
          <p:nvPr/>
        </p:nvSpPr>
        <p:spPr>
          <a:xfrm>
            <a:off x="956109" y="734833"/>
            <a:ext cx="939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19050" cmpd="dbl"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印品黑体" panose="00000500000000000000" pitchFamily="2" charset="-122"/>
                <a:cs typeface="+mn-cs"/>
              </a:rPr>
              <a:t>DẶN</a:t>
            </a:r>
            <a:r>
              <a:rPr kumimoji="0" lang="en-US" altLang="zh-CN" sz="7200" b="1" i="0" u="none" strike="noStrike" kern="1200" cap="none" spc="0" normalizeH="0" noProof="0" dirty="0">
                <a:ln w="19050" cmpd="dbl"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印品黑体" panose="00000500000000000000" pitchFamily="2" charset="-122"/>
                <a:cs typeface="+mn-cs"/>
              </a:rPr>
              <a:t> DÒ</a:t>
            </a:r>
            <a:endParaRPr kumimoji="0" lang="zh-CN" altLang="en-US" sz="7200" b="1" i="0" u="none" strike="noStrike" kern="1200" cap="none" spc="0" normalizeH="0" baseline="0" noProof="0" dirty="0">
              <a:ln w="19050" cmpd="dbl">
                <a:solidFill>
                  <a:srgbClr val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印品黑体" panose="00000500000000000000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55" y="1431662"/>
            <a:ext cx="8913124" cy="36823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" descr="5d1de482s853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7" name="图形" descr="60sd85274b5aab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9686" t="8361" r="10690" b="13683"/>
          <a:stretch>
            <a:fillRect/>
          </a:stretch>
        </p:blipFill>
        <p:spPr>
          <a:xfrm rot="16200000">
            <a:off x="3036285" y="-2166337"/>
            <a:ext cx="6602883" cy="11950284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l="77531" t="-708" r="474" b="68812"/>
          <a:stretch>
            <a:fillRect/>
          </a:stretch>
        </p:blipFill>
        <p:spPr>
          <a:xfrm flipH="1">
            <a:off x="57785" y="-43180"/>
            <a:ext cx="2681605" cy="1944370"/>
          </a:xfrm>
          <a:prstGeom prst="rect">
            <a:avLst/>
          </a:prstGeom>
        </p:spPr>
      </p:pic>
      <p:pic>
        <p:nvPicPr>
          <p:cNvPr id="2" name="图形" descr="E:\006包图网\素材\064家长会\5d0sdc75bfbd77a.png5d0sdc75bfbd77a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 l="80245" b="58534"/>
          <a:stretch>
            <a:fillRect/>
          </a:stretch>
        </p:blipFill>
        <p:spPr>
          <a:xfrm>
            <a:off x="10495164" y="0"/>
            <a:ext cx="1517130" cy="1591511"/>
          </a:xfrm>
          <a:prstGeom prst="rect">
            <a:avLst/>
          </a:prstGeom>
        </p:spPr>
      </p:pic>
      <p:pic>
        <p:nvPicPr>
          <p:cNvPr id="5" name="图形" descr="5d1dse482853c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 t="64885" r="80052"/>
          <a:stretch>
            <a:fillRect/>
          </a:stretch>
        </p:blipFill>
        <p:spPr>
          <a:xfrm flipH="1">
            <a:off x="9549130" y="4531995"/>
            <a:ext cx="2642870" cy="2326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969" y="1863882"/>
            <a:ext cx="10995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- Hệ thống được những đặc điểm về tự nhiên, con người và những nét lịch sử - văn hóa của con người dân địa phương em.</a:t>
            </a:r>
            <a:endParaRPr lang="en-US" sz="4000" dirty="0"/>
          </a:p>
          <a:p>
            <a:r>
              <a:rPr lang="vi-VN" sz="4000" dirty="0"/>
              <a:t>- Hệ thống được những đặc điểm về tự nhiên, con người và những nét lịch sử - văn hóa của vùng Trung du và miền núi </a:t>
            </a:r>
            <a:r>
              <a:rPr lang="en-US" sz="4000" dirty="0" err="1"/>
              <a:t>phía</a:t>
            </a:r>
            <a:r>
              <a:rPr lang="en-US" sz="4000" dirty="0"/>
              <a:t> </a:t>
            </a:r>
            <a:r>
              <a:rPr lang="vi-VN" sz="4000" dirty="0"/>
              <a:t>Bắc.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95B6B-B0E9-3408-F7C2-A40038F7E0AC}"/>
              </a:ext>
            </a:extLst>
          </p:cNvPr>
          <p:cNvSpPr txBox="1"/>
          <p:nvPr/>
        </p:nvSpPr>
        <p:spPr>
          <a:xfrm>
            <a:off x="1806044" y="795755"/>
            <a:ext cx="8509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ln w="28575">
                  <a:solidFill>
                    <a:schemeClr val="bg1"/>
                  </a:solidFill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</a:rPr>
              <a:t>YÊU CẦU CẦN ĐẠT</a:t>
            </a:r>
            <a:endParaRPr lang="en-US" sz="6000" b="1" dirty="0">
              <a:ln w="28575">
                <a:solidFill>
                  <a:schemeClr val="bg1"/>
                </a:solidFill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IcielBC Cubano Normal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23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4CF06-8215-B333-69DB-0FF3C7FCE727}"/>
              </a:ext>
            </a:extLst>
          </p:cNvPr>
          <p:cNvSpPr txBox="1"/>
          <p:nvPr/>
        </p:nvSpPr>
        <p:spPr>
          <a:xfrm>
            <a:off x="906905" y="1213207"/>
            <a:ext cx="10620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thống được những đặc điểm về tự nhiên, con người và những nét lịch sử - văn hóa của con người </a:t>
            </a:r>
            <a:r>
              <a:rPr lang="nl-NL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địa phương em.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9C26C-56C4-AE8E-037A-F23681CD258D}"/>
              </a:ext>
            </a:extLst>
          </p:cNvPr>
          <p:cNvSpPr txBox="1"/>
          <p:nvPr/>
        </p:nvSpPr>
        <p:spPr>
          <a:xfrm>
            <a:off x="5269042" y="505321"/>
            <a:ext cx="6640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VỞ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4C664-627A-2E69-801E-77699353FE14}"/>
              </a:ext>
            </a:extLst>
          </p:cNvPr>
          <p:cNvSpPr txBox="1"/>
          <p:nvPr/>
        </p:nvSpPr>
        <p:spPr>
          <a:xfrm>
            <a:off x="906905" y="3241664"/>
            <a:ext cx="10620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Hệ thống được những đặc điểm về tự nhiên, con người và những nét lịch sử - văn hóa của con người Trung du và miền núi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4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220157"/>
            <a:ext cx="5937190" cy="58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1" y="2646947"/>
            <a:ext cx="11331638" cy="4019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8CBFB-D7F5-6276-C42E-565BD16E98A2}"/>
              </a:ext>
            </a:extLst>
          </p:cNvPr>
          <p:cNvSpPr txBox="1"/>
          <p:nvPr/>
        </p:nvSpPr>
        <p:spPr>
          <a:xfrm>
            <a:off x="750727" y="566678"/>
            <a:ext cx="109244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39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0547D-6795-D9D9-19BC-34F39CE6D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6F0DE6-B2C9-0EB4-F177-F04F464F5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1" y="2404727"/>
            <a:ext cx="11331638" cy="4261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47A99-07CD-170C-82C5-2ED19D81B1CA}"/>
              </a:ext>
            </a:extLst>
          </p:cNvPr>
          <p:cNvSpPr txBox="1"/>
          <p:nvPr/>
        </p:nvSpPr>
        <p:spPr>
          <a:xfrm>
            <a:off x="760143" y="706790"/>
            <a:ext cx="11001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fr-FR" sz="6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6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66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368" y="751409"/>
            <a:ext cx="5712598" cy="5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" descr="5d1de482s853c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7" name="图形" descr="60sd85274b5aab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9686" t="8361" r="10690" b="13683"/>
          <a:stretch>
            <a:fillRect/>
          </a:stretch>
        </p:blipFill>
        <p:spPr>
          <a:xfrm rot="16200000">
            <a:off x="3026660" y="-2299970"/>
            <a:ext cx="5603875" cy="11287125"/>
          </a:xfrm>
          <a:prstGeom prst="rect">
            <a:avLst/>
          </a:prstGeom>
        </p:spPr>
      </p:pic>
      <p:pic>
        <p:nvPicPr>
          <p:cNvPr id="18" name="图形" descr="5d1dse482853c6"/>
          <p:cNvPicPr>
            <a:picLocks noChangeAspect="1"/>
          </p:cNvPicPr>
          <p:nvPr/>
        </p:nvPicPr>
        <p:blipFill>
          <a:blip r:embed="rId8"/>
          <a:srcRect r="79547" b="62187"/>
          <a:stretch>
            <a:fillRect/>
          </a:stretch>
        </p:blipFill>
        <p:spPr>
          <a:xfrm>
            <a:off x="0" y="0"/>
            <a:ext cx="2574290" cy="2379345"/>
          </a:xfrm>
          <a:prstGeom prst="rect">
            <a:avLst/>
          </a:prstGeom>
        </p:spPr>
      </p:pic>
      <p:pic>
        <p:nvPicPr>
          <p:cNvPr id="19" name="图形" descr="5d1dse482853c6"/>
          <p:cNvPicPr>
            <a:picLocks noChangeAspect="1"/>
          </p:cNvPicPr>
          <p:nvPr/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5828598" y="4723502"/>
            <a:ext cx="3201670" cy="2131060"/>
          </a:xfrm>
          <a:prstGeom prst="rect">
            <a:avLst/>
          </a:prstGeom>
        </p:spPr>
      </p:pic>
      <p:pic>
        <p:nvPicPr>
          <p:cNvPr id="20" name="图形" descr="E:\006包图网\素材\064家长会\5d0sdc75bfbd77a.png5d0sdc75bfbd77a"/>
          <p:cNvPicPr>
            <a:picLocks noChangeAspect="1"/>
          </p:cNvPicPr>
          <p:nvPr/>
        </p:nvPicPr>
        <p:blipFill>
          <a:blip r:embed="rId9"/>
          <a:srcRect l="68116"/>
          <a:stretch>
            <a:fillRect/>
          </a:stretch>
        </p:blipFill>
        <p:spPr>
          <a:xfrm>
            <a:off x="8644888" y="-88900"/>
            <a:ext cx="4288155" cy="6722745"/>
          </a:xfrm>
          <a:prstGeom prst="rect">
            <a:avLst/>
          </a:prstGeom>
        </p:spPr>
      </p:pic>
      <p:pic>
        <p:nvPicPr>
          <p:cNvPr id="28" name="图形" descr="5d1dse482853c6"/>
          <p:cNvPicPr>
            <a:picLocks noChangeAspect="1"/>
          </p:cNvPicPr>
          <p:nvPr/>
        </p:nvPicPr>
        <p:blipFill>
          <a:blip r:embed="rId8"/>
          <a:srcRect t="64885" r="80052"/>
          <a:stretch>
            <a:fillRect/>
          </a:stretch>
        </p:blipFill>
        <p:spPr>
          <a:xfrm>
            <a:off x="-272732" y="4307840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/>
        </p:nvPicPr>
        <p:blipFill>
          <a:blip r:embed="rId8"/>
          <a:srcRect l="88234" t="44365" b="25750"/>
          <a:stretch>
            <a:fillRect/>
          </a:stretch>
        </p:blipFill>
        <p:spPr>
          <a:xfrm flipH="1">
            <a:off x="306640" y="3535642"/>
            <a:ext cx="1484125" cy="1886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E0CA1-D680-EA39-496E-456377F78068}"/>
              </a:ext>
            </a:extLst>
          </p:cNvPr>
          <p:cNvSpPr txBox="1"/>
          <p:nvPr/>
        </p:nvSpPr>
        <p:spPr>
          <a:xfrm>
            <a:off x="1679646" y="650579"/>
            <a:ext cx="8832708" cy="290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1: 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thống được những đặc điểm về tự nhiên, con người và những nét lịch sử - văn hóa của con người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địa phương em.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23399AE9-59FD-7DDB-DBB4-521386B0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6" y="903396"/>
            <a:ext cx="11309685" cy="51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6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47DFA63-1C7B-0755-C405-012EDED0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9" y="572322"/>
            <a:ext cx="9385972" cy="58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A4MTdjNTgxNmFlYzk3ZWYxMjQyMTJhNmViNGIxMDYifQ=="/>
  <p:tag name="KSO_WPP_MARK_KEY" val="7aae49b3-904e-4ef0-975f-2a2dd3f22f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6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E7A26"/>
      </a:accent1>
      <a:accent2>
        <a:srgbClr val="FEA259"/>
      </a:accent2>
      <a:accent3>
        <a:srgbClr val="FE7A26"/>
      </a:accent3>
      <a:accent4>
        <a:srgbClr val="FEA259"/>
      </a:accent4>
      <a:accent5>
        <a:srgbClr val="FE7A26"/>
      </a:accent5>
      <a:accent6>
        <a:srgbClr val="FEA259"/>
      </a:accent6>
      <a:hlink>
        <a:srgbClr val="FE7A26"/>
      </a:hlink>
      <a:folHlink>
        <a:srgbClr val="FEA25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424</Words>
  <Application>Microsoft Office PowerPoint</Application>
  <PresentationFormat>Widescreen</PresentationFormat>
  <Paragraphs>19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#9Slide07 IcielBC Cubano Normal</vt:lpstr>
      <vt:lpstr>#9Slide07 IcielSoup of Justice</vt:lpstr>
      <vt:lpstr>Arial</vt:lpstr>
      <vt:lpstr>Cambria</vt:lpstr>
      <vt:lpstr>Times New Roman</vt:lpstr>
      <vt:lpstr>UTM Rockwell</vt:lpstr>
      <vt:lpstr>Wingdings</vt:lpstr>
      <vt:lpstr>思源宋体 CN Heavy</vt:lpstr>
      <vt:lpstr>思源宋体 CN Medium</vt:lpstr>
      <vt:lpstr>思源宋体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MĂNG NON TEAM</dc:creator>
  <cp:keywords>MĂNG NON TEAM</cp:keywords>
  <cp:lastModifiedBy>Quý Thắng</cp:lastModifiedBy>
  <cp:revision>455</cp:revision>
  <dcterms:created xsi:type="dcterms:W3CDTF">2019-06-19T02:08:00Z</dcterms:created>
  <dcterms:modified xsi:type="dcterms:W3CDTF">2025-11-02T11:29:34Z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