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sldIdLst>
    <p:sldId id="363" r:id="rId2"/>
    <p:sldId id="376" r:id="rId3"/>
    <p:sldId id="382" r:id="rId4"/>
    <p:sldId id="388" r:id="rId5"/>
    <p:sldId id="378" r:id="rId6"/>
    <p:sldId id="385" r:id="rId7"/>
    <p:sldId id="389" r:id="rId8"/>
    <p:sldId id="386" r:id="rId9"/>
    <p:sldId id="390" r:id="rId10"/>
    <p:sldId id="391" r:id="rId11"/>
    <p:sldId id="394" r:id="rId12"/>
    <p:sldId id="393" r:id="rId13"/>
    <p:sldId id="398" r:id="rId14"/>
    <p:sldId id="399" r:id="rId15"/>
    <p:sldId id="402" r:id="rId16"/>
    <p:sldId id="404" r:id="rId17"/>
    <p:sldId id="381" r:id="rId18"/>
  </p:sldIdLst>
  <p:sldSz cx="12192000" cy="6858000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SVN-Newton" panose="020B0604020202020204" charset="0"/>
      <p:regular r:id="rId24"/>
    </p:embeddedFont>
    <p:embeddedFont>
      <p:font typeface="Vogue-ExtraBold" panose="020B050000000000000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C5"/>
    <a:srgbClr val="40AF64"/>
    <a:srgbClr val="E7F4D8"/>
    <a:srgbClr val="FFD02B"/>
    <a:srgbClr val="FAB234"/>
    <a:srgbClr val="7EFDF6"/>
    <a:srgbClr val="C27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62" autoAdjust="0"/>
    <p:restoredTop sz="94660"/>
  </p:normalViewPr>
  <p:slideViewPr>
    <p:cSldViewPr snapToGrid="0">
      <p:cViewPr varScale="1">
        <p:scale>
          <a:sx n="60" d="100"/>
          <a:sy n="60" d="100"/>
        </p:scale>
        <p:origin x="4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26450-F287-48BE-8980-C6EFA0996627}" type="datetimeFigureOut">
              <a:rPr lang="en-US" smtClean="0"/>
              <a:t>25-Nov-25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0EB5E-BCFE-40A8-9ED9-E9E4CABAF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3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337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20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23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CCC3C83-5C03-20DA-46DB-65A41AF44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C88E68-924F-7C2C-59EB-13D86677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7"/>
            <a:ext cx="12192000" cy="47457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DE6B72-52C5-825B-6677-68D3DF828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F0D362-BDDC-4F1D-4F2F-88F14488B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856F83F-9F94-7E1A-E849-6CBCEF0A15DD}"/>
              </a:ext>
            </a:extLst>
          </p:cNvPr>
          <p:cNvSpPr/>
          <p:nvPr userDrawn="1"/>
        </p:nvSpPr>
        <p:spPr>
          <a:xfrm>
            <a:off x="288587" y="223736"/>
            <a:ext cx="11614826" cy="6323015"/>
          </a:xfrm>
          <a:prstGeom prst="roundRect">
            <a:avLst>
              <a:gd name="adj" fmla="val 5128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C356434-A5AB-4507-C575-161FD3557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D2E36F5-BBB2-CA45-2917-8FFF34FA51E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2A6FA-E402-144F-3295-4B34DB5BE2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811B74-95D9-3F48-CF51-03F272535DF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33573-54C4-0A01-1F42-1779359DBC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73669-50E0-D5DD-0E43-B719D8CDDB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72CFBB7-642E-A034-903C-3A5B39979D9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9C82B3-E188-66FF-57FD-23A2C0D9B59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DF55E-AFE6-65FF-776B-10CFADE9BE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25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2025/11/25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632B321-661B-4CD2-A9EE-892146446F3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F6DC44-F695-BA35-8422-172C81FBB5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A4DA68-8CF0-4EB4-DFF8-E75E8F7004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6E1FCE-AFBF-A21F-0C1D-C6A1774A8F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7B1C8B-72E2-5861-24C4-2EA171B2BB6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58691C2-19CC-66CD-92CC-32C8608B08D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1C8E22-0E45-32AE-F3A9-F1BB90C5E08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1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>
          <a:xfrm>
            <a:off x="0" y="1530735"/>
            <a:ext cx="12192000" cy="532726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9D66732-9CDC-D4B2-A7DC-0D1022D1D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>
            <a:off x="106595" y="52301"/>
            <a:ext cx="734661" cy="63332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642BCD8-FE54-7CCB-758F-1BDB66816A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20019125" flipH="1">
            <a:off x="10224680" y="4599018"/>
            <a:ext cx="548532" cy="47287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5E8D4B8-2A3C-8F3F-EDC5-8E76137F33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19" y="2886742"/>
            <a:ext cx="4274113" cy="427411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5FDC46C-3DE7-10CD-5562-654397122E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17" y="15253"/>
            <a:ext cx="1802469" cy="180246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E1BE53A-40ED-4C9D-14F9-9960754BB8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828435" y="0"/>
            <a:ext cx="3332365" cy="13712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EACEFD-F378-A50F-F9DD-98994C3B17DC}"/>
              </a:ext>
            </a:extLst>
          </p:cNvPr>
          <p:cNvGrpSpPr/>
          <p:nvPr/>
        </p:nvGrpSpPr>
        <p:grpSpPr>
          <a:xfrm>
            <a:off x="4094074" y="211678"/>
            <a:ext cx="3671380" cy="1132578"/>
            <a:chOff x="4029794" y="570154"/>
            <a:chExt cx="3671380" cy="1132578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82C79FD8-0BBF-F696-64C9-D77F9F1F71DC}"/>
                </a:ext>
              </a:extLst>
            </p:cNvPr>
            <p:cNvSpPr/>
            <p:nvPr/>
          </p:nvSpPr>
          <p:spPr>
            <a:xfrm>
              <a:off x="4029794" y="1116882"/>
              <a:ext cx="3354267" cy="58585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EF7F"/>
                </a:gs>
                <a:gs pos="100000">
                  <a:srgbClr val="FFC00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6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E3B79A2D-112E-AF31-D269-722933D07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02436" y="570154"/>
              <a:ext cx="998738" cy="998738"/>
            </a:xfrm>
            <a:prstGeom prst="rect">
              <a:avLst/>
            </a:prstGeom>
          </p:spPr>
        </p:pic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BFEC439C-805D-CB2C-60A2-659A89CA34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>
            <a:off x="8050949" y="0"/>
            <a:ext cx="4087523" cy="2266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CAB88F-6051-AB56-B128-94688F67A2A2}"/>
              </a:ext>
            </a:extLst>
          </p:cNvPr>
          <p:cNvSpPr txBox="1"/>
          <p:nvPr/>
        </p:nvSpPr>
        <p:spPr>
          <a:xfrm>
            <a:off x="5659214" y="4248841"/>
            <a:ext cx="206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3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lang="en-US" sz="3600" spc="3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lang="en-US" sz="3600" spc="3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CB78A4-5E2F-6F7D-98C0-7566EC8A5F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393" y="1369891"/>
            <a:ext cx="11504149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6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A8E38D-3C3B-7B42-BD58-351CA119698B}"/>
              </a:ext>
            </a:extLst>
          </p:cNvPr>
          <p:cNvSpPr txBox="1"/>
          <p:nvPr/>
        </p:nvSpPr>
        <p:spPr>
          <a:xfrm>
            <a:off x="1345622" y="414590"/>
            <a:ext cx="103753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ví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dụ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về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vật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âm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thanh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thì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rung </a:t>
            </a:r>
            <a:r>
              <a:rPr lang="en-US" sz="40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động</a:t>
            </a:r>
            <a:r>
              <a:rPr lang="en-US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40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3758802-3D3E-3BC6-D22F-60A5D982F624}"/>
              </a:ext>
            </a:extLst>
          </p:cNvPr>
          <p:cNvSpPr/>
          <p:nvPr/>
        </p:nvSpPr>
        <p:spPr>
          <a:xfrm>
            <a:off x="637602" y="622768"/>
            <a:ext cx="708020" cy="660861"/>
          </a:xfrm>
          <a:prstGeom prst="ellipse">
            <a:avLst/>
          </a:prstGeom>
          <a:solidFill>
            <a:srgbClr val="40A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862225-7650-F1B2-F336-D21D179FF000}"/>
              </a:ext>
            </a:extLst>
          </p:cNvPr>
          <p:cNvGrpSpPr/>
          <p:nvPr/>
        </p:nvGrpSpPr>
        <p:grpSpPr>
          <a:xfrm>
            <a:off x="508175" y="2406398"/>
            <a:ext cx="3627195" cy="3620044"/>
            <a:chOff x="-72590" y="571502"/>
            <a:chExt cx="11603840" cy="73915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588036-5F37-CE33-AD77-886C35D3CC12}"/>
                </a:ext>
              </a:extLst>
            </p:cNvPr>
            <p:cNvSpPr/>
            <p:nvPr/>
          </p:nvSpPr>
          <p:spPr>
            <a:xfrm>
              <a:off x="-6787" y="571502"/>
              <a:ext cx="11538037" cy="719690"/>
            </a:xfrm>
            <a:prstGeom prst="roundRect">
              <a:avLst/>
            </a:prstGeom>
            <a:solidFill>
              <a:srgbClr val="FFF3C5"/>
            </a:solidFill>
            <a:ln w="19050">
              <a:solidFill>
                <a:srgbClr val="FAB2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914EA4-5299-0CA8-7C4A-78612BD34E25}"/>
                </a:ext>
              </a:extLst>
            </p:cNvPr>
            <p:cNvSpPr txBox="1"/>
            <p:nvPr/>
          </p:nvSpPr>
          <p:spPr>
            <a:xfrm>
              <a:off x="-72590" y="600531"/>
              <a:ext cx="11603838" cy="71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Gió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thổi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vù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vù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–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khí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rung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phát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âm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thanh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93FEE1-C1B2-28C9-B544-598BF8463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45"/>
          <a:stretch/>
        </p:blipFill>
        <p:spPr>
          <a:xfrm>
            <a:off x="5190818" y="1328484"/>
            <a:ext cx="5293872" cy="497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9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7"/>
            <a:ext cx="12192000" cy="47457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296E91-D091-BA98-86B4-798157DF7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84085B-D970-DBB8-5E5B-03F0CEE3A9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F80FBA0-012F-10C8-6041-6316CCEB1A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FA568F-3D54-A1BF-101D-055422F67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620" y="-89165"/>
            <a:ext cx="3068415" cy="33257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C04192-5BA1-27B7-4289-D9C780B341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18289690">
            <a:off x="1267730" y="516097"/>
            <a:ext cx="734661" cy="633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0FFE95-BCC3-D337-5063-1FE8F8C02C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900054">
            <a:off x="9879303" y="5326080"/>
            <a:ext cx="734661" cy="6333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88760-0610-00B4-A3CB-20CAF45B04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9401" y="860306"/>
            <a:ext cx="1014009" cy="1014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DD18F-E498-DB10-A30E-1703BD1DBF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0467" y="1340712"/>
            <a:ext cx="10022693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9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F4C321E-8C44-A3CE-1EBA-DC22630D82DB}"/>
              </a:ext>
            </a:extLst>
          </p:cNvPr>
          <p:cNvGrpSpPr/>
          <p:nvPr/>
        </p:nvGrpSpPr>
        <p:grpSpPr>
          <a:xfrm>
            <a:off x="-1165025" y="444846"/>
            <a:ext cx="12266913" cy="3135110"/>
            <a:chOff x="-457200" y="842309"/>
            <a:chExt cx="12266913" cy="3135110"/>
          </a:xfrm>
        </p:grpSpPr>
        <p:pic>
          <p:nvPicPr>
            <p:cNvPr id="2" name="图片 7">
              <a:extLst>
                <a:ext uri="{FF2B5EF4-FFF2-40B4-BE49-F238E27FC236}">
                  <a16:creationId xmlns:a16="http://schemas.microsoft.com/office/drawing/2014/main" id="{DCFD5B39-EFED-D6D9-747D-C6971645E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78" b="3889"/>
            <a:stretch/>
          </p:blipFill>
          <p:spPr>
            <a:xfrm>
              <a:off x="-457200" y="842309"/>
              <a:ext cx="12266913" cy="313511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388749-9174-BFE7-D2F7-FD8F69F0FBA5}"/>
                </a:ext>
              </a:extLst>
            </p:cNvPr>
            <p:cNvSpPr txBox="1"/>
            <p:nvPr/>
          </p:nvSpPr>
          <p:spPr>
            <a:xfrm>
              <a:off x="1847206" y="1209535"/>
              <a:ext cx="76581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Nếu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bật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chuông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đồng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hồ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reo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thì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em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nghe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tiếng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không</a:t>
              </a:r>
              <a:r>
                <a:rPr lang="en-US" sz="36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8331A34-FB37-E05F-DED0-59987A11B2D8}"/>
              </a:ext>
            </a:extLst>
          </p:cNvPr>
          <p:cNvGrpSpPr/>
          <p:nvPr/>
        </p:nvGrpSpPr>
        <p:grpSpPr>
          <a:xfrm>
            <a:off x="-297711" y="3350608"/>
            <a:ext cx="12266913" cy="3135110"/>
            <a:chOff x="-457200" y="842309"/>
            <a:chExt cx="12266913" cy="313511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ABC8099-7156-2BEB-2D91-189864467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78" b="3889"/>
            <a:stretch/>
          </p:blipFill>
          <p:spPr>
            <a:xfrm>
              <a:off x="-457200" y="842309"/>
              <a:ext cx="12266913" cy="31351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577F35-78ED-75B3-98BB-0BE6A32DED59}"/>
                </a:ext>
              </a:extLst>
            </p:cNvPr>
            <p:cNvSpPr txBox="1"/>
            <p:nvPr/>
          </p:nvSpPr>
          <p:spPr>
            <a:xfrm>
              <a:off x="1480457" y="1340163"/>
              <a:ext cx="81064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Nếu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nghe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tiếng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thì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đồng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hồ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truyền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đến</a:t>
              </a:r>
              <a:r>
                <a:rPr lang="en-US" sz="3600" b="1" dirty="0">
                  <a:latin typeface="Cambria" panose="02040503050406030204" pitchFamily="18" charset="0"/>
                </a:rPr>
                <a:t> tai </a:t>
              </a:r>
              <a:r>
                <a:rPr lang="en-US" sz="3600" b="1" dirty="0" err="1">
                  <a:latin typeface="Cambria" panose="02040503050406030204" pitchFamily="18" charset="0"/>
                </a:rPr>
                <a:t>em</a:t>
              </a:r>
              <a:r>
                <a:rPr lang="en-US" sz="3600" b="1" dirty="0">
                  <a:latin typeface="Cambria" panose="02040503050406030204" pitchFamily="18" charset="0"/>
                </a:rPr>
                <a:t> qua </a:t>
              </a:r>
              <a:r>
                <a:rPr lang="en-US" sz="3600" b="1" dirty="0" err="1">
                  <a:latin typeface="Cambria" panose="02040503050406030204" pitchFamily="18" charset="0"/>
                </a:rPr>
                <a:t>chất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CF8A342-D085-C9B9-EFD4-8E9117BEE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022" y="444846"/>
            <a:ext cx="3316231" cy="603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4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175688-D6E2-6553-C2AC-CBADB11F8E62}"/>
              </a:ext>
            </a:extLst>
          </p:cNvPr>
          <p:cNvGrpSpPr/>
          <p:nvPr/>
        </p:nvGrpSpPr>
        <p:grpSpPr>
          <a:xfrm>
            <a:off x="7543800" y="1135046"/>
            <a:ext cx="3444934" cy="4743863"/>
            <a:chOff x="-6787" y="571502"/>
            <a:chExt cx="11538037" cy="71969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2AB3E89-A112-1B07-00BF-13E0600728A9}"/>
                </a:ext>
              </a:extLst>
            </p:cNvPr>
            <p:cNvSpPr/>
            <p:nvPr/>
          </p:nvSpPr>
          <p:spPr>
            <a:xfrm>
              <a:off x="-6787" y="571502"/>
              <a:ext cx="11538037" cy="719690"/>
            </a:xfrm>
            <a:prstGeom prst="roundRect">
              <a:avLst/>
            </a:prstGeom>
            <a:solidFill>
              <a:srgbClr val="FFF3C5"/>
            </a:solidFill>
            <a:ln w="19050">
              <a:solidFill>
                <a:srgbClr val="FAB2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E21C7F-FCBF-5D00-1628-CDF2E7ADE658}"/>
                </a:ext>
              </a:extLst>
            </p:cNvPr>
            <p:cNvSpPr txBox="1"/>
            <p:nvPr/>
          </p:nvSpPr>
          <p:spPr>
            <a:xfrm>
              <a:off x="70719" y="571502"/>
              <a:ext cx="11383022" cy="699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Tiếng</a:t>
              </a:r>
              <a:r>
                <a:rPr lang="en-US" sz="4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chuông</a:t>
              </a:r>
              <a:r>
                <a:rPr lang="en-US" sz="4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đồng</a:t>
              </a:r>
              <a:r>
                <a:rPr lang="en-US" sz="4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hồ</a:t>
              </a:r>
              <a:r>
                <a:rPr lang="en-US" sz="4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truyền</a:t>
              </a:r>
              <a:r>
                <a:rPr lang="en-US" sz="4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qua </a:t>
              </a:r>
              <a:r>
                <a:rPr lang="en-US" sz="4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4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4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thủy</a:t>
              </a:r>
              <a:r>
                <a:rPr lang="en-US" sz="4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tinh</a:t>
              </a:r>
              <a:r>
                <a:rPr lang="en-US" sz="4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4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tai.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A1AEB86-1A67-CAD8-DA27-F16BEBDE2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61" y="655957"/>
            <a:ext cx="5009369" cy="55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1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174B1D0-C06B-D63F-B066-A50C2137E0AE}"/>
              </a:ext>
            </a:extLst>
          </p:cNvPr>
          <p:cNvGrpSpPr/>
          <p:nvPr/>
        </p:nvGrpSpPr>
        <p:grpSpPr>
          <a:xfrm>
            <a:off x="1650492" y="2011777"/>
            <a:ext cx="9652351" cy="3474623"/>
            <a:chOff x="1650492" y="2011777"/>
            <a:chExt cx="9652351" cy="3474623"/>
          </a:xfrm>
        </p:grpSpPr>
        <p:grpSp>
          <p:nvGrpSpPr>
            <p:cNvPr id="6" name="组合 19">
              <a:extLst>
                <a:ext uri="{FF2B5EF4-FFF2-40B4-BE49-F238E27FC236}">
                  <a16:creationId xmlns:a16="http://schemas.microsoft.com/office/drawing/2014/main" id="{1522B330-74BC-422A-A54F-F31C071444A2}"/>
                </a:ext>
              </a:extLst>
            </p:cNvPr>
            <p:cNvGrpSpPr/>
            <p:nvPr/>
          </p:nvGrpSpPr>
          <p:grpSpPr>
            <a:xfrm>
              <a:off x="1650492" y="2011777"/>
              <a:ext cx="9652351" cy="3474623"/>
              <a:chOff x="924877" y="2255520"/>
              <a:chExt cx="10211753" cy="3468088"/>
            </a:xfrm>
          </p:grpSpPr>
          <p:sp>
            <p:nvSpPr>
              <p:cNvPr id="16" name="矩形: 圆角 9">
                <a:extLst>
                  <a:ext uri="{FF2B5EF4-FFF2-40B4-BE49-F238E27FC236}">
                    <a16:creationId xmlns:a16="http://schemas.microsoft.com/office/drawing/2014/main" id="{19614A78-37AB-CBB5-F6A6-8AE1CDDC6550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39488"/>
              </a:xfrm>
              <a:prstGeom prst="roundRect">
                <a:avLst/>
              </a:prstGeom>
              <a:solidFill>
                <a:srgbClr val="40AF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7" name="矩形: 圆角 11">
                <a:extLst>
                  <a:ext uri="{FF2B5EF4-FFF2-40B4-BE49-F238E27FC236}">
                    <a16:creationId xmlns:a16="http://schemas.microsoft.com/office/drawing/2014/main" id="{4F706132-9AD3-0697-5F87-9C0CF5B54A90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AED54D-BF3E-26D1-EEE5-67BDA242347B}"/>
                </a:ext>
              </a:extLst>
            </p:cNvPr>
            <p:cNvSpPr txBox="1"/>
            <p:nvPr/>
          </p:nvSpPr>
          <p:spPr>
            <a:xfrm>
              <a:off x="1650492" y="2628378"/>
              <a:ext cx="92479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Âm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thanh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truyền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qua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chất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khí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chất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lỏng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chất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cs typeface="Calibri" panose="020F0502020204030204" pitchFamily="34" charset="0"/>
                </a:rPr>
                <a:t>rắn</a:t>
              </a:r>
              <a:r>
                <a:rPr lang="en-US" sz="5400" b="1" dirty="0">
                  <a:latin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43D94AE-1245-F3E3-6D08-40E6C04D5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377" y="518182"/>
            <a:ext cx="5301246" cy="205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6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29742" y="2112297"/>
            <a:ext cx="12192000" cy="47457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296E91-D091-BA98-86B4-798157DF7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84085B-D970-DBB8-5E5B-03F0CEE3A9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F80FBA0-012F-10C8-6041-6316CCEB1A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C04192-5BA1-27B7-4289-D9C780B341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18289690">
            <a:off x="1267730" y="516097"/>
            <a:ext cx="734661" cy="633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0FFE95-BCC3-D337-5063-1FE8F8C02C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900054">
            <a:off x="9879303" y="5326080"/>
            <a:ext cx="734661" cy="6333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88760-0610-00B4-A3CB-20CAF45B04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013" y="278532"/>
            <a:ext cx="1523937" cy="15239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4025FF-59C2-D7D2-0AA8-BB2A8C4409AA}"/>
              </a:ext>
            </a:extLst>
          </p:cNvPr>
          <p:cNvGrpSpPr/>
          <p:nvPr/>
        </p:nvGrpSpPr>
        <p:grpSpPr>
          <a:xfrm>
            <a:off x="1649588" y="2337797"/>
            <a:ext cx="9033822" cy="2288119"/>
            <a:chOff x="1029351" y="1782856"/>
            <a:chExt cx="10453757" cy="3560699"/>
          </a:xfrm>
        </p:grpSpPr>
        <p:grpSp>
          <p:nvGrpSpPr>
            <p:cNvPr id="7" name="组合 19">
              <a:extLst>
                <a:ext uri="{FF2B5EF4-FFF2-40B4-BE49-F238E27FC236}">
                  <a16:creationId xmlns:a16="http://schemas.microsoft.com/office/drawing/2014/main" id="{FEF422B0-D377-5B08-5FB5-BEC150FF6A10}"/>
                </a:ext>
              </a:extLst>
            </p:cNvPr>
            <p:cNvGrpSpPr/>
            <p:nvPr/>
          </p:nvGrpSpPr>
          <p:grpSpPr>
            <a:xfrm>
              <a:off x="1029351" y="1868932"/>
              <a:ext cx="10453757" cy="3474623"/>
              <a:chOff x="924877" y="2255520"/>
              <a:chExt cx="10211753" cy="3468088"/>
            </a:xfrm>
          </p:grpSpPr>
          <p:sp>
            <p:nvSpPr>
              <p:cNvPr id="14" name="矩形: 圆角 9">
                <a:extLst>
                  <a:ext uri="{FF2B5EF4-FFF2-40B4-BE49-F238E27FC236}">
                    <a16:creationId xmlns:a16="http://schemas.microsoft.com/office/drawing/2014/main" id="{5B761440-D8DC-A976-2BFB-2F0A96777D1E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39488"/>
              </a:xfrm>
              <a:prstGeom prst="roundRect">
                <a:avLst/>
              </a:prstGeom>
              <a:solidFill>
                <a:srgbClr val="40AF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5" name="矩形: 圆角 11">
                <a:extLst>
                  <a:ext uri="{FF2B5EF4-FFF2-40B4-BE49-F238E27FC236}">
                    <a16:creationId xmlns:a16="http://schemas.microsoft.com/office/drawing/2014/main" id="{D61C3B90-828E-D007-EDE2-6B502D9B15C6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E3D7A8-817A-2D68-F999-9AF5BF704ED9}"/>
                </a:ext>
              </a:extLst>
            </p:cNvPr>
            <p:cNvSpPr txBox="1"/>
            <p:nvPr/>
          </p:nvSpPr>
          <p:spPr>
            <a:xfrm>
              <a:off x="1243704" y="1782856"/>
              <a:ext cx="10093223" cy="310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Chia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thân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Chuẩn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mới</a:t>
              </a:r>
              <a:r>
                <a:rPr lang="en-US" sz="4400" dirty="0">
                  <a:latin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6" name="图片 27">
            <a:extLst>
              <a:ext uri="{FF2B5EF4-FFF2-40B4-BE49-F238E27FC236}">
                <a16:creationId xmlns:a16="http://schemas.microsoft.com/office/drawing/2014/main" id="{91654B5D-67F7-E7BE-D9ED-C74105087A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2002" y="865415"/>
            <a:ext cx="6294666" cy="62946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FA568F-3D54-A1BF-101D-055422F67E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850" y="3583101"/>
            <a:ext cx="3068415" cy="33257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13E5AB-745B-E7E4-584A-BE6FAF9787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0713" y="42231"/>
            <a:ext cx="6127011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3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0702" y="521781"/>
            <a:ext cx="10930596" cy="4975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GHI VỞ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Âm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nguồn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âm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âm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rung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lan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âm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Âm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lỏng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rắn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97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>
          <a:xfrm>
            <a:off x="0" y="1530735"/>
            <a:ext cx="12192000" cy="532726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9D66732-9CDC-D4B2-A7DC-0D1022D1D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>
            <a:off x="106595" y="52301"/>
            <a:ext cx="734661" cy="63332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642BCD8-FE54-7CCB-758F-1BDB66816A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20019125" flipH="1">
            <a:off x="10224680" y="4599018"/>
            <a:ext cx="548532" cy="4728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5FDC46C-3DE7-10CD-5562-654397122E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17" y="15253"/>
            <a:ext cx="1802469" cy="180246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E1BE53A-40ED-4C9D-14F9-9960754BB8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828435" y="0"/>
            <a:ext cx="3332365" cy="137126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3B79A2D-112E-AF31-D269-722933D079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2539" y="184264"/>
            <a:ext cx="998738" cy="99873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FEC439C-805D-CB2C-60A2-659A89CA34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>
            <a:off x="8091093" y="15545"/>
            <a:ext cx="4087523" cy="2266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61A84-BC9B-2822-1BDA-CEC7C600F2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2344" y="1530735"/>
            <a:ext cx="10065524" cy="376074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5E8D4B8-2A3C-8F3F-EDC5-8E76137F33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19" y="2886742"/>
            <a:ext cx="4274113" cy="427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2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2B9E8F6-F02D-3D46-5F3F-2AC48B1DC4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6" y="350668"/>
            <a:ext cx="740414" cy="740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7127EE-6306-2E1C-9DE9-CE43AAD44A0C}"/>
              </a:ext>
            </a:extLst>
          </p:cNvPr>
          <p:cNvSpPr txBox="1"/>
          <p:nvPr/>
        </p:nvSpPr>
        <p:spPr>
          <a:xfrm>
            <a:off x="487726" y="1413063"/>
            <a:ext cx="2276777" cy="4031873"/>
          </a:xfrm>
          <a:prstGeom prst="rect">
            <a:avLst/>
          </a:prstGeom>
          <a:solidFill>
            <a:srgbClr val="FFF3C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âm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thanh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7C980-C34D-D0A9-8A2D-DF719D5C2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313" y="350668"/>
            <a:ext cx="8919389" cy="594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2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7"/>
            <a:ext cx="12192000" cy="47457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296E91-D091-BA98-86B4-798157DF7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84085B-D970-DBB8-5E5B-03F0CEE3A9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F80FBA0-012F-10C8-6041-6316CCEB1A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FA568F-3D54-A1BF-101D-055422F67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620" y="-89165"/>
            <a:ext cx="3068415" cy="33257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C04192-5BA1-27B7-4289-D9C780B341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18289690">
            <a:off x="1267730" y="516097"/>
            <a:ext cx="734661" cy="633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0FFE95-BCC3-D337-5063-1FE8F8C02C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900054">
            <a:off x="9879303" y="5326080"/>
            <a:ext cx="734661" cy="6333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88760-0610-00B4-A3CB-20CAF45B04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9401" y="860306"/>
            <a:ext cx="1014009" cy="1014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52C103-8688-1EC4-6EE0-CFC884ECF5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587" y="1709174"/>
            <a:ext cx="10382388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DEA199-59EB-6C0E-F97D-DD61D1E1C98F}"/>
              </a:ext>
            </a:extLst>
          </p:cNvPr>
          <p:cNvGrpSpPr/>
          <p:nvPr/>
        </p:nvGrpSpPr>
        <p:grpSpPr>
          <a:xfrm>
            <a:off x="6350924" y="1014155"/>
            <a:ext cx="4971010" cy="4558791"/>
            <a:chOff x="597180" y="571501"/>
            <a:chExt cx="11284635" cy="28099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169B418-0DE7-1280-96ED-D798A06B117C}"/>
                </a:ext>
              </a:extLst>
            </p:cNvPr>
            <p:cNvSpPr/>
            <p:nvPr/>
          </p:nvSpPr>
          <p:spPr>
            <a:xfrm>
              <a:off x="597180" y="571501"/>
              <a:ext cx="11284635" cy="2809960"/>
            </a:xfrm>
            <a:prstGeom prst="roundRect">
              <a:avLst/>
            </a:prstGeom>
            <a:solidFill>
              <a:srgbClr val="FFF3C5"/>
            </a:solidFill>
            <a:ln w="19050">
              <a:solidFill>
                <a:srgbClr val="FAB2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D18A71-5F08-B037-EF0D-7D48901D3767}"/>
                </a:ext>
              </a:extLst>
            </p:cNvPr>
            <p:cNvSpPr txBox="1"/>
            <p:nvPr/>
          </p:nvSpPr>
          <p:spPr>
            <a:xfrm>
              <a:off x="1008120" y="738479"/>
              <a:ext cx="10567555" cy="2333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thực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hành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thí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nghiệm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mô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tả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chuyển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vụn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giấy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giác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ta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nhẹ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lên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trống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8BD75E5-0AD4-3403-2E1B-E875C9DAB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9900"/>
            <a:ext cx="6803726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5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E05B6A-55AD-178D-0C92-DBA2C55A8F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3" y="477323"/>
            <a:ext cx="1031764" cy="1031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DD7AB9-31C8-A207-68DC-40FD72015476}"/>
              </a:ext>
            </a:extLst>
          </p:cNvPr>
          <p:cNvSpPr txBox="1"/>
          <p:nvPr/>
        </p:nvSpPr>
        <p:spPr>
          <a:xfrm>
            <a:off x="1589809" y="608907"/>
            <a:ext cx="6224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</a:rPr>
              <a:t>1. Thực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hành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thí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nghiệm</a:t>
            </a:r>
            <a:endParaRPr lang="en-US" sz="40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54B414-A4B5-FAF1-D25C-6900C412499D}"/>
              </a:ext>
            </a:extLst>
          </p:cNvPr>
          <p:cNvGrpSpPr/>
          <p:nvPr/>
        </p:nvGrpSpPr>
        <p:grpSpPr>
          <a:xfrm>
            <a:off x="6350560" y="1524197"/>
            <a:ext cx="5022438" cy="4523981"/>
            <a:chOff x="-6787" y="571502"/>
            <a:chExt cx="12080256" cy="204703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62B46FE-9C41-CC93-A99F-32E751D24CFC}"/>
                </a:ext>
              </a:extLst>
            </p:cNvPr>
            <p:cNvSpPr/>
            <p:nvPr/>
          </p:nvSpPr>
          <p:spPr>
            <a:xfrm>
              <a:off x="-6787" y="571502"/>
              <a:ext cx="12080256" cy="2047032"/>
            </a:xfrm>
            <a:prstGeom prst="roundRect">
              <a:avLst/>
            </a:prstGeom>
            <a:solidFill>
              <a:srgbClr val="FFF3C5"/>
            </a:solidFill>
            <a:ln w="19050">
              <a:solidFill>
                <a:srgbClr val="FAB2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731A5D-2A39-DA23-575C-9FFD2790B755}"/>
                </a:ext>
              </a:extLst>
            </p:cNvPr>
            <p:cNvSpPr txBox="1"/>
            <p:nvPr/>
          </p:nvSpPr>
          <p:spPr>
            <a:xfrm>
              <a:off x="148225" y="592336"/>
              <a:ext cx="11770231" cy="1948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	Khi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quan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thấy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vụn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giấy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nảy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lên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rơi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xuống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nhịp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nhàng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. Khi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lên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trống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thấy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trống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 rung </a:t>
              </a:r>
              <a:r>
                <a:rPr lang="en-US" sz="40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4000" dirty="0">
                  <a:latin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160210E-EF34-E10E-99F7-A9A02E9F6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5" r="50000"/>
          <a:stretch/>
        </p:blipFill>
        <p:spPr>
          <a:xfrm>
            <a:off x="648531" y="1448377"/>
            <a:ext cx="5637581" cy="485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33A34B7-E5D2-6F7F-B564-3253ECF2B725}"/>
              </a:ext>
            </a:extLst>
          </p:cNvPr>
          <p:cNvGrpSpPr/>
          <p:nvPr/>
        </p:nvGrpSpPr>
        <p:grpSpPr>
          <a:xfrm>
            <a:off x="639734" y="427139"/>
            <a:ext cx="10912532" cy="1754326"/>
            <a:chOff x="639734" y="427139"/>
            <a:chExt cx="10912532" cy="175432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9353DF5-5637-C4B1-46BA-CC3EDAA04409}"/>
                </a:ext>
              </a:extLst>
            </p:cNvPr>
            <p:cNvSpPr txBox="1"/>
            <p:nvPr/>
          </p:nvSpPr>
          <p:spPr>
            <a:xfrm>
              <a:off x="983572" y="427139"/>
              <a:ext cx="6338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2.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935A96-CAC4-ACC2-BA03-B736DD3F9D34}"/>
                </a:ext>
              </a:extLst>
            </p:cNvPr>
            <p:cNvSpPr txBox="1"/>
            <p:nvPr/>
          </p:nvSpPr>
          <p:spPr>
            <a:xfrm>
              <a:off x="639734" y="427139"/>
              <a:ext cx="1091253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>
                  <a:latin typeface="Cambria" panose="02040503050406030204" pitchFamily="18" charset="0"/>
                </a:rPr>
                <a:t>	</a:t>
              </a:r>
              <a:r>
                <a:rPr lang="vi-VN" sz="3600" dirty="0">
                  <a:latin typeface="Cambria" panose="02040503050406030204" pitchFamily="18" charset="0"/>
                </a:rPr>
                <a:t>Đặt bàn tay vào cổ như hình 2 và hát một câu hát. Em có nghe thấy âm thanh không? Tay em có cảm giác thế nào? Âm thanh đó phát ra từ đâu?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29E67F0-2CAE-C5AB-231B-6DBBE49888F0}"/>
              </a:ext>
            </a:extLst>
          </p:cNvPr>
          <p:cNvSpPr txBox="1"/>
          <p:nvPr/>
        </p:nvSpPr>
        <p:spPr>
          <a:xfrm>
            <a:off x="8133993" y="2764269"/>
            <a:ext cx="2848198" cy="255454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vật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phát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ra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âm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thanh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đều</a:t>
            </a:r>
            <a:r>
              <a:rPr lang="en-US" sz="4000" b="1" dirty="0">
                <a:latin typeface="Cambria" panose="02040503050406030204" pitchFamily="18" charset="0"/>
              </a:rPr>
              <a:t> rung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230CFC-B74A-295D-EF2E-734E68225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6" b="481"/>
          <a:stretch/>
        </p:blipFill>
        <p:spPr>
          <a:xfrm>
            <a:off x="2230734" y="2181465"/>
            <a:ext cx="4480938" cy="40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1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698A21-E1FF-D3FF-AD20-D6C95FEBAD6D}"/>
              </a:ext>
            </a:extLst>
          </p:cNvPr>
          <p:cNvSpPr txBox="1"/>
          <p:nvPr/>
        </p:nvSpPr>
        <p:spPr>
          <a:xfrm>
            <a:off x="808413" y="427139"/>
            <a:ext cx="2283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latin typeface="Cambria" panose="02040503050406030204" pitchFamily="18" charset="0"/>
              </a:rPr>
              <a:t>Trò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chơi</a:t>
            </a:r>
            <a:r>
              <a:rPr lang="en-US" sz="3600" b="1" i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6EFFB2-3089-8F7B-B339-7E82551492BC}"/>
              </a:ext>
            </a:extLst>
          </p:cNvPr>
          <p:cNvSpPr txBox="1"/>
          <p:nvPr/>
        </p:nvSpPr>
        <p:spPr>
          <a:xfrm>
            <a:off x="1032114" y="3025112"/>
            <a:ext cx="10623664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latin typeface="Cambria" panose="02040503050406030204" pitchFamily="18" charset="0"/>
              </a:rPr>
              <a:t>Các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nhóm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hãy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cùng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ghi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vào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bảng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phụ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những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ví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dụ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về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các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vật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phát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ra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âm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thanh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thì</a:t>
            </a:r>
            <a:r>
              <a:rPr lang="en-US" sz="3200" b="1" i="1" dirty="0">
                <a:latin typeface="Cambria" panose="02040503050406030204" pitchFamily="18" charset="0"/>
              </a:rPr>
              <a:t> rung </a:t>
            </a:r>
            <a:r>
              <a:rPr lang="en-US" sz="3200" b="1" i="1" dirty="0" err="1">
                <a:latin typeface="Cambria" panose="02040503050406030204" pitchFamily="18" charset="0"/>
              </a:rPr>
              <a:t>động</a:t>
            </a:r>
            <a:r>
              <a:rPr lang="en-US" sz="32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0D967E-E59B-A2B6-0332-98B9F0737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671" y="1384597"/>
            <a:ext cx="8504657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2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A4D239-C412-4292-0F49-2F1404EAD731}"/>
              </a:ext>
            </a:extLst>
          </p:cNvPr>
          <p:cNvSpPr txBox="1"/>
          <p:nvPr/>
        </p:nvSpPr>
        <p:spPr>
          <a:xfrm>
            <a:off x="1345622" y="414590"/>
            <a:ext cx="106912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biết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nguồn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âm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thanh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. Khi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vật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âm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thanh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chúng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điểm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gì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giống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nhau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FC1A36-E369-1183-687B-2B137AB3384E}"/>
              </a:ext>
            </a:extLst>
          </p:cNvPr>
          <p:cNvSpPr/>
          <p:nvPr/>
        </p:nvSpPr>
        <p:spPr>
          <a:xfrm>
            <a:off x="637602" y="622768"/>
            <a:ext cx="708020" cy="660861"/>
          </a:xfrm>
          <a:prstGeom prst="ellipse">
            <a:avLst/>
          </a:prstGeom>
          <a:solidFill>
            <a:srgbClr val="40A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BB7542-6A19-65F5-37EB-36E4BB6D05F4}"/>
              </a:ext>
            </a:extLst>
          </p:cNvPr>
          <p:cNvGrpSpPr/>
          <p:nvPr/>
        </p:nvGrpSpPr>
        <p:grpSpPr>
          <a:xfrm>
            <a:off x="637602" y="5102364"/>
            <a:ext cx="5031678" cy="1233597"/>
            <a:chOff x="-6787" y="571502"/>
            <a:chExt cx="11538037" cy="67083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3EE355E-ACCA-C507-A661-874131BB253E}"/>
                </a:ext>
              </a:extLst>
            </p:cNvPr>
            <p:cNvSpPr/>
            <p:nvPr/>
          </p:nvSpPr>
          <p:spPr>
            <a:xfrm>
              <a:off x="-6787" y="571502"/>
              <a:ext cx="11538037" cy="670833"/>
            </a:xfrm>
            <a:prstGeom prst="roundRect">
              <a:avLst/>
            </a:prstGeom>
            <a:solidFill>
              <a:srgbClr val="FFF3C5"/>
            </a:solidFill>
            <a:ln w="19050">
              <a:solidFill>
                <a:srgbClr val="FAB2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B1D0AD-B2FA-331A-2E7D-D0B2A061890B}"/>
                </a:ext>
              </a:extLst>
            </p:cNvPr>
            <p:cNvSpPr txBox="1"/>
            <p:nvPr/>
          </p:nvSpPr>
          <p:spPr>
            <a:xfrm>
              <a:off x="148227" y="592336"/>
              <a:ext cx="11383023" cy="58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Nguồn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phát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âm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thanh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trống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gõ</a:t>
              </a:r>
              <a:endParaRPr lang="en-US" sz="3600" dirty="0"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90D7E9-D0F5-1BBF-04C4-0A49EA6E119F}"/>
              </a:ext>
            </a:extLst>
          </p:cNvPr>
          <p:cNvGrpSpPr/>
          <p:nvPr/>
        </p:nvGrpSpPr>
        <p:grpSpPr>
          <a:xfrm>
            <a:off x="6533204" y="5195685"/>
            <a:ext cx="5031678" cy="1233597"/>
            <a:chOff x="-6787" y="571502"/>
            <a:chExt cx="11538037" cy="67083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7B089DD-118F-FB13-6EE6-3962AB1522B8}"/>
                </a:ext>
              </a:extLst>
            </p:cNvPr>
            <p:cNvSpPr/>
            <p:nvPr/>
          </p:nvSpPr>
          <p:spPr>
            <a:xfrm>
              <a:off x="-6787" y="571502"/>
              <a:ext cx="11538037" cy="670833"/>
            </a:xfrm>
            <a:prstGeom prst="roundRect">
              <a:avLst/>
            </a:prstGeom>
            <a:solidFill>
              <a:srgbClr val="FFF3C5"/>
            </a:solidFill>
            <a:ln w="19050">
              <a:solidFill>
                <a:srgbClr val="FAB2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181D4B-9B85-32AF-4714-DD929B050E86}"/>
                </a:ext>
              </a:extLst>
            </p:cNvPr>
            <p:cNvSpPr txBox="1"/>
            <p:nvPr/>
          </p:nvSpPr>
          <p:spPr>
            <a:xfrm>
              <a:off x="148227" y="592336"/>
              <a:ext cx="11383023" cy="58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Nguồn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phát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âm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thanh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dây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thanh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đới</a:t>
              </a:r>
              <a:endParaRPr lang="en-US" sz="3600" dirty="0"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B2B2BB2-FA95-10BE-3833-AC8345D46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5" r="50000"/>
          <a:stretch/>
        </p:blipFill>
        <p:spPr>
          <a:xfrm>
            <a:off x="991612" y="1408737"/>
            <a:ext cx="4203100" cy="3620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70D783-0921-3757-C80A-E055E78F6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6" b="481"/>
          <a:stretch/>
        </p:blipFill>
        <p:spPr>
          <a:xfrm>
            <a:off x="6973038" y="1408736"/>
            <a:ext cx="4041103" cy="369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9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A4D239-C412-4292-0F49-2F1404EAD731}"/>
              </a:ext>
            </a:extLst>
          </p:cNvPr>
          <p:cNvSpPr txBox="1"/>
          <p:nvPr/>
        </p:nvSpPr>
        <p:spPr>
          <a:xfrm>
            <a:off x="1345622" y="414590"/>
            <a:ext cx="106912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biết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nguồn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âm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thanh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. Khi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vật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âm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thanh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chúng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điểm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gì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giống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nhau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FC1A36-E369-1183-687B-2B137AB3384E}"/>
              </a:ext>
            </a:extLst>
          </p:cNvPr>
          <p:cNvSpPr/>
          <p:nvPr/>
        </p:nvSpPr>
        <p:spPr>
          <a:xfrm>
            <a:off x="637602" y="622768"/>
            <a:ext cx="708020" cy="660861"/>
          </a:xfrm>
          <a:prstGeom prst="ellipse">
            <a:avLst/>
          </a:prstGeom>
          <a:solidFill>
            <a:srgbClr val="40A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90D7E9-D0F5-1BBF-04C4-0A49EA6E119F}"/>
              </a:ext>
            </a:extLst>
          </p:cNvPr>
          <p:cNvGrpSpPr/>
          <p:nvPr/>
        </p:nvGrpSpPr>
        <p:grpSpPr>
          <a:xfrm>
            <a:off x="637602" y="5039946"/>
            <a:ext cx="10620602" cy="1238641"/>
            <a:chOff x="-6787" y="571502"/>
            <a:chExt cx="11538037" cy="6735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7B089DD-118F-FB13-6EE6-3962AB1522B8}"/>
                </a:ext>
              </a:extLst>
            </p:cNvPr>
            <p:cNvSpPr/>
            <p:nvPr/>
          </p:nvSpPr>
          <p:spPr>
            <a:xfrm>
              <a:off x="-6787" y="571502"/>
              <a:ext cx="11538037" cy="670833"/>
            </a:xfrm>
            <a:prstGeom prst="roundRect">
              <a:avLst/>
            </a:prstGeom>
            <a:solidFill>
              <a:srgbClr val="FFF3C5"/>
            </a:solidFill>
            <a:ln w="19050">
              <a:solidFill>
                <a:srgbClr val="FAB2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181D4B-9B85-32AF-4714-DD929B050E86}"/>
                </a:ext>
              </a:extLst>
            </p:cNvPr>
            <p:cNvSpPr txBox="1"/>
            <p:nvPr/>
          </p:nvSpPr>
          <p:spPr>
            <a:xfrm>
              <a:off x="148228" y="592336"/>
              <a:ext cx="11383022" cy="652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Điểm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giống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nhau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chúng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đều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rung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phát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âm</a:t>
              </a:r>
              <a:r>
                <a:rPr lang="en-US" sz="3600" dirty="0">
                  <a:latin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cs typeface="Calibri" panose="020F0502020204030204" pitchFamily="34" charset="0"/>
                </a:rPr>
                <a:t>thanh</a:t>
              </a:r>
              <a:endParaRPr lang="en-US" sz="3600" dirty="0"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EE41288-AB74-0CDA-8FE4-89B40B32F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5" r="50000"/>
          <a:stretch/>
        </p:blipFill>
        <p:spPr>
          <a:xfrm>
            <a:off x="2030764" y="1441347"/>
            <a:ext cx="4171531" cy="3593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6DDDE-D823-EEC7-78CD-4E89E28EE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6" b="481"/>
          <a:stretch/>
        </p:blipFill>
        <p:spPr>
          <a:xfrm>
            <a:off x="6202295" y="1491808"/>
            <a:ext cx="3701438" cy="33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5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396</Words>
  <Application>Microsoft Office PowerPoint</Application>
  <PresentationFormat>Widescreen</PresentationFormat>
  <Paragraphs>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Vogue-ExtraBold</vt:lpstr>
      <vt:lpstr>SVN-Newton</vt:lpstr>
      <vt:lpstr>Arial</vt:lpstr>
      <vt:lpstr>SVN-Ready</vt:lpstr>
      <vt:lpstr>阿里巴巴普惠体</vt:lpstr>
      <vt:lpstr>Cambria</vt:lpstr>
      <vt:lpstr>Times New Roman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Quý Thắng</cp:lastModifiedBy>
  <cp:revision>35</cp:revision>
  <dcterms:created xsi:type="dcterms:W3CDTF">2023-06-29T12:57:11Z</dcterms:created>
  <dcterms:modified xsi:type="dcterms:W3CDTF">2025-11-25T03:24:03Z</dcterms:modified>
</cp:coreProperties>
</file>