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sldIdLst>
    <p:sldId id="435" r:id="rId2"/>
    <p:sldId id="395" r:id="rId3"/>
    <p:sldId id="394" r:id="rId4"/>
    <p:sldId id="399" r:id="rId5"/>
    <p:sldId id="437" r:id="rId6"/>
    <p:sldId id="438" r:id="rId7"/>
    <p:sldId id="428" r:id="rId8"/>
    <p:sldId id="427" r:id="rId9"/>
    <p:sldId id="426" r:id="rId10"/>
    <p:sldId id="439" r:id="rId11"/>
    <p:sldId id="441" r:id="rId12"/>
    <p:sldId id="442" r:id="rId13"/>
    <p:sldId id="443" r:id="rId14"/>
    <p:sldId id="444"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showGuides="1">
      <p:cViewPr varScale="1">
        <p:scale>
          <a:sx n="62" d="100"/>
          <a:sy n="62" d="100"/>
        </p:scale>
        <p:origin x="300" y="36"/>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2025/10/1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01-Oct-25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0" name="Picture 9"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6"/>
          <a:stretch>
            <a:fillRect/>
          </a:stretch>
        </p:blipFill>
        <p:spPr>
          <a:xfrm>
            <a:off x="3404013" y="2540000"/>
            <a:ext cx="383640" cy="40706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7413" y="55152"/>
            <a:ext cx="1563416" cy="1611988"/>
          </a:xfrm>
          <a:prstGeom prst="rect">
            <a:avLst/>
          </a:prstGeom>
        </p:spPr>
      </p:pic>
      <p:sp>
        <p:nvSpPr>
          <p:cNvPr id="3" name="Rectangle 2">
            <a:extLst>
              <a:ext uri="{FF2B5EF4-FFF2-40B4-BE49-F238E27FC236}">
                <a16:creationId xmlns:a16="http://schemas.microsoft.com/office/drawing/2014/main" id="{CAFD8F8E-1173-40B1-6837-69C7D7826123}"/>
              </a:ext>
            </a:extLst>
          </p:cNvPr>
          <p:cNvSpPr/>
          <p:nvPr/>
        </p:nvSpPr>
        <p:spPr>
          <a:xfrm>
            <a:off x="1121551" y="1553119"/>
            <a:ext cx="9333582" cy="3139321"/>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DÂN CƯ VÀ HOẠT ĐỘNG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SẢN </a:t>
            </a:r>
            <a:r>
              <a:rPr lang="en-US" sz="5400" b="1">
                <a:ln w="6600">
                  <a:solidFill>
                    <a:schemeClr val="accent2"/>
                  </a:solidFill>
                  <a:prstDash val="solid"/>
                </a:ln>
                <a:solidFill>
                  <a:srgbClr val="FFFFFF"/>
                </a:solidFill>
                <a:effectLst>
                  <a:outerShdw dist="38100" dir="2700000" algn="tl" rotWithShape="0">
                    <a:schemeClr val="accent2"/>
                  </a:outerShdw>
                </a:effectLst>
              </a:rPr>
              <a:t>XUẤT SỞ </a:t>
            </a:r>
            <a:r>
              <a:rPr lang="en-US" sz="5400" b="1" dirty="0">
                <a:ln w="6600">
                  <a:solidFill>
                    <a:schemeClr val="accent2"/>
                  </a:solidFill>
                  <a:prstDash val="solid"/>
                </a:ln>
                <a:solidFill>
                  <a:srgbClr val="FFFFFF"/>
                </a:solidFill>
                <a:effectLst>
                  <a:outerShdw dist="38100" dir="2700000" algn="tl" rotWithShape="0">
                    <a:schemeClr val="accent2"/>
                  </a:outerShdw>
                </a:effectLst>
              </a:rPr>
              <a:t>VÙNG TRUNG DU </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VÀ MIỀN NÚI PHÍA BẮC</a:t>
            </a:r>
          </a:p>
          <a:p>
            <a:pPr algn="ctr"/>
            <a:r>
              <a:rPr lang="en-US" sz="3600" b="1" dirty="0">
                <a:ln w="6600">
                  <a:solidFill>
                    <a:schemeClr val="accent2"/>
                  </a:solidFill>
                  <a:prstDash val="solid"/>
                </a:ln>
                <a:solidFill>
                  <a:srgbClr val="FFFFFF"/>
                </a:solidFill>
                <a:effectLst>
                  <a:outerShdw dist="38100" dir="2700000" algn="tl" rotWithShape="0">
                    <a:schemeClr val="accent2"/>
                  </a:outerShdw>
                </a:effectLst>
              </a:rPr>
              <a:t>TIẾT 1 </a:t>
            </a:r>
          </a:p>
        </p:txBody>
      </p:sp>
    </p:spTree>
    <p:extLst>
      <p:ext uri="{BB962C8B-B14F-4D97-AF65-F5344CB8AC3E}">
        <p14:creationId xmlns:p14="http://schemas.microsoft.com/office/powerpoint/2010/main" val="269305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val="20000"/>
                    </a:ext>
                  </a:extLst>
                </a:gridCol>
                <a:gridCol w="4418617">
                  <a:extLst>
                    <a:ext uri="{9D8B030D-6E8A-4147-A177-3AD203B41FA5}">
                      <a16:colId xmlns:a16="http://schemas.microsoft.com/office/drawing/2014/main"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pic>
        <p:nvPicPr>
          <p:cNvPr id="7" name="Picture 6">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Em có nhận xét gì về sự phân bố dân cư ở vùng Trung du và miền núi phía Bắc</a:t>
            </a:r>
            <a:endParaRPr lang="en-US" sz="3000" b="1" dirty="0">
              <a:latin typeface="Cambria" panose="02040503050406030204" pitchFamily="18" charset="0"/>
              <a:ea typeface="Cambria" panose="02040503050406030204" pitchFamily="18" charset="0"/>
            </a:endParaRPr>
          </a:p>
        </p:txBody>
      </p:sp>
      <p:sp>
        <p:nvSpPr>
          <p:cNvPr id="4" name="Rectangle 3"/>
          <p:cNvSpPr/>
          <p:nvPr/>
        </p:nvSpPr>
        <p:spPr>
          <a:xfrm>
            <a:off x="427354" y="2992609"/>
            <a:ext cx="9517442" cy="2776658"/>
          </a:xfrm>
          <a:prstGeom prst="rect">
            <a:avLst/>
          </a:prstGeom>
        </p:spPr>
        <p:txBody>
          <a:bodyPr wrap="square">
            <a:spAutoFit/>
          </a:bodyPr>
          <a:lstStyle/>
          <a:p>
            <a:pPr algn="ctr">
              <a:lnSpc>
                <a:spcPct val="150000"/>
              </a:lnSpc>
              <a:spcBef>
                <a:spcPts val="240"/>
              </a:spcBef>
              <a:spcAft>
                <a:spcPts val="240"/>
              </a:spcAft>
            </a:pP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Dân cư ở Trung du và miền núi phía Bắc thưa thớt, phân bố không đồng đều giữa các tỉnh, giữa khu vực miền núi và khu vực trung du ( tập trung đông ở vùng Trung du và thưa thớt ở miền núi).</a:t>
            </a:r>
            <a:endPar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a:latin typeface="Cambria" panose="02040503050406030204" pitchFamily="18" charset="0"/>
                <a:ea typeface="Cambria" panose="02040503050406030204" pitchFamily="18" charset="0"/>
              </a:rPr>
              <a:t>Lược đồ mật độ dân số theo tỉnh vùng Trung du</a:t>
            </a:r>
          </a:p>
          <a:p>
            <a:pPr algn="ctr"/>
            <a:r>
              <a:rPr lang="vi-VN" sz="1000" b="1" dirty="0">
                <a:latin typeface="Cambria" panose="02040503050406030204" pitchFamily="18" charset="0"/>
                <a:ea typeface="Cambria" panose="02040503050406030204" pitchFamily="18" charset="0"/>
              </a:rPr>
              <a:t> và miền núi phía Bắc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Trung du và miền núi phía Bắc có</a:t>
            </a: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a:latin typeface="Cambria" panose="02040503050406030204" pitchFamily="18" charset="0"/>
                <a:ea typeface="Cambria" panose="02040503050406030204" pitchFamily="18" charset="0"/>
                <a:cs typeface="Times New Roman" panose="02020603050405020304" pitchFamily="18" charset="0"/>
              </a:rPr>
              <a:t>- Dân cư ở đây thưa thớt, phân bố không đồng 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201429"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pic>
        <p:nvPicPr>
          <p:cNvPr id="18" name="Picture 17"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6"/>
          <a:stretch>
            <a:fillRect/>
          </a:stretch>
        </p:blipFill>
        <p:spPr>
          <a:xfrm>
            <a:off x="11251256" y="1582934"/>
            <a:ext cx="969373" cy="10285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phía Bắc.</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129266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phía Bắc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hãy đọc thông tin SGK trang 24 và kể tên một số </a:t>
            </a:r>
          </a:p>
          <a:p>
            <a:pPr algn="ct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Trung du và miền núi phía Bắc.</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9992678"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10445116" cy="1015663"/>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Một số dân tộc sống ở vùng Trung du và</a:t>
            </a:r>
          </a:p>
          <a:p>
            <a:pPr algn="ctr"/>
            <a:r>
              <a:rPr lang="vi-VN" sz="3000" b="1" dirty="0">
                <a:latin typeface="Cambria" panose="02040503050406030204" pitchFamily="18" charset="0"/>
                <a:ea typeface="Cambria" panose="02040503050406030204" pitchFamily="18" charset="0"/>
              </a:rPr>
              <a:t> miền núi phía Bắc.</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phía Bắc.</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phía Bắc.</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phía Bắc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Lược đồ mật độ dân số theo tỉnh vùng Trung du</a:t>
            </a:r>
          </a:p>
          <a:p>
            <a:pPr algn="ctr"/>
            <a:r>
              <a:rPr lang="vi-VN" sz="2000" b="1" dirty="0">
                <a:latin typeface="Cambria" panose="02040503050406030204" pitchFamily="18" charset="0"/>
                <a:ea typeface="Cambria" panose="02040503050406030204" pitchFamily="18" charset="0"/>
              </a:rPr>
              <a:t> và miền núi phía Bắc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phía Bắc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a:solidFill>
                  <a:srgbClr val="FF0000"/>
                </a:solidFill>
                <a:latin typeface="Cambria" panose="02040503050406030204" pitchFamily="18" charset="0"/>
                <a:ea typeface="Cambria" panose="02040503050406030204" pitchFamily="18" charset="0"/>
              </a:rPr>
              <a:t>ĐỌC THÔNG TIN </a:t>
            </a:r>
          </a:p>
          <a:p>
            <a:pPr algn="ctr"/>
            <a:r>
              <a:rPr lang="vi-VN" sz="3000" b="1" dirty="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619</Words>
  <Application>Microsoft Office PowerPoint</Application>
  <PresentationFormat>Widescreen</PresentationFormat>
  <Paragraphs>64</Paragraphs>
  <Slides>14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等线</vt:lpstr>
      <vt:lpstr>Arial</vt:lpstr>
      <vt:lpstr>Calibri</vt:lpstr>
      <vt:lpstr>Cambria</vt:lpstr>
      <vt:lpstr>Tahoma</vt:lpstr>
      <vt:lpstr>VNI-Times</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2025-10-01T15:36:22Z</dcterms:modified>
</cp:coreProperties>
</file>