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6" r:id="rId6"/>
    <p:sldId id="267" r:id="rId7"/>
    <p:sldId id="269" r:id="rId8"/>
    <p:sldId id="270" r:id="rId9"/>
    <p:sldId id="271" r:id="rId10"/>
    <p:sldId id="262" r:id="rId11"/>
    <p:sldId id="272" r:id="rId12"/>
    <p:sldId id="273" r:id="rId13"/>
    <p:sldId id="274" r:id="rId14"/>
    <p:sldId id="275" r:id="rId15"/>
    <p:sldId id="276"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240"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3177" y="-334432"/>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a:latin typeface="Cambria" panose="02040503050406030204" pitchFamily="18" charset="0"/>
                <a:ea typeface="Cambria" panose="02040503050406030204" pitchFamily="18" charset="0"/>
              </a:rPr>
              <a:t>Chọn số cân nặng thích hợp với mỗi con vật.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Số ?</a:t>
            </a: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Số ?</a:t>
            </a: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a) 2 yến =         kg</a:t>
              </a: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20 kg =         yến</a:t>
              </a: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   3 tạ =          kg</a:t>
              </a: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300 kg =         tạ</a:t>
              </a: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 tạ  =          yến</a:t>
              </a: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40 yến =         tạ</a:t>
              </a: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c) 2 tấn  =             kg</a:t>
              </a: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2 000 kg =         tấn</a:t>
              </a: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 tấn  =         tạ</a:t>
              </a: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 tạ =          tấn</a:t>
              </a: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20</a:t>
            </a: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300</a:t>
            </a: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40</a:t>
            </a: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2 000</a:t>
            </a: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a:t>
            </a: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25 </a:t>
              </a:r>
              <a:r>
                <a:rPr lang="en-US" sz="4000" b="1" dirty="0" err="1">
                  <a:latin typeface="Cambria" panose="02040503050406030204" pitchFamily="18" charset="0"/>
                  <a:ea typeface="Cambria" panose="02040503050406030204" pitchFamily="18" charset="0"/>
                </a:rPr>
                <a:t>yến</a:t>
              </a:r>
              <a:r>
                <a:rPr lang="en-US" sz="4000" b="1" dirty="0">
                  <a:latin typeface="Cambria" panose="02040503050406030204" pitchFamily="18" charset="0"/>
                  <a:ea typeface="Cambria" panose="02040503050406030204" pitchFamily="18" charset="0"/>
                </a:rPr>
                <a:t> x 4</a:t>
              </a: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27 tấn </a:t>
            </a: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53 tạ </a:t>
            </a: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96 yến</a:t>
            </a: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46 tấn</a:t>
            </a: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a:solidFill>
                  <a:srgbClr val="002060"/>
                </a:solidFill>
                <a:latin typeface="Cambria" panose="02040503050406030204" pitchFamily="18" charset="0"/>
                <a:ea typeface="Cambria" panose="02040503050406030204" pitchFamily="18" charset="0"/>
              </a:rPr>
              <a:t>Chọn câu trả lời đúng. </a:t>
            </a: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56528" y="2106889"/>
            <a:ext cx="9940834" cy="2492990"/>
          </a:xfrm>
          <a:prstGeom prst="rect">
            <a:avLst/>
          </a:prstGeom>
          <a:noFill/>
        </p:spPr>
        <p:txBody>
          <a:bodyPr wrap="square" rtlCol="0">
            <a:spAutoFit/>
          </a:bodyPr>
          <a:lstStyle/>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Nhận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biết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Yến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tạ</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và</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hệ</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giữa</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đó</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với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ki</a:t>
            </a:r>
            <a:r>
              <a:rPr lang="en-US" sz="2600" b="1" dirty="0">
                <a:solidFill>
                  <a:srgbClr val="008080"/>
                </a:solidFill>
                <a:latin typeface="Cambria" panose="02040503050406030204" pitchFamily="18" charset="0"/>
                <a:ea typeface="Cambria" panose="02040503050406030204" pitchFamily="18" charset="0"/>
              </a:rPr>
              <a:t> – </a:t>
            </a:r>
            <a:r>
              <a:rPr lang="en-US" sz="2600" b="1" dirty="0" err="1">
                <a:solidFill>
                  <a:srgbClr val="008080"/>
                </a:solidFill>
                <a:latin typeface="Cambria" panose="02040503050406030204" pitchFamily="18" charset="0"/>
                <a:ea typeface="Cambria" panose="02040503050406030204" pitchFamily="18" charset="0"/>
              </a:rPr>
              <a:t>lô</a:t>
            </a:r>
            <a:r>
              <a:rPr lang="en-US" sz="2600" b="1" dirty="0">
                <a:solidFill>
                  <a:srgbClr val="008080"/>
                </a:solidFill>
                <a:latin typeface="Cambria" panose="02040503050406030204" pitchFamily="18" charset="0"/>
                <a:ea typeface="Cambria" panose="02040503050406030204" pitchFamily="18" charset="0"/>
              </a:rPr>
              <a:t> – gam.</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hiện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việc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ước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quả</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trong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hợp</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giản</a:t>
            </a:r>
            <a:r>
              <a:rPr lang="en-US" sz="2600" b="1" dirty="0">
                <a:solidFill>
                  <a:srgbClr val="008080"/>
                </a:solidFill>
                <a:latin typeface="Cambria" panose="02040503050406030204" pitchFamily="18" charset="0"/>
                <a:ea typeface="Cambria" panose="02040503050406030204" pitchFamily="18" charset="0"/>
              </a:rPr>
              <a:t>.</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quyết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đề</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tế</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liên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391093 w 6057826"/>
              <a:gd name="connsiteY0" fmla="*/ 2051641 h 3463504"/>
              <a:gd name="connsiteX1" fmla="*/ 1347 w 6057826"/>
              <a:gd name="connsiteY1" fmla="*/ 1680108 h 3463504"/>
              <a:gd name="connsiteX2" fmla="*/ 2960856 w 6057826"/>
              <a:gd name="connsiteY2" fmla="*/ 437 h 3463504"/>
              <a:gd name="connsiteX3" fmla="*/ 6016073 w 6057826"/>
              <a:gd name="connsiteY3" fmla="*/ 1445202 h 3463504"/>
              <a:gd name="connsiteX4" fmla="*/ 3293139 w 6057826"/>
              <a:gd name="connsiteY4" fmla="*/ 3456902 h 3463504"/>
              <a:gd name="connsiteX5" fmla="*/ 187966 w 6057826"/>
              <a:gd name="connsiteY5" fmla="*/ 2332306 h 3463504"/>
              <a:gd name="connsiteX6" fmla="*/ -391093 w 6057826"/>
              <a:gd name="connsiteY6" fmla="*/ 2051641 h 34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826" h="3463504" fill="none" extrusionOk="0">
                <a:moveTo>
                  <a:pt x="-391093" y="2051641"/>
                </a:moveTo>
                <a:cubicBezTo>
                  <a:pt x="-359932" y="1998062"/>
                  <a:pt x="-148063" y="1783582"/>
                  <a:pt x="1347" y="1680108"/>
                </a:cubicBezTo>
                <a:cubicBezTo>
                  <a:pt x="-73960" y="638059"/>
                  <a:pt x="1543157" y="244299"/>
                  <a:pt x="2960856" y="437"/>
                </a:cubicBezTo>
                <a:cubicBezTo>
                  <a:pt x="4512586" y="-77266"/>
                  <a:pt x="5696487" y="591196"/>
                  <a:pt x="6016073" y="1445202"/>
                </a:cubicBezTo>
                <a:cubicBezTo>
                  <a:pt x="6303059" y="2131754"/>
                  <a:pt x="4767836" y="3279229"/>
                  <a:pt x="3293139" y="3456902"/>
                </a:cubicBezTo>
                <a:cubicBezTo>
                  <a:pt x="1920297" y="3518166"/>
                  <a:pt x="720423" y="3031241"/>
                  <a:pt x="187966" y="2332306"/>
                </a:cubicBezTo>
                <a:cubicBezTo>
                  <a:pt x="-57738" y="2190185"/>
                  <a:pt x="-249281" y="2124968"/>
                  <a:pt x="-391093" y="2051641"/>
                </a:cubicBezTo>
                <a:close/>
              </a:path>
              <a:path w="6057826" h="3463504" stroke="0" extrusionOk="0">
                <a:moveTo>
                  <a:pt x="-391093" y="2051641"/>
                </a:moveTo>
                <a:cubicBezTo>
                  <a:pt x="-329248" y="1983971"/>
                  <a:pt x="-199961" y="1843493"/>
                  <a:pt x="1347" y="1680108"/>
                </a:cubicBezTo>
                <a:cubicBezTo>
                  <a:pt x="24273" y="761920"/>
                  <a:pt x="1298185" y="214992"/>
                  <a:pt x="2960856" y="437"/>
                </a:cubicBezTo>
                <a:cubicBezTo>
                  <a:pt x="4408828" y="145859"/>
                  <a:pt x="5792591" y="613859"/>
                  <a:pt x="6016073" y="1445202"/>
                </a:cubicBezTo>
                <a:cubicBezTo>
                  <a:pt x="6254872" y="2681154"/>
                  <a:pt x="4977055" y="3381490"/>
                  <a:pt x="3293139" y="3456902"/>
                </a:cubicBezTo>
                <a:cubicBezTo>
                  <a:pt x="1846511" y="3490156"/>
                  <a:pt x="787313" y="3093209"/>
                  <a:pt x="187966" y="2332306"/>
                </a:cubicBezTo>
                <a:cubicBezTo>
                  <a:pt x="-65480" y="2213561"/>
                  <a:pt x="-187214" y="2153228"/>
                  <a:pt x="-391093" y="2051641"/>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err="1">
                <a:solidFill>
                  <a:srgbClr val="006699"/>
                </a:solidFill>
                <a:latin typeface="Cambria" panose="02040503050406030204" pitchFamily="18" charset="0"/>
                <a:ea typeface="Cambria" panose="02040503050406030204" pitchFamily="18" charset="0"/>
              </a:rPr>
              <a:t>Để</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đo</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khối</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lượng</a:t>
            </a:r>
            <a:r>
              <a:rPr lang="en-US" sz="4000" b="1" dirty="0">
                <a:solidFill>
                  <a:srgbClr val="006699"/>
                </a:solidFill>
                <a:latin typeface="Cambria" panose="02040503050406030204" pitchFamily="18" charset="0"/>
                <a:ea typeface="Cambria" panose="02040503050406030204" pitchFamily="18" charset="0"/>
              </a:rPr>
              <a:t> </a:t>
            </a:r>
          </a:p>
          <a:p>
            <a:pPr algn="ctr"/>
            <a:r>
              <a:rPr lang="en-US" sz="4000" b="1" dirty="0" err="1">
                <a:solidFill>
                  <a:srgbClr val="006699"/>
                </a:solidFill>
                <a:latin typeface="Cambria" panose="02040503050406030204" pitchFamily="18" charset="0"/>
                <a:ea typeface="Cambria" panose="02040503050406030204" pitchFamily="18" charset="0"/>
              </a:rPr>
              <a:t>của</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một</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người</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thì</a:t>
            </a:r>
            <a:r>
              <a:rPr lang="en-US" sz="4000" b="1" dirty="0">
                <a:solidFill>
                  <a:srgbClr val="006699"/>
                </a:solidFill>
                <a:latin typeface="Cambria" panose="02040503050406030204" pitchFamily="18" charset="0"/>
                <a:ea typeface="Cambria" panose="02040503050406030204" pitchFamily="18" charset="0"/>
              </a:rPr>
              <a:t> ta </a:t>
            </a:r>
          </a:p>
          <a:p>
            <a:pPr algn="ctr"/>
            <a:r>
              <a:rPr lang="en-US" sz="4000" b="1" dirty="0" err="1">
                <a:solidFill>
                  <a:srgbClr val="006699"/>
                </a:solidFill>
                <a:latin typeface="Cambria" panose="02040503050406030204" pitchFamily="18" charset="0"/>
                <a:ea typeface="Cambria" panose="02040503050406030204" pitchFamily="18" charset="0"/>
              </a:rPr>
              <a:t>dùng</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đơn</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vị</a:t>
            </a:r>
            <a:r>
              <a:rPr lang="en-US" sz="4000" b="1" dirty="0">
                <a:solidFill>
                  <a:srgbClr val="006699"/>
                </a:solidFill>
                <a:latin typeface="Cambria" panose="02040503050406030204" pitchFamily="18" charset="0"/>
                <a:ea typeface="Cambria" panose="02040503050406030204" pitchFamily="18" charset="0"/>
              </a:rPr>
              <a:t> </a:t>
            </a:r>
            <a:r>
              <a:rPr lang="en-US" sz="4000" b="1" dirty="0" err="1">
                <a:solidFill>
                  <a:srgbClr val="006699"/>
                </a:solidFill>
                <a:latin typeface="Cambria" panose="02040503050406030204" pitchFamily="18" charset="0"/>
                <a:ea typeface="Cambria" panose="02040503050406030204" pitchFamily="18" charset="0"/>
              </a:rPr>
              <a:t>nào</a:t>
            </a:r>
            <a:r>
              <a:rPr lang="en-US" sz="4000" b="1" dirty="0">
                <a:solidFill>
                  <a:srgbClr val="006699"/>
                </a:solidFill>
                <a:latin typeface="Cambria" panose="02040503050406030204" pitchFamily="18" charset="0"/>
                <a:ea typeface="Cambria" panose="02040503050406030204" pitchFamily="18" charset="0"/>
              </a:rPr>
              <a:t>? </a:t>
            </a:r>
            <a:endParaRPr lang="en-US" sz="4800" b="1" dirty="0">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a:solidFill>
                  <a:srgbClr val="FF0000"/>
                </a:solidFill>
                <a:latin typeface="Cambria" panose="02040503050406030204" pitchFamily="18" charset="0"/>
                <a:ea typeface="Cambria" panose="02040503050406030204" pitchFamily="18" charset="0"/>
              </a:rPr>
              <a:t>ki-lô-gam (kg)</a:t>
            </a:r>
          </a:p>
        </p:txBody>
      </p:sp>
    </p:spTree>
    <p:extLst>
      <p:ext uri="{BB962C8B-B14F-4D97-AF65-F5344CB8AC3E}">
        <p14:creationId xmlns:p14="http://schemas.microsoft.com/office/powerpoint/2010/main" val="19436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096929" y="658399"/>
            <a:ext cx="6057826" cy="4186555"/>
          </a:xfrm>
          <a:custGeom>
            <a:avLst/>
            <a:gdLst>
              <a:gd name="connsiteX0" fmla="*/ -391093 w 6057826"/>
              <a:gd name="connsiteY0" fmla="*/ 2479948 h 4186555"/>
              <a:gd name="connsiteX1" fmla="*/ 1347 w 6057826"/>
              <a:gd name="connsiteY1" fmla="*/ 2030852 h 4186555"/>
              <a:gd name="connsiteX2" fmla="*/ 2930340 w 6057826"/>
              <a:gd name="connsiteY2" fmla="*/ 1108 h 4186555"/>
              <a:gd name="connsiteX3" fmla="*/ 6016544 w 6057826"/>
              <a:gd name="connsiteY3" fmla="*/ 1748853 h 4186555"/>
              <a:gd name="connsiteX4" fmla="*/ 3412073 w 6057826"/>
              <a:gd name="connsiteY4" fmla="*/ 4169739 h 4186555"/>
              <a:gd name="connsiteX5" fmla="*/ 187964 w 6057826"/>
              <a:gd name="connsiteY5" fmla="*/ 2819204 h 4186555"/>
              <a:gd name="connsiteX6" fmla="*/ -391093 w 6057826"/>
              <a:gd name="connsiteY6" fmla="*/ 2479948 h 418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826" h="4186555" fill="none" extrusionOk="0">
                <a:moveTo>
                  <a:pt x="-391093" y="2479948"/>
                </a:moveTo>
                <a:cubicBezTo>
                  <a:pt x="-272745" y="2353607"/>
                  <a:pt x="-186946" y="2251166"/>
                  <a:pt x="1347" y="2030852"/>
                </a:cubicBezTo>
                <a:cubicBezTo>
                  <a:pt x="-147321" y="732965"/>
                  <a:pt x="1504910" y="237194"/>
                  <a:pt x="2930340" y="1108"/>
                </a:cubicBezTo>
                <a:cubicBezTo>
                  <a:pt x="4524367" y="-128762"/>
                  <a:pt x="5589737" y="700868"/>
                  <a:pt x="6016544" y="1748853"/>
                </a:cubicBezTo>
                <a:cubicBezTo>
                  <a:pt x="6297148" y="2796437"/>
                  <a:pt x="4981765" y="3977160"/>
                  <a:pt x="3412073" y="4169739"/>
                </a:cubicBezTo>
                <a:cubicBezTo>
                  <a:pt x="1968133" y="4268715"/>
                  <a:pt x="717058" y="3710480"/>
                  <a:pt x="187964" y="2819204"/>
                </a:cubicBezTo>
                <a:cubicBezTo>
                  <a:pt x="133219" y="2760672"/>
                  <a:pt x="-103149" y="2592380"/>
                  <a:pt x="-391093" y="2479948"/>
                </a:cubicBezTo>
                <a:close/>
              </a:path>
              <a:path w="6057826" h="4186555" stroke="0" extrusionOk="0">
                <a:moveTo>
                  <a:pt x="-391093" y="2479948"/>
                </a:moveTo>
                <a:cubicBezTo>
                  <a:pt x="-361633" y="2398168"/>
                  <a:pt x="-140481" y="2238326"/>
                  <a:pt x="1347" y="2030852"/>
                </a:cubicBezTo>
                <a:cubicBezTo>
                  <a:pt x="-208266" y="952993"/>
                  <a:pt x="1299640" y="157021"/>
                  <a:pt x="2930340" y="1108"/>
                </a:cubicBezTo>
                <a:cubicBezTo>
                  <a:pt x="4384430" y="149538"/>
                  <a:pt x="5822702" y="752120"/>
                  <a:pt x="6016544" y="1748853"/>
                </a:cubicBezTo>
                <a:cubicBezTo>
                  <a:pt x="6239199" y="3189194"/>
                  <a:pt x="4851872" y="4063658"/>
                  <a:pt x="3412073" y="4169739"/>
                </a:cubicBezTo>
                <a:cubicBezTo>
                  <a:pt x="1945564" y="4265635"/>
                  <a:pt x="759645" y="3751998"/>
                  <a:pt x="187964" y="2819204"/>
                </a:cubicBezTo>
                <a:cubicBezTo>
                  <a:pt x="24222" y="2789175"/>
                  <a:pt x="-192034" y="2572109"/>
                  <a:pt x="-391093" y="2479948"/>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rgbClr val="008080"/>
                </a:solidFill>
                <a:latin typeface="Cambria" panose="02040503050406030204" pitchFamily="18" charset="0"/>
                <a:ea typeface="Cambria" panose="02040503050406030204" pitchFamily="18" charset="0"/>
              </a:rPr>
              <a:t>Để</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đo</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khối</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lượng</a:t>
            </a:r>
            <a:r>
              <a:rPr lang="en-US" sz="3600" b="1" dirty="0">
                <a:solidFill>
                  <a:srgbClr val="008080"/>
                </a:solidFill>
                <a:latin typeface="Cambria" panose="02040503050406030204" pitchFamily="18" charset="0"/>
                <a:ea typeface="Cambria" panose="02040503050406030204" pitchFamily="18" charset="0"/>
              </a:rPr>
              <a:t> </a:t>
            </a:r>
          </a:p>
          <a:p>
            <a:pPr algn="ctr"/>
            <a:r>
              <a:rPr lang="en-US" sz="3200" b="1" dirty="0" err="1">
                <a:solidFill>
                  <a:srgbClr val="008080"/>
                </a:solidFill>
                <a:latin typeface="Cambria" panose="02040503050406030204" pitchFamily="18" charset="0"/>
                <a:ea typeface="Cambria" panose="02040503050406030204" pitchFamily="18" charset="0"/>
              </a:rPr>
              <a:t>của</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những</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vật</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có</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khối</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lượng</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lớn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gấp</a:t>
            </a:r>
            <a:r>
              <a:rPr lang="en-US" sz="3600" b="1" dirty="0">
                <a:solidFill>
                  <a:srgbClr val="008080"/>
                </a:solidFill>
                <a:latin typeface="Cambria" panose="02040503050406030204" pitchFamily="18" charset="0"/>
                <a:ea typeface="Cambria" panose="02040503050406030204" pitchFamily="18" charset="0"/>
              </a:rPr>
              <a:t> 10, 100, 1000 </a:t>
            </a:r>
            <a:r>
              <a:rPr lang="en-US" sz="3600" b="1" dirty="0" err="1">
                <a:solidFill>
                  <a:srgbClr val="008080"/>
                </a:solidFill>
                <a:latin typeface="Cambria" panose="02040503050406030204" pitchFamily="18" charset="0"/>
                <a:ea typeface="Cambria" panose="02040503050406030204" pitchFamily="18" charset="0"/>
              </a:rPr>
              <a:t>lần</a:t>
            </a:r>
            <a:r>
              <a:rPr lang="en-US" sz="3600" b="1" dirty="0">
                <a:solidFill>
                  <a:srgbClr val="008080"/>
                </a:solidFill>
                <a:latin typeface="Cambria" panose="02040503050406030204" pitchFamily="18" charset="0"/>
                <a:ea typeface="Cambria" panose="02040503050406030204" pitchFamily="18" charset="0"/>
              </a:rPr>
              <a:t> con </a:t>
            </a:r>
            <a:r>
              <a:rPr lang="en-US" sz="3600" b="1" dirty="0" err="1">
                <a:solidFill>
                  <a:srgbClr val="008080"/>
                </a:solidFill>
                <a:latin typeface="Cambria" panose="02040503050406030204" pitchFamily="18" charset="0"/>
                <a:ea typeface="Cambria" panose="02040503050406030204" pitchFamily="18" charset="0"/>
              </a:rPr>
              <a:t>người</a:t>
            </a:r>
            <a:r>
              <a:rPr lang="en-US" sz="3600" b="1" dirty="0">
                <a:solidFill>
                  <a:srgbClr val="008080"/>
                </a:solidFill>
                <a:latin typeface="Cambria" panose="02040503050406030204" pitchFamily="18" charset="0"/>
                <a:ea typeface="Cambria" panose="02040503050406030204" pitchFamily="18" charset="0"/>
              </a:rPr>
              <a:t> ta </a:t>
            </a:r>
            <a:r>
              <a:rPr lang="en-US" sz="3600" b="1" dirty="0" err="1">
                <a:solidFill>
                  <a:srgbClr val="008080"/>
                </a:solidFill>
                <a:latin typeface="Cambria" panose="02040503050406030204" pitchFamily="18" charset="0"/>
                <a:ea typeface="Cambria" panose="02040503050406030204" pitchFamily="18" charset="0"/>
              </a:rPr>
              <a:t>sẽ</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dùng</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đơn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vị</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nào</a:t>
            </a:r>
            <a:r>
              <a:rPr lang="en-US" sz="3600" b="1" dirty="0">
                <a:solidFill>
                  <a:srgbClr val="008080"/>
                </a:solidFill>
                <a:latin typeface="Cambria" panose="02040503050406030204" pitchFamily="18" charset="0"/>
                <a:ea typeface="Cambria" panose="02040503050406030204" pitchFamily="18" charset="0"/>
              </a:rPr>
              <a:t>? </a:t>
            </a:r>
            <a:endParaRPr lang="en-US" sz="8000" b="1" dirty="0">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a:solidFill>
                  <a:srgbClr val="0070C0"/>
                </a:solidFill>
                <a:latin typeface="Cambria" panose="02040503050406030204" pitchFamily="18" charset="0"/>
                <a:ea typeface="Cambria" panose="02040503050406030204" pitchFamily="18" charset="0"/>
              </a:rPr>
              <a:t>yến, tạ, tấn</a:t>
            </a:r>
            <a:r>
              <a:rPr lang="en-US" sz="4000" b="1">
                <a:latin typeface="Cambria" panose="02040503050406030204" pitchFamily="18" charset="0"/>
                <a:ea typeface="Cambria" panose="02040503050406030204" pitchFamily="18" charset="0"/>
              </a:rPr>
              <a:t>.</a:t>
            </a: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yến</a:t>
              </a:r>
              <a:r>
                <a:rPr lang="en-US" sz="4000" b="1" dirty="0">
                  <a:solidFill>
                    <a:srgbClr val="C00000"/>
                  </a:solidFill>
                  <a:latin typeface="Cambria" panose="02040503050406030204" pitchFamily="18" charset="0"/>
                  <a:ea typeface="Cambria" panose="02040503050406030204" pitchFamily="18" charset="0"/>
                </a:rPr>
                <a:t> = 10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 = </a:t>
            </a:r>
            <a:r>
              <a:rPr lang="en-US" sz="4000" b="1">
                <a:solidFill>
                  <a:srgbClr val="002060"/>
                </a:solidFill>
                <a:latin typeface="Cambria" panose="02040503050406030204" pitchFamily="18" charset="0"/>
                <a:ea typeface="Cambria" panose="02040503050406030204" pitchFamily="18" charset="0"/>
              </a:rPr>
              <a:t>5 yến</a:t>
            </a: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Con heo nặng </a:t>
            </a:r>
            <a:r>
              <a:rPr lang="en-US" sz="4000" b="1">
                <a:solidFill>
                  <a:schemeClr val="accent6">
                    <a:lumMod val="75000"/>
                  </a:schemeClr>
                </a:solidFill>
                <a:latin typeface="Cambria" panose="02040503050406030204" pitchFamily="18" charset="0"/>
                <a:ea typeface="Cambria" panose="02040503050406030204" pitchFamily="18" charset="0"/>
              </a:rPr>
              <a:t>100 kg </a:t>
            </a:r>
            <a:r>
              <a:rPr lang="en-US" sz="4000" b="1">
                <a:solidFill>
                  <a:srgbClr val="0070C0"/>
                </a:solidFill>
                <a:latin typeface="Cambria" panose="02040503050406030204" pitchFamily="18" charset="0"/>
                <a:ea typeface="Cambria" panose="02040503050406030204" pitchFamily="18" charset="0"/>
              </a:rPr>
              <a:t>= </a:t>
            </a:r>
            <a:r>
              <a:rPr lang="en-US" sz="4000" b="1">
                <a:solidFill>
                  <a:srgbClr val="002060"/>
                </a:solidFill>
                <a:latin typeface="Cambria" panose="02040503050406030204" pitchFamily="18" charset="0"/>
                <a:ea typeface="Cambria" panose="02040503050406030204" pitchFamily="18" charset="0"/>
              </a:rPr>
              <a:t>10 yến = </a:t>
            </a:r>
            <a:r>
              <a:rPr lang="en-US" sz="4000" b="1">
                <a:solidFill>
                  <a:srgbClr val="C00000"/>
                </a:solidFill>
                <a:latin typeface="Cambria" panose="02040503050406030204" pitchFamily="18" charset="0"/>
                <a:ea typeface="Cambria" panose="02040503050406030204" pitchFamily="18" charset="0"/>
              </a:rPr>
              <a:t>1 tạ</a:t>
            </a:r>
          </a:p>
        </p:txBody>
      </p:sp>
    </p:spTree>
    <p:extLst>
      <p:ext uri="{BB962C8B-B14F-4D97-AF65-F5344CB8AC3E}">
        <p14:creationId xmlns:p14="http://schemas.microsoft.com/office/powerpoint/2010/main" val="10291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454</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#9Slide07 HoneyCream</vt:lpstr>
      <vt:lpstr>Arial</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Quý Thắng</cp:lastModifiedBy>
  <cp:revision>31</cp:revision>
  <dcterms:created xsi:type="dcterms:W3CDTF">2023-09-10T14:54:16Z</dcterms:created>
  <dcterms:modified xsi:type="dcterms:W3CDTF">2025-10-27T05:43:51Z</dcterms:modified>
</cp:coreProperties>
</file>