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68" r:id="rId4"/>
    <p:sldMasterId id="2147483672" r:id="rId5"/>
  </p:sldMasterIdLst>
  <p:notesMasterIdLst>
    <p:notesMasterId r:id="rId42"/>
  </p:notesMasterIdLst>
  <p:sldIdLst>
    <p:sldId id="319" r:id="rId6"/>
    <p:sldId id="323" r:id="rId7"/>
    <p:sldId id="306" r:id="rId8"/>
    <p:sldId id="353" r:id="rId9"/>
    <p:sldId id="313" r:id="rId10"/>
    <p:sldId id="312" r:id="rId11"/>
    <p:sldId id="309" r:id="rId12"/>
    <p:sldId id="354" r:id="rId13"/>
    <p:sldId id="355" r:id="rId14"/>
    <p:sldId id="357" r:id="rId15"/>
    <p:sldId id="356" r:id="rId16"/>
    <p:sldId id="358" r:id="rId17"/>
    <p:sldId id="359" r:id="rId18"/>
    <p:sldId id="327" r:id="rId19"/>
    <p:sldId id="328" r:id="rId20"/>
    <p:sldId id="320" r:id="rId21"/>
    <p:sldId id="332" r:id="rId22"/>
    <p:sldId id="333" r:id="rId23"/>
    <p:sldId id="335" r:id="rId24"/>
    <p:sldId id="336" r:id="rId25"/>
    <p:sldId id="337" r:id="rId26"/>
    <p:sldId id="360" r:id="rId27"/>
    <p:sldId id="321" r:id="rId28"/>
    <p:sldId id="342" r:id="rId29"/>
    <p:sldId id="341" r:id="rId30"/>
    <p:sldId id="361" r:id="rId31"/>
    <p:sldId id="362" r:id="rId32"/>
    <p:sldId id="338" r:id="rId33"/>
    <p:sldId id="339" r:id="rId34"/>
    <p:sldId id="346" r:id="rId35"/>
    <p:sldId id="364" r:id="rId36"/>
    <p:sldId id="322" r:id="rId37"/>
    <p:sldId id="350" r:id="rId38"/>
    <p:sldId id="363" r:id="rId39"/>
    <p:sldId id="343"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7" d="100"/>
          <a:sy n="67" d="100"/>
        </p:scale>
        <p:origin x="8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a:t>
            </a:fld>
            <a:endParaRPr lang="en-US"/>
          </a:p>
        </p:txBody>
      </p:sp>
    </p:spTree>
    <p:extLst>
      <p:ext uri="{BB962C8B-B14F-4D97-AF65-F5344CB8AC3E}">
        <p14:creationId xmlns:p14="http://schemas.microsoft.com/office/powerpoint/2010/main" val="259080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23</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25</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4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Ghi chú 1">
            <a:extLst>
              <a:ext uri="{FF2B5EF4-FFF2-40B4-BE49-F238E27FC236}">
                <a16:creationId xmlns:a16="http://schemas.microsoft.com/office/drawing/2014/main" id="{6E60C734-A861-9B4E-38BE-93AE86C8586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3207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31</a:t>
            </a:fld>
            <a:endParaRPr lang="en-US"/>
          </a:p>
        </p:txBody>
      </p:sp>
    </p:spTree>
    <p:extLst>
      <p:ext uri="{BB962C8B-B14F-4D97-AF65-F5344CB8AC3E}">
        <p14:creationId xmlns:p14="http://schemas.microsoft.com/office/powerpoint/2010/main" val="2637559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36</a:t>
            </a:fld>
            <a:endParaRPr lang="en-US"/>
          </a:p>
        </p:txBody>
      </p:sp>
    </p:spTree>
    <p:extLst>
      <p:ext uri="{BB962C8B-B14F-4D97-AF65-F5344CB8AC3E}">
        <p14:creationId xmlns:p14="http://schemas.microsoft.com/office/powerpoint/2010/main" val="252786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6</a:t>
            </a:fld>
            <a:endParaRPr lang="en-US"/>
          </a:p>
        </p:txBody>
      </p:sp>
    </p:spTree>
    <p:extLst>
      <p:ext uri="{BB962C8B-B14F-4D97-AF65-F5344CB8AC3E}">
        <p14:creationId xmlns:p14="http://schemas.microsoft.com/office/powerpoint/2010/main" val="3563347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231273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15</a:t>
            </a:fld>
            <a:endParaRPr lang="en-US"/>
          </a:p>
        </p:txBody>
      </p:sp>
    </p:spTree>
    <p:extLst>
      <p:ext uri="{BB962C8B-B14F-4D97-AF65-F5344CB8AC3E}">
        <p14:creationId xmlns:p14="http://schemas.microsoft.com/office/powerpoint/2010/main" val="4123088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2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10/20/2024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10/20/2024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84369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10/20/2024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20795509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38C4AFC-80AC-C904-0D7B-9D13CD3319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36A771B8-5E83-F212-C0C5-AB9F6A6BA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96AEAF7E-3B9D-E09C-0BC2-955EB778B8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3926969214"/>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10/20/2024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7A9026E-6FB5-C0EE-1EBC-44E70CCFB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1675" y="342900"/>
            <a:ext cx="1666874" cy="1666874"/>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201795120"/>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971550" y="691535"/>
            <a:ext cx="9892454" cy="5078945"/>
          </a:xfrm>
          <a:custGeom>
            <a:avLst/>
            <a:gdLst>
              <a:gd name="connsiteX0" fmla="*/ 0 w 9892454"/>
              <a:gd name="connsiteY0" fmla="*/ 506472 h 5078945"/>
              <a:gd name="connsiteX1" fmla="*/ 506472 w 9892454"/>
              <a:gd name="connsiteY1" fmla="*/ 0 h 5078945"/>
              <a:gd name="connsiteX2" fmla="*/ 9385982 w 9892454"/>
              <a:gd name="connsiteY2" fmla="*/ 0 h 5078945"/>
              <a:gd name="connsiteX3" fmla="*/ 9892454 w 9892454"/>
              <a:gd name="connsiteY3" fmla="*/ 506472 h 5078945"/>
              <a:gd name="connsiteX4" fmla="*/ 9892454 w 9892454"/>
              <a:gd name="connsiteY4" fmla="*/ 4572473 h 5078945"/>
              <a:gd name="connsiteX5" fmla="*/ 9385982 w 9892454"/>
              <a:gd name="connsiteY5" fmla="*/ 5078945 h 5078945"/>
              <a:gd name="connsiteX6" fmla="*/ 506472 w 9892454"/>
              <a:gd name="connsiteY6" fmla="*/ 5078945 h 5078945"/>
              <a:gd name="connsiteX7" fmla="*/ 0 w 9892454"/>
              <a:gd name="connsiteY7" fmla="*/ 4572473 h 5078945"/>
              <a:gd name="connsiteX8" fmla="*/ 0 w 9892454"/>
              <a:gd name="connsiteY8" fmla="*/ 506472 h 50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92454" h="5078945" fill="none" extrusionOk="0">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w="9892454" h="5078945" stroke="0" extrusionOk="0">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8" name="Hình ảnh 7" descr="Ảnh có chứa văn bản, màn hình&#10;&#10;Mô tả được tạo tự động">
            <a:extLst>
              <a:ext uri="{FF2B5EF4-FFF2-40B4-BE49-F238E27FC236}">
                <a16:creationId xmlns:a16="http://schemas.microsoft.com/office/drawing/2014/main" id="{264A94F2-CB35-34A3-5E38-2C2EBC1F4572}"/>
              </a:ext>
            </a:extLst>
          </p:cNvPr>
          <p:cNvPicPr>
            <a:picLocks noChangeAspect="1"/>
          </p:cNvPicPr>
          <p:nvPr/>
        </p:nvPicPr>
        <p:blipFill>
          <a:blip r:embed="rId4"/>
          <a:stretch>
            <a:fillRect/>
          </a:stretch>
        </p:blipFill>
        <p:spPr>
          <a:xfrm>
            <a:off x="3316196" y="1021846"/>
            <a:ext cx="4645356" cy="981191"/>
          </a:xfrm>
          <a:prstGeom prst="rect">
            <a:avLst/>
          </a:prstGeom>
        </p:spPr>
      </p:pic>
      <p:pic>
        <p:nvPicPr>
          <p:cNvPr id="2" name="Picture 1">
            <a:extLst>
              <a:ext uri="{FF2B5EF4-FFF2-40B4-BE49-F238E27FC236}">
                <a16:creationId xmlns:a16="http://schemas.microsoft.com/office/drawing/2014/main" id="{938AB81C-A596-5FE3-6620-3384437119F3}"/>
              </a:ext>
            </a:extLst>
          </p:cNvPr>
          <p:cNvPicPr>
            <a:picLocks noChangeAspect="1"/>
          </p:cNvPicPr>
          <p:nvPr/>
        </p:nvPicPr>
        <p:blipFill>
          <a:blip r:embed="rId5"/>
          <a:stretch>
            <a:fillRect/>
          </a:stretch>
        </p:blipFill>
        <p:spPr>
          <a:xfrm>
            <a:off x="1558682" y="2523632"/>
            <a:ext cx="8541236" cy="2572735"/>
          </a:xfrm>
          <a:prstGeom prst="rect">
            <a:avLst/>
          </a:prstGeom>
        </p:spPr>
      </p:pic>
      <p:pic>
        <p:nvPicPr>
          <p:cNvPr id="13" name="Picture 12">
            <a:extLst>
              <a:ext uri="{FF2B5EF4-FFF2-40B4-BE49-F238E27FC236}">
                <a16:creationId xmlns:a16="http://schemas.microsoft.com/office/drawing/2014/main" id="{9CC52388-B145-947F-3F50-A2C0FC1F3C5C}"/>
              </a:ext>
            </a:extLst>
          </p:cNvPr>
          <p:cNvPicPr>
            <a:picLocks noChangeAspect="1"/>
          </p:cNvPicPr>
          <p:nvPr/>
        </p:nvPicPr>
        <p:blipFill>
          <a:blip r:embed="rId6"/>
          <a:stretch>
            <a:fillRect/>
          </a:stretch>
        </p:blipFill>
        <p:spPr>
          <a:xfrm rot="19880890">
            <a:off x="1376463" y="1957161"/>
            <a:ext cx="2066723" cy="829128"/>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391822" y="1222795"/>
            <a:ext cx="11476327"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err="1">
                <a:solidFill>
                  <a:srgbClr val="C00000"/>
                </a:solidFill>
                <a:cs typeface="Calibri" panose="020F0502020204030204" pitchFamily="34" charset="0"/>
                <a:sym typeface="Arial" panose="020B0604020202020204"/>
              </a:rPr>
              <a:t>đầu</a:t>
            </a:r>
            <a:r>
              <a:rPr lang="en-US" altLang="en-US" sz="4800" b="1">
                <a:solidFill>
                  <a:srgbClr val="C00000"/>
                </a:solidFill>
                <a:cs typeface="Calibri" panose="020F0502020204030204" pitchFamily="34" charset="0"/>
                <a:sym typeface="Arial" panose="020B0604020202020204"/>
              </a:rPr>
              <a:t> …..</a:t>
            </a:r>
            <a:r>
              <a:rPr lang="vi-VN" altLang="en-US" sz="4800" b="1">
                <a:solidFill>
                  <a:srgbClr val="C00000"/>
                </a:solidFill>
                <a:cs typeface="Calibri" panose="020F0502020204030204" pitchFamily="34" charset="0"/>
                <a:sym typeface="Arial" panose="020B0604020202020204"/>
              </a:rPr>
              <a:t> </a:t>
            </a:r>
            <a:r>
              <a:rPr lang="vi-VN" sz="4800" b="1" kern="0">
                <a:solidFill>
                  <a:srgbClr val="C00000"/>
                </a:solidFill>
                <a:cs typeface="Calibri" panose="020F0502020204030204" pitchFamily="34" charset="0"/>
                <a:sym typeface="Arial" panose="020B0604020202020204"/>
              </a:rPr>
              <a:t>đến</a:t>
            </a:r>
            <a:r>
              <a:rPr lang="vi-VN" altLang="en-US" sz="4800" b="1">
                <a:solidFill>
                  <a:srgbClr val="C00000"/>
                </a:solidFill>
                <a:cs typeface="Calibri" panose="020F0502020204030204" pitchFamily="34" charset="0"/>
                <a:sym typeface="Arial" panose="020B0604020202020204"/>
              </a:rPr>
              <a:t> “</a:t>
            </a:r>
            <a:r>
              <a:rPr lang="en-US" altLang="en-US" sz="4800" b="1" i="1">
                <a:solidFill>
                  <a:srgbClr val="C00000"/>
                </a:solidFill>
                <a:cs typeface="Calibri" panose="020F0502020204030204" pitchFamily="34" charset="0"/>
                <a:sym typeface="Arial" panose="020B0604020202020204"/>
              </a:rPr>
              <a:t>Cún</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vào</a:t>
            </a:r>
            <a:r>
              <a:rPr lang="en-US" altLang="en-US" sz="4800" b="1" i="1" dirty="0">
                <a:solidFill>
                  <a:srgbClr val="C00000"/>
                </a:solidFill>
                <a:cs typeface="Calibri" panose="020F0502020204030204" pitchFamily="34" charset="0"/>
                <a:sym typeface="Arial" panose="020B0604020202020204"/>
              </a:rPr>
              <a:t> </a:t>
            </a:r>
            <a:r>
              <a:rPr lang="en-US" altLang="en-US" sz="4800" b="1" i="1" err="1">
                <a:solidFill>
                  <a:srgbClr val="C00000"/>
                </a:solidFill>
                <a:cs typeface="Calibri" panose="020F0502020204030204" pitchFamily="34" charset="0"/>
                <a:sym typeface="Arial" panose="020B0604020202020204"/>
              </a:rPr>
              <a:t>nhà</a:t>
            </a:r>
            <a:r>
              <a:rPr lang="en-US" altLang="en-US" sz="4800" b="1" i="1">
                <a:solidFill>
                  <a:srgbClr val="C00000"/>
                </a:solidFill>
                <a:cs typeface="Calibri" panose="020F0502020204030204" pitchFamily="34" charset="0"/>
                <a:sym typeface="Arial" panose="020B0604020202020204"/>
              </a:rPr>
              <a:t>!</a:t>
            </a:r>
            <a:r>
              <a:rPr lang="vi-VN" altLang="en-US" sz="4800" b="1" i="1">
                <a:solidFill>
                  <a:srgbClr val="C00000"/>
                </a:solidFill>
                <a:cs typeface="Calibri" panose="020F0502020204030204" pitchFamily="34" charset="0"/>
                <a:sym typeface="Arial" panose="020B0604020202020204"/>
              </a:rPr>
              <a:t>”</a:t>
            </a:r>
            <a:endParaRPr lang="en-US" altLang="en-US" sz="4800" b="1" i="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vi-VN" sz="4800" b="1" kern="0">
                <a:solidFill>
                  <a:srgbClr val="0070C0"/>
                </a:solidFill>
                <a:cs typeface="Calibri" panose="020F0502020204030204" pitchFamily="34" charset="0"/>
                <a:sym typeface="Arial" panose="020B0604020202020204"/>
              </a:rPr>
              <a:t>đến </a:t>
            </a:r>
            <a:r>
              <a:rPr lang="en-US" sz="4800" b="1" kern="0">
                <a:solidFill>
                  <a:srgbClr val="0070C0"/>
                </a:solidFill>
                <a:cs typeface="Calibri" panose="020F0502020204030204" pitchFamily="34" charset="0"/>
                <a:sym typeface="Arial" panose="020B0604020202020204"/>
              </a:rPr>
              <a:t>“</a:t>
            </a:r>
            <a:r>
              <a:rPr lang="en-US" sz="4800" b="1" i="1" kern="0">
                <a:solidFill>
                  <a:srgbClr val="0070C0"/>
                </a:solidFill>
                <a:cs typeface="Calibri" panose="020F0502020204030204" pitchFamily="34" charset="0"/>
                <a:sym typeface="Arial" panose="020B0604020202020204"/>
              </a:rPr>
              <a:t>ngẩng </a:t>
            </a:r>
            <a:r>
              <a:rPr lang="en-US" sz="4800" b="1" i="1" kern="0" err="1">
                <a:solidFill>
                  <a:srgbClr val="0070C0"/>
                </a:solidFill>
                <a:cs typeface="Calibri" panose="020F0502020204030204" pitchFamily="34" charset="0"/>
                <a:sym typeface="Arial" panose="020B0604020202020204"/>
              </a:rPr>
              <a:t>lên</a:t>
            </a:r>
            <a:r>
              <a:rPr lang="en-US" sz="4800" b="1" i="1" kern="0">
                <a:solidFill>
                  <a:srgbClr val="0070C0"/>
                </a:solidFill>
                <a:cs typeface="Calibri" panose="020F0502020204030204" pitchFamily="34" charset="0"/>
                <a:sym typeface="Arial" panose="020B0604020202020204"/>
              </a:rPr>
              <a:t> nhìn</a:t>
            </a:r>
            <a:r>
              <a:rPr lang="en-US" sz="4800" b="1" kern="0">
                <a:solidFill>
                  <a:srgbClr val="0070C0"/>
                </a:solidFill>
                <a:cs typeface="Calibri" panose="020F0502020204030204" pitchFamily="34" charset="0"/>
                <a:sym typeface="Arial" panose="020B0604020202020204"/>
              </a:rPr>
              <a:t>”</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484824" y="1121259"/>
            <a:ext cx="2382202" cy="968798"/>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custGeom>
                    <a:avLst/>
                    <a:gdLst>
                      <a:gd name="connsiteX0" fmla="*/ 161470 w 2382202"/>
                      <a:gd name="connsiteY0" fmla="*/ 0 h 968798"/>
                      <a:gd name="connsiteX1" fmla="*/ 650031 w 2382202"/>
                      <a:gd name="connsiteY1" fmla="*/ 0 h 968798"/>
                      <a:gd name="connsiteX2" fmla="*/ 1183007 w 2382202"/>
                      <a:gd name="connsiteY2" fmla="*/ 0 h 968798"/>
                      <a:gd name="connsiteX3" fmla="*/ 1760397 w 2382202"/>
                      <a:gd name="connsiteY3" fmla="*/ 0 h 968798"/>
                      <a:gd name="connsiteX4" fmla="*/ 2382202 w 2382202"/>
                      <a:gd name="connsiteY4" fmla="*/ 0 h 968798"/>
                      <a:gd name="connsiteX5" fmla="*/ 2382202 w 2382202"/>
                      <a:gd name="connsiteY5" fmla="*/ 0 h 968798"/>
                      <a:gd name="connsiteX6" fmla="*/ 2382202 w 2382202"/>
                      <a:gd name="connsiteY6" fmla="*/ 419811 h 968798"/>
                      <a:gd name="connsiteX7" fmla="*/ 2382202 w 2382202"/>
                      <a:gd name="connsiteY7" fmla="*/ 807328 h 968798"/>
                      <a:gd name="connsiteX8" fmla="*/ 2220732 w 2382202"/>
                      <a:gd name="connsiteY8" fmla="*/ 968798 h 968798"/>
                      <a:gd name="connsiteX9" fmla="*/ 1687756 w 2382202"/>
                      <a:gd name="connsiteY9" fmla="*/ 968798 h 968798"/>
                      <a:gd name="connsiteX10" fmla="*/ 1088159 w 2382202"/>
                      <a:gd name="connsiteY10" fmla="*/ 968798 h 968798"/>
                      <a:gd name="connsiteX11" fmla="*/ 577390 w 2382202"/>
                      <a:gd name="connsiteY11" fmla="*/ 968798 h 968798"/>
                      <a:gd name="connsiteX12" fmla="*/ 0 w 2382202"/>
                      <a:gd name="connsiteY12" fmla="*/ 968798 h 968798"/>
                      <a:gd name="connsiteX13" fmla="*/ 0 w 2382202"/>
                      <a:gd name="connsiteY13" fmla="*/ 968798 h 968798"/>
                      <a:gd name="connsiteX14" fmla="*/ 0 w 2382202"/>
                      <a:gd name="connsiteY14" fmla="*/ 557061 h 968798"/>
                      <a:gd name="connsiteX15" fmla="*/ 0 w 2382202"/>
                      <a:gd name="connsiteY15" fmla="*/ 161470 h 968798"/>
                      <a:gd name="connsiteX16" fmla="*/ 161470 w 2382202"/>
                      <a:gd name="connsiteY16" fmla="*/ 0 h 96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2202" h="968798" fill="none" extrusionOk="0">
                        <a:moveTo>
                          <a:pt x="161470" y="0"/>
                        </a:moveTo>
                        <a:cubicBezTo>
                          <a:pt x="303202" y="12443"/>
                          <a:pt x="547298" y="22237"/>
                          <a:pt x="650031" y="0"/>
                        </a:cubicBezTo>
                        <a:cubicBezTo>
                          <a:pt x="752764" y="-22237"/>
                          <a:pt x="1005860" y="-17058"/>
                          <a:pt x="1183007" y="0"/>
                        </a:cubicBezTo>
                        <a:cubicBezTo>
                          <a:pt x="1360154" y="17058"/>
                          <a:pt x="1607623" y="9054"/>
                          <a:pt x="1760397" y="0"/>
                        </a:cubicBezTo>
                        <a:cubicBezTo>
                          <a:pt x="1913171" y="-9054"/>
                          <a:pt x="2246329" y="-29739"/>
                          <a:pt x="2382202" y="0"/>
                        </a:cubicBezTo>
                        <a:lnTo>
                          <a:pt x="2382202" y="0"/>
                        </a:lnTo>
                        <a:cubicBezTo>
                          <a:pt x="2393003" y="163157"/>
                          <a:pt x="2392951" y="230351"/>
                          <a:pt x="2382202" y="419811"/>
                        </a:cubicBezTo>
                        <a:cubicBezTo>
                          <a:pt x="2371453" y="609271"/>
                          <a:pt x="2375435" y="618174"/>
                          <a:pt x="2382202" y="807328"/>
                        </a:cubicBezTo>
                        <a:cubicBezTo>
                          <a:pt x="2380442" y="898463"/>
                          <a:pt x="2307744" y="958744"/>
                          <a:pt x="2220732" y="968798"/>
                        </a:cubicBezTo>
                        <a:cubicBezTo>
                          <a:pt x="2078819" y="945481"/>
                          <a:pt x="1891702" y="969926"/>
                          <a:pt x="1687756" y="968798"/>
                        </a:cubicBezTo>
                        <a:cubicBezTo>
                          <a:pt x="1483810" y="967670"/>
                          <a:pt x="1340125" y="952452"/>
                          <a:pt x="1088159" y="968798"/>
                        </a:cubicBezTo>
                        <a:cubicBezTo>
                          <a:pt x="836193" y="985144"/>
                          <a:pt x="708328" y="955518"/>
                          <a:pt x="577390" y="968798"/>
                        </a:cubicBezTo>
                        <a:cubicBezTo>
                          <a:pt x="446452" y="982078"/>
                          <a:pt x="205161" y="986341"/>
                          <a:pt x="0" y="968798"/>
                        </a:cubicBezTo>
                        <a:lnTo>
                          <a:pt x="0" y="968798"/>
                        </a:lnTo>
                        <a:cubicBezTo>
                          <a:pt x="10475" y="842125"/>
                          <a:pt x="-1696" y="731937"/>
                          <a:pt x="0" y="557061"/>
                        </a:cubicBezTo>
                        <a:cubicBezTo>
                          <a:pt x="1696" y="382185"/>
                          <a:pt x="-18775" y="343208"/>
                          <a:pt x="0" y="161470"/>
                        </a:cubicBezTo>
                        <a:cubicBezTo>
                          <a:pt x="-8538" y="55827"/>
                          <a:pt x="76944" y="1672"/>
                          <a:pt x="161470" y="0"/>
                        </a:cubicBezTo>
                        <a:close/>
                      </a:path>
                      <a:path w="2382202" h="968798" stroke="0" extrusionOk="0">
                        <a:moveTo>
                          <a:pt x="161470" y="0"/>
                        </a:moveTo>
                        <a:cubicBezTo>
                          <a:pt x="346423" y="19486"/>
                          <a:pt x="521444" y="18349"/>
                          <a:pt x="650031" y="0"/>
                        </a:cubicBezTo>
                        <a:cubicBezTo>
                          <a:pt x="778618" y="-18349"/>
                          <a:pt x="1015113" y="20980"/>
                          <a:pt x="1160799" y="0"/>
                        </a:cubicBezTo>
                        <a:cubicBezTo>
                          <a:pt x="1306485" y="-20980"/>
                          <a:pt x="1544570" y="4630"/>
                          <a:pt x="1693775" y="0"/>
                        </a:cubicBezTo>
                        <a:cubicBezTo>
                          <a:pt x="1842980" y="-4630"/>
                          <a:pt x="2204378" y="2224"/>
                          <a:pt x="2382202" y="0"/>
                        </a:cubicBezTo>
                        <a:lnTo>
                          <a:pt x="2382202" y="0"/>
                        </a:lnTo>
                        <a:cubicBezTo>
                          <a:pt x="2391189" y="173534"/>
                          <a:pt x="2401113" y="274474"/>
                          <a:pt x="2382202" y="379444"/>
                        </a:cubicBezTo>
                        <a:cubicBezTo>
                          <a:pt x="2363291" y="484414"/>
                          <a:pt x="2365298" y="695281"/>
                          <a:pt x="2382202" y="807328"/>
                        </a:cubicBezTo>
                        <a:cubicBezTo>
                          <a:pt x="2369327" y="902722"/>
                          <a:pt x="2308304" y="981262"/>
                          <a:pt x="2220732" y="968798"/>
                        </a:cubicBezTo>
                        <a:cubicBezTo>
                          <a:pt x="1980555" y="971233"/>
                          <a:pt x="1837881" y="939389"/>
                          <a:pt x="1621134" y="968798"/>
                        </a:cubicBezTo>
                        <a:cubicBezTo>
                          <a:pt x="1404387" y="998207"/>
                          <a:pt x="1337874" y="995126"/>
                          <a:pt x="1065951" y="968798"/>
                        </a:cubicBezTo>
                        <a:cubicBezTo>
                          <a:pt x="794028" y="942470"/>
                          <a:pt x="754398" y="994151"/>
                          <a:pt x="555183" y="968798"/>
                        </a:cubicBezTo>
                        <a:cubicBezTo>
                          <a:pt x="355968" y="943445"/>
                          <a:pt x="228393" y="960073"/>
                          <a:pt x="0" y="968798"/>
                        </a:cubicBezTo>
                        <a:lnTo>
                          <a:pt x="0" y="968798"/>
                        </a:lnTo>
                        <a:cubicBezTo>
                          <a:pt x="2691" y="818403"/>
                          <a:pt x="-12318" y="738786"/>
                          <a:pt x="0" y="565134"/>
                        </a:cubicBezTo>
                        <a:cubicBezTo>
                          <a:pt x="12318" y="391482"/>
                          <a:pt x="-19611" y="287795"/>
                          <a:pt x="0" y="161470"/>
                        </a:cubicBezTo>
                        <a:cubicBezTo>
                          <a:pt x="-12884" y="62117"/>
                          <a:pt x="72604" y="-4036"/>
                          <a:pt x="161470"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ea typeface="+mn-ea"/>
                <a:cs typeface="+mn-cs"/>
              </a:rPr>
              <a:t>Đoạn</a:t>
            </a:r>
            <a:r>
              <a:rPr kumimoji="0" lang="en-US" sz="5400" b="0" i="0" u="none" strike="noStrike" kern="1200" cap="none" spc="0" normalizeH="0" baseline="0" noProof="0" dirty="0">
                <a:ln>
                  <a:noFill/>
                </a:ln>
                <a:solidFill>
                  <a:srgbClr val="FF0000"/>
                </a:solidFill>
                <a:effectLst/>
                <a:uLnTx/>
                <a:uFillTx/>
                <a:ea typeface="+mn-ea"/>
                <a:cs typeface="+mn-cs"/>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1" name="Đường nối Thẳng 18">
            <a:extLst>
              <a:ext uri="{FF2B5EF4-FFF2-40B4-BE49-F238E27FC236}">
                <a16:creationId xmlns:a16="http://schemas.microsoft.com/office/drawing/2014/main" id="{2CCBD05B-CDFC-CED2-276D-0B5B16FEC697}"/>
              </a:ext>
            </a:extLst>
          </p:cNvPr>
          <p:cNvCxnSpPr>
            <a:cxnSpLocks/>
          </p:cNvCxnSpPr>
          <p:nvPr/>
        </p:nvCxnSpPr>
        <p:spPr>
          <a:xfrm flipV="1">
            <a:off x="10647476" y="300263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DCAC6236-FB91-E013-B9BF-F14C142334BA}"/>
              </a:ext>
            </a:extLst>
          </p:cNvPr>
          <p:cNvCxnSpPr>
            <a:cxnSpLocks/>
          </p:cNvCxnSpPr>
          <p:nvPr/>
        </p:nvCxnSpPr>
        <p:spPr>
          <a:xfrm flipV="1">
            <a:off x="4077763"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1ABAFD3F-9A3C-103D-4506-A40388324335}"/>
              </a:ext>
            </a:extLst>
          </p:cNvPr>
          <p:cNvCxnSpPr>
            <a:cxnSpLocks/>
          </p:cNvCxnSpPr>
          <p:nvPr/>
        </p:nvCxnSpPr>
        <p:spPr>
          <a:xfrm flipV="1">
            <a:off x="8727425" y="355812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Nhóm 28">
            <a:extLst>
              <a:ext uri="{FF2B5EF4-FFF2-40B4-BE49-F238E27FC236}">
                <a16:creationId xmlns:a16="http://schemas.microsoft.com/office/drawing/2014/main" id="{A67DAF73-DA2F-09B5-14D0-60CE6B9D3B7C}"/>
              </a:ext>
            </a:extLst>
          </p:cNvPr>
          <p:cNvGrpSpPr/>
          <p:nvPr/>
        </p:nvGrpSpPr>
        <p:grpSpPr>
          <a:xfrm>
            <a:off x="3903816" y="4088016"/>
            <a:ext cx="269188" cy="492657"/>
            <a:chOff x="6953545" y="4636051"/>
            <a:chExt cx="118472" cy="274494"/>
          </a:xfrm>
        </p:grpSpPr>
        <p:cxnSp>
          <p:nvCxnSpPr>
            <p:cNvPr id="17" name="Đường nối Thẳng 26">
              <a:extLst>
                <a:ext uri="{FF2B5EF4-FFF2-40B4-BE49-F238E27FC236}">
                  <a16:creationId xmlns:a16="http://schemas.microsoft.com/office/drawing/2014/main" id="{B5EC1ED0-0F41-03FC-3D80-77F33B3E589F}"/>
                </a:ext>
              </a:extLst>
            </p:cNvPr>
            <p:cNvCxnSpPr>
              <a:cxnSpLocks/>
            </p:cNvCxnSpPr>
            <p:nvPr/>
          </p:nvCxnSpPr>
          <p:spPr>
            <a:xfrm flipV="1">
              <a:off x="6953545" y="4636051"/>
              <a:ext cx="59236" cy="274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Đường nối Thẳng 27">
              <a:extLst>
                <a:ext uri="{FF2B5EF4-FFF2-40B4-BE49-F238E27FC236}">
                  <a16:creationId xmlns:a16="http://schemas.microsoft.com/office/drawing/2014/main" id="{00262343-693D-E8FC-A0F1-25C318D72704}"/>
                </a:ext>
              </a:extLst>
            </p:cNvPr>
            <p:cNvCxnSpPr>
              <a:cxnSpLocks/>
            </p:cNvCxnSpPr>
            <p:nvPr/>
          </p:nvCxnSpPr>
          <p:spPr>
            <a:xfrm flipV="1">
              <a:off x="7012781" y="4636051"/>
              <a:ext cx="59236" cy="274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5086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800" dirty="0">
                <a:solidFill>
                  <a:prstClr val="black"/>
                </a:solidFill>
              </a:rPr>
              <a:t>  - Ắng! Ắng!...</a:t>
            </a:r>
          </a:p>
          <a:p>
            <a:pPr lvl="0" algn="just" defTabSz="914377"/>
            <a:r>
              <a:rPr lang="vi-VN" sz="2800" dirty="0">
                <a:solidFill>
                  <a:prstClr val="black"/>
                </a:solidFill>
              </a:rPr>
              <a:t>   Người lớn tưởng có khách, nhìn ra sân. Sân vắng hoe. Chỉ có chiếc lá mít vừa rụng, quay quay trước mũi cún.</a:t>
            </a:r>
            <a:endParaRPr lang="en-US" sz="2800" dirty="0">
              <a:solidFill>
                <a:prstClr val="black"/>
              </a:solidFill>
            </a:endParaRPr>
          </a:p>
          <a:p>
            <a:pPr lvl="0" algn="just" defTabSz="914377"/>
            <a:r>
              <a:rPr lang="en-US" sz="2800" dirty="0">
                <a:solidFill>
                  <a:prstClr val="black"/>
                </a:solidFill>
              </a:rPr>
              <a:t>   </a:t>
            </a:r>
            <a:r>
              <a:rPr lang="vi-VN" sz="2800" dirty="0">
                <a:solidFill>
                  <a:prstClr val="black"/>
                </a:solidFill>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spTree>
    <p:extLst>
      <p:ext uri="{BB962C8B-B14F-4D97-AF65-F5344CB8AC3E}">
        <p14:creationId xmlns:p14="http://schemas.microsoft.com/office/powerpoint/2010/main" val="302784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1986608"/>
            <a:ext cx="11634951" cy="4660299"/>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79312 h 4660299"/>
                      <a:gd name="connsiteX1" fmla="*/ 479312 w 11634951"/>
                      <a:gd name="connsiteY1" fmla="*/ 0 h 4660299"/>
                      <a:gd name="connsiteX2" fmla="*/ 933056 w 11634951"/>
                      <a:gd name="connsiteY2" fmla="*/ 0 h 4660299"/>
                      <a:gd name="connsiteX3" fmla="*/ 1280037 w 11634951"/>
                      <a:gd name="connsiteY3" fmla="*/ 0 h 4660299"/>
                      <a:gd name="connsiteX4" fmla="*/ 1947307 w 11634951"/>
                      <a:gd name="connsiteY4" fmla="*/ 0 h 4660299"/>
                      <a:gd name="connsiteX5" fmla="*/ 2721341 w 11634951"/>
                      <a:gd name="connsiteY5" fmla="*/ 0 h 4660299"/>
                      <a:gd name="connsiteX6" fmla="*/ 3068321 w 11634951"/>
                      <a:gd name="connsiteY6" fmla="*/ 0 h 4660299"/>
                      <a:gd name="connsiteX7" fmla="*/ 3949118 w 11634951"/>
                      <a:gd name="connsiteY7" fmla="*/ 0 h 4660299"/>
                      <a:gd name="connsiteX8" fmla="*/ 4509625 w 11634951"/>
                      <a:gd name="connsiteY8" fmla="*/ 0 h 4660299"/>
                      <a:gd name="connsiteX9" fmla="*/ 5070133 w 11634951"/>
                      <a:gd name="connsiteY9" fmla="*/ 0 h 4660299"/>
                      <a:gd name="connsiteX10" fmla="*/ 5417113 w 11634951"/>
                      <a:gd name="connsiteY10" fmla="*/ 0 h 4660299"/>
                      <a:gd name="connsiteX11" fmla="*/ 6191147 w 11634951"/>
                      <a:gd name="connsiteY11" fmla="*/ 0 h 4660299"/>
                      <a:gd name="connsiteX12" fmla="*/ 7071944 w 11634951"/>
                      <a:gd name="connsiteY12" fmla="*/ 0 h 4660299"/>
                      <a:gd name="connsiteX13" fmla="*/ 7952741 w 11634951"/>
                      <a:gd name="connsiteY13" fmla="*/ 0 h 4660299"/>
                      <a:gd name="connsiteX14" fmla="*/ 8726775 w 11634951"/>
                      <a:gd name="connsiteY14" fmla="*/ 0 h 4660299"/>
                      <a:gd name="connsiteX15" fmla="*/ 9607572 w 11634951"/>
                      <a:gd name="connsiteY15" fmla="*/ 0 h 4660299"/>
                      <a:gd name="connsiteX16" fmla="*/ 10274842 w 11634951"/>
                      <a:gd name="connsiteY16" fmla="*/ 0 h 4660299"/>
                      <a:gd name="connsiteX17" fmla="*/ 11155639 w 11634951"/>
                      <a:gd name="connsiteY17" fmla="*/ 0 h 4660299"/>
                      <a:gd name="connsiteX18" fmla="*/ 11634951 w 11634951"/>
                      <a:gd name="connsiteY18" fmla="*/ 479312 h 4660299"/>
                      <a:gd name="connsiteX19" fmla="*/ 11634951 w 11634951"/>
                      <a:gd name="connsiteY19" fmla="*/ 1096258 h 4660299"/>
                      <a:gd name="connsiteX20" fmla="*/ 11634951 w 11634951"/>
                      <a:gd name="connsiteY20" fmla="*/ 1639170 h 4660299"/>
                      <a:gd name="connsiteX21" fmla="*/ 11634951 w 11634951"/>
                      <a:gd name="connsiteY21" fmla="*/ 2219099 h 4660299"/>
                      <a:gd name="connsiteX22" fmla="*/ 11634951 w 11634951"/>
                      <a:gd name="connsiteY22" fmla="*/ 2836045 h 4660299"/>
                      <a:gd name="connsiteX23" fmla="*/ 11634951 w 11634951"/>
                      <a:gd name="connsiteY23" fmla="*/ 3378957 h 4660299"/>
                      <a:gd name="connsiteX24" fmla="*/ 11634951 w 11634951"/>
                      <a:gd name="connsiteY24" fmla="*/ 4180987 h 4660299"/>
                      <a:gd name="connsiteX25" fmla="*/ 11155639 w 11634951"/>
                      <a:gd name="connsiteY25" fmla="*/ 4660299 h 4660299"/>
                      <a:gd name="connsiteX26" fmla="*/ 10701895 w 11634951"/>
                      <a:gd name="connsiteY26" fmla="*/ 4660299 h 4660299"/>
                      <a:gd name="connsiteX27" fmla="*/ 10034625 w 11634951"/>
                      <a:gd name="connsiteY27" fmla="*/ 4660299 h 4660299"/>
                      <a:gd name="connsiteX28" fmla="*/ 9580881 w 11634951"/>
                      <a:gd name="connsiteY28" fmla="*/ 4660299 h 4660299"/>
                      <a:gd name="connsiteX29" fmla="*/ 9233900 w 11634951"/>
                      <a:gd name="connsiteY29" fmla="*/ 4660299 h 4660299"/>
                      <a:gd name="connsiteX30" fmla="*/ 8353103 w 11634951"/>
                      <a:gd name="connsiteY30" fmla="*/ 4660299 h 4660299"/>
                      <a:gd name="connsiteX31" fmla="*/ 7792596 w 11634951"/>
                      <a:gd name="connsiteY31" fmla="*/ 4660299 h 4660299"/>
                      <a:gd name="connsiteX32" fmla="*/ 7018562 w 11634951"/>
                      <a:gd name="connsiteY32" fmla="*/ 4660299 h 4660299"/>
                      <a:gd name="connsiteX33" fmla="*/ 6671582 w 11634951"/>
                      <a:gd name="connsiteY33" fmla="*/ 4660299 h 4660299"/>
                      <a:gd name="connsiteX34" fmla="*/ 6217838 w 11634951"/>
                      <a:gd name="connsiteY34" fmla="*/ 4660299 h 4660299"/>
                      <a:gd name="connsiteX35" fmla="*/ 5443804 w 11634951"/>
                      <a:gd name="connsiteY35" fmla="*/ 4660299 h 4660299"/>
                      <a:gd name="connsiteX36" fmla="*/ 4990060 w 11634951"/>
                      <a:gd name="connsiteY36" fmla="*/ 4660299 h 4660299"/>
                      <a:gd name="connsiteX37" fmla="*/ 4536316 w 11634951"/>
                      <a:gd name="connsiteY37" fmla="*/ 4660299 h 4660299"/>
                      <a:gd name="connsiteX38" fmla="*/ 3762283 w 11634951"/>
                      <a:gd name="connsiteY38" fmla="*/ 4660299 h 4660299"/>
                      <a:gd name="connsiteX39" fmla="*/ 3201775 w 11634951"/>
                      <a:gd name="connsiteY39" fmla="*/ 4660299 h 4660299"/>
                      <a:gd name="connsiteX40" fmla="*/ 2427742 w 11634951"/>
                      <a:gd name="connsiteY40" fmla="*/ 4660299 h 4660299"/>
                      <a:gd name="connsiteX41" fmla="*/ 1973998 w 11634951"/>
                      <a:gd name="connsiteY41" fmla="*/ 4660299 h 4660299"/>
                      <a:gd name="connsiteX42" fmla="*/ 1199964 w 11634951"/>
                      <a:gd name="connsiteY42" fmla="*/ 4660299 h 4660299"/>
                      <a:gd name="connsiteX43" fmla="*/ 479312 w 11634951"/>
                      <a:gd name="connsiteY43" fmla="*/ 4660299 h 4660299"/>
                      <a:gd name="connsiteX44" fmla="*/ 0 w 11634951"/>
                      <a:gd name="connsiteY44" fmla="*/ 4180987 h 4660299"/>
                      <a:gd name="connsiteX45" fmla="*/ 0 w 11634951"/>
                      <a:gd name="connsiteY45" fmla="*/ 3638075 h 4660299"/>
                      <a:gd name="connsiteX46" fmla="*/ 0 w 11634951"/>
                      <a:gd name="connsiteY46" fmla="*/ 3021129 h 4660299"/>
                      <a:gd name="connsiteX47" fmla="*/ 0 w 11634951"/>
                      <a:gd name="connsiteY47" fmla="*/ 2478217 h 4660299"/>
                      <a:gd name="connsiteX48" fmla="*/ 0 w 11634951"/>
                      <a:gd name="connsiteY48" fmla="*/ 1824254 h 4660299"/>
                      <a:gd name="connsiteX49" fmla="*/ 0 w 11634951"/>
                      <a:gd name="connsiteY49" fmla="*/ 1244325 h 4660299"/>
                      <a:gd name="connsiteX50" fmla="*/ 0 w 11634951"/>
                      <a:gd name="connsiteY50" fmla="*/ 479312 h 46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660299" fill="none" extrusionOk="0">
                        <a:moveTo>
                          <a:pt x="0" y="479312"/>
                        </a:moveTo>
                        <a:cubicBezTo>
                          <a:pt x="52626" y="245447"/>
                          <a:pt x="225215" y="28790"/>
                          <a:pt x="479312" y="0"/>
                        </a:cubicBezTo>
                        <a:cubicBezTo>
                          <a:pt x="671971" y="-10088"/>
                          <a:pt x="710612" y="11874"/>
                          <a:pt x="933056" y="0"/>
                        </a:cubicBezTo>
                        <a:cubicBezTo>
                          <a:pt x="1155500" y="-11874"/>
                          <a:pt x="1150984" y="10055"/>
                          <a:pt x="1280037" y="0"/>
                        </a:cubicBezTo>
                        <a:cubicBezTo>
                          <a:pt x="1409090" y="-10055"/>
                          <a:pt x="1749114" y="-69"/>
                          <a:pt x="1947307" y="0"/>
                        </a:cubicBezTo>
                        <a:cubicBezTo>
                          <a:pt x="2145500" y="69"/>
                          <a:pt x="2520630" y="26078"/>
                          <a:pt x="2721341" y="0"/>
                        </a:cubicBezTo>
                        <a:cubicBezTo>
                          <a:pt x="2922052" y="-26078"/>
                          <a:pt x="2907583" y="-15570"/>
                          <a:pt x="3068321" y="0"/>
                        </a:cubicBezTo>
                        <a:cubicBezTo>
                          <a:pt x="3229059" y="15570"/>
                          <a:pt x="3691719" y="13359"/>
                          <a:pt x="3949118" y="0"/>
                        </a:cubicBezTo>
                        <a:cubicBezTo>
                          <a:pt x="4206517" y="-13359"/>
                          <a:pt x="4351594" y="754"/>
                          <a:pt x="4509625" y="0"/>
                        </a:cubicBezTo>
                        <a:cubicBezTo>
                          <a:pt x="4667656" y="-754"/>
                          <a:pt x="4799809" y="-23191"/>
                          <a:pt x="5070133" y="0"/>
                        </a:cubicBezTo>
                        <a:cubicBezTo>
                          <a:pt x="5340457" y="23191"/>
                          <a:pt x="5245739" y="12375"/>
                          <a:pt x="5417113" y="0"/>
                        </a:cubicBezTo>
                        <a:cubicBezTo>
                          <a:pt x="5588487" y="-12375"/>
                          <a:pt x="5807813" y="3946"/>
                          <a:pt x="6191147" y="0"/>
                        </a:cubicBezTo>
                        <a:cubicBezTo>
                          <a:pt x="6574481" y="-3946"/>
                          <a:pt x="6888882" y="-28719"/>
                          <a:pt x="7071944" y="0"/>
                        </a:cubicBezTo>
                        <a:cubicBezTo>
                          <a:pt x="7255006" y="28719"/>
                          <a:pt x="7693543" y="42502"/>
                          <a:pt x="7952741" y="0"/>
                        </a:cubicBezTo>
                        <a:cubicBezTo>
                          <a:pt x="8211939" y="-42502"/>
                          <a:pt x="8508558" y="26043"/>
                          <a:pt x="8726775" y="0"/>
                        </a:cubicBezTo>
                        <a:cubicBezTo>
                          <a:pt x="8944992" y="-26043"/>
                          <a:pt x="9366115" y="-10526"/>
                          <a:pt x="9607572" y="0"/>
                        </a:cubicBezTo>
                        <a:cubicBezTo>
                          <a:pt x="9849029" y="10526"/>
                          <a:pt x="10076563" y="17857"/>
                          <a:pt x="10274842" y="0"/>
                        </a:cubicBezTo>
                        <a:cubicBezTo>
                          <a:pt x="10473121" y="-17857"/>
                          <a:pt x="10739530" y="-25382"/>
                          <a:pt x="11155639" y="0"/>
                        </a:cubicBezTo>
                        <a:cubicBezTo>
                          <a:pt x="11447044" y="-9308"/>
                          <a:pt x="11638004" y="222611"/>
                          <a:pt x="11634951" y="479312"/>
                        </a:cubicBezTo>
                        <a:cubicBezTo>
                          <a:pt x="11659620" y="765023"/>
                          <a:pt x="11659163" y="953859"/>
                          <a:pt x="11634951" y="1096258"/>
                        </a:cubicBezTo>
                        <a:cubicBezTo>
                          <a:pt x="11610739" y="1238657"/>
                          <a:pt x="11633330" y="1382468"/>
                          <a:pt x="11634951" y="1639170"/>
                        </a:cubicBezTo>
                        <a:cubicBezTo>
                          <a:pt x="11636572" y="1895872"/>
                          <a:pt x="11632000" y="1948371"/>
                          <a:pt x="11634951" y="2219099"/>
                        </a:cubicBezTo>
                        <a:cubicBezTo>
                          <a:pt x="11637902" y="2489827"/>
                          <a:pt x="11643489" y="2578908"/>
                          <a:pt x="11634951" y="2836045"/>
                        </a:cubicBezTo>
                        <a:cubicBezTo>
                          <a:pt x="11626413" y="3093182"/>
                          <a:pt x="11655809" y="3188328"/>
                          <a:pt x="11634951" y="3378957"/>
                        </a:cubicBezTo>
                        <a:cubicBezTo>
                          <a:pt x="11614093" y="3569586"/>
                          <a:pt x="11649192" y="3819558"/>
                          <a:pt x="11634951" y="4180987"/>
                        </a:cubicBezTo>
                        <a:cubicBezTo>
                          <a:pt x="11629969" y="4461959"/>
                          <a:pt x="11444992" y="4686946"/>
                          <a:pt x="11155639" y="4660299"/>
                        </a:cubicBezTo>
                        <a:cubicBezTo>
                          <a:pt x="11033918" y="4638328"/>
                          <a:pt x="10845532" y="4671951"/>
                          <a:pt x="10701895" y="4660299"/>
                        </a:cubicBezTo>
                        <a:cubicBezTo>
                          <a:pt x="10558258" y="4648647"/>
                          <a:pt x="10308649" y="4666593"/>
                          <a:pt x="10034625" y="4660299"/>
                        </a:cubicBezTo>
                        <a:cubicBezTo>
                          <a:pt x="9760601" y="4654006"/>
                          <a:pt x="9773935" y="4682433"/>
                          <a:pt x="9580881" y="4660299"/>
                        </a:cubicBezTo>
                        <a:cubicBezTo>
                          <a:pt x="9387827" y="4638165"/>
                          <a:pt x="9402135" y="4650040"/>
                          <a:pt x="9233900" y="4660299"/>
                        </a:cubicBezTo>
                        <a:cubicBezTo>
                          <a:pt x="9065665" y="4670558"/>
                          <a:pt x="8751147" y="4621239"/>
                          <a:pt x="8353103" y="4660299"/>
                        </a:cubicBezTo>
                        <a:cubicBezTo>
                          <a:pt x="7955059" y="4699359"/>
                          <a:pt x="8037894" y="4681211"/>
                          <a:pt x="7792596" y="4660299"/>
                        </a:cubicBezTo>
                        <a:cubicBezTo>
                          <a:pt x="7547298" y="4639387"/>
                          <a:pt x="7337115" y="4632767"/>
                          <a:pt x="7018562" y="4660299"/>
                        </a:cubicBezTo>
                        <a:cubicBezTo>
                          <a:pt x="6700009" y="4687831"/>
                          <a:pt x="6760576" y="4673963"/>
                          <a:pt x="6671582" y="4660299"/>
                        </a:cubicBezTo>
                        <a:cubicBezTo>
                          <a:pt x="6582588" y="4646635"/>
                          <a:pt x="6437767" y="4677840"/>
                          <a:pt x="6217838" y="4660299"/>
                        </a:cubicBezTo>
                        <a:cubicBezTo>
                          <a:pt x="5997909" y="4642758"/>
                          <a:pt x="5809203" y="4639740"/>
                          <a:pt x="5443804" y="4660299"/>
                        </a:cubicBezTo>
                        <a:cubicBezTo>
                          <a:pt x="5078405" y="4680858"/>
                          <a:pt x="5134145" y="4672997"/>
                          <a:pt x="4990060" y="4660299"/>
                        </a:cubicBezTo>
                        <a:cubicBezTo>
                          <a:pt x="4845975" y="4647601"/>
                          <a:pt x="4663490" y="4680562"/>
                          <a:pt x="4536316" y="4660299"/>
                        </a:cubicBezTo>
                        <a:cubicBezTo>
                          <a:pt x="4409142" y="4640036"/>
                          <a:pt x="3950121" y="4646783"/>
                          <a:pt x="3762283" y="4660299"/>
                        </a:cubicBezTo>
                        <a:cubicBezTo>
                          <a:pt x="3574445" y="4673815"/>
                          <a:pt x="3481057" y="4642023"/>
                          <a:pt x="3201775" y="4660299"/>
                        </a:cubicBezTo>
                        <a:cubicBezTo>
                          <a:pt x="2922493" y="4678575"/>
                          <a:pt x="2805605" y="4642289"/>
                          <a:pt x="2427742" y="4660299"/>
                        </a:cubicBezTo>
                        <a:cubicBezTo>
                          <a:pt x="2049879" y="4678309"/>
                          <a:pt x="2074879" y="4666379"/>
                          <a:pt x="1973998" y="4660299"/>
                        </a:cubicBezTo>
                        <a:cubicBezTo>
                          <a:pt x="1873117" y="4654219"/>
                          <a:pt x="1511786" y="4623373"/>
                          <a:pt x="1199964" y="4660299"/>
                        </a:cubicBezTo>
                        <a:cubicBezTo>
                          <a:pt x="888142" y="4697225"/>
                          <a:pt x="653432" y="4659060"/>
                          <a:pt x="479312" y="4660299"/>
                        </a:cubicBezTo>
                        <a:cubicBezTo>
                          <a:pt x="250244" y="4685304"/>
                          <a:pt x="-53911" y="4416981"/>
                          <a:pt x="0" y="4180987"/>
                        </a:cubicBezTo>
                        <a:cubicBezTo>
                          <a:pt x="-14225" y="3997386"/>
                          <a:pt x="6272" y="3835707"/>
                          <a:pt x="0" y="3638075"/>
                        </a:cubicBezTo>
                        <a:cubicBezTo>
                          <a:pt x="-6272" y="3440443"/>
                          <a:pt x="-17793" y="3217885"/>
                          <a:pt x="0" y="3021129"/>
                        </a:cubicBezTo>
                        <a:cubicBezTo>
                          <a:pt x="17793" y="2824373"/>
                          <a:pt x="1243" y="2654664"/>
                          <a:pt x="0" y="2478217"/>
                        </a:cubicBezTo>
                        <a:cubicBezTo>
                          <a:pt x="-1243" y="2301770"/>
                          <a:pt x="-16863" y="2082449"/>
                          <a:pt x="0" y="1824254"/>
                        </a:cubicBezTo>
                        <a:cubicBezTo>
                          <a:pt x="16863" y="1566059"/>
                          <a:pt x="-9289" y="1470183"/>
                          <a:pt x="0" y="1244325"/>
                        </a:cubicBezTo>
                        <a:cubicBezTo>
                          <a:pt x="9289" y="1018467"/>
                          <a:pt x="36989" y="662655"/>
                          <a:pt x="0" y="479312"/>
                        </a:cubicBezTo>
                        <a:close/>
                      </a:path>
                      <a:path w="11634951" h="4660299" stroke="0" extrusionOk="0">
                        <a:moveTo>
                          <a:pt x="0" y="479312"/>
                        </a:moveTo>
                        <a:cubicBezTo>
                          <a:pt x="-27685" y="202594"/>
                          <a:pt x="214952" y="9142"/>
                          <a:pt x="479312" y="0"/>
                        </a:cubicBezTo>
                        <a:cubicBezTo>
                          <a:pt x="723031" y="-10089"/>
                          <a:pt x="769164" y="19900"/>
                          <a:pt x="1039819" y="0"/>
                        </a:cubicBezTo>
                        <a:cubicBezTo>
                          <a:pt x="1310474" y="-19900"/>
                          <a:pt x="1432156" y="22194"/>
                          <a:pt x="1813853" y="0"/>
                        </a:cubicBezTo>
                        <a:cubicBezTo>
                          <a:pt x="2195550" y="-22194"/>
                          <a:pt x="2052439" y="14774"/>
                          <a:pt x="2160834" y="0"/>
                        </a:cubicBezTo>
                        <a:cubicBezTo>
                          <a:pt x="2269229" y="-14774"/>
                          <a:pt x="2582137" y="8421"/>
                          <a:pt x="2934867" y="0"/>
                        </a:cubicBezTo>
                        <a:cubicBezTo>
                          <a:pt x="3287597" y="-8421"/>
                          <a:pt x="3209086" y="1511"/>
                          <a:pt x="3281848" y="0"/>
                        </a:cubicBezTo>
                        <a:cubicBezTo>
                          <a:pt x="3354610" y="-1511"/>
                          <a:pt x="3879077" y="36533"/>
                          <a:pt x="4055882" y="0"/>
                        </a:cubicBezTo>
                        <a:cubicBezTo>
                          <a:pt x="4232687" y="-36533"/>
                          <a:pt x="4472264" y="9796"/>
                          <a:pt x="4723152" y="0"/>
                        </a:cubicBezTo>
                        <a:cubicBezTo>
                          <a:pt x="4974040" y="-9796"/>
                          <a:pt x="5046446" y="-14952"/>
                          <a:pt x="5283659" y="0"/>
                        </a:cubicBezTo>
                        <a:cubicBezTo>
                          <a:pt x="5520872" y="14952"/>
                          <a:pt x="5633292" y="31021"/>
                          <a:pt x="5950930" y="0"/>
                        </a:cubicBezTo>
                        <a:cubicBezTo>
                          <a:pt x="6268568" y="-31021"/>
                          <a:pt x="6403365" y="21000"/>
                          <a:pt x="6724963" y="0"/>
                        </a:cubicBezTo>
                        <a:cubicBezTo>
                          <a:pt x="7046561" y="-21000"/>
                          <a:pt x="7113081" y="-21390"/>
                          <a:pt x="7392234" y="0"/>
                        </a:cubicBezTo>
                        <a:cubicBezTo>
                          <a:pt x="7671387" y="21390"/>
                          <a:pt x="7715206" y="3189"/>
                          <a:pt x="7845978" y="0"/>
                        </a:cubicBezTo>
                        <a:cubicBezTo>
                          <a:pt x="7976750" y="-3189"/>
                          <a:pt x="8100243" y="-22636"/>
                          <a:pt x="8299722" y="0"/>
                        </a:cubicBezTo>
                        <a:cubicBezTo>
                          <a:pt x="8499201" y="22636"/>
                          <a:pt x="8542490" y="-10134"/>
                          <a:pt x="8753465" y="0"/>
                        </a:cubicBezTo>
                        <a:cubicBezTo>
                          <a:pt x="8964440" y="10134"/>
                          <a:pt x="9104822" y="5727"/>
                          <a:pt x="9207209" y="0"/>
                        </a:cubicBezTo>
                        <a:cubicBezTo>
                          <a:pt x="9309596" y="-5727"/>
                          <a:pt x="9640692" y="17581"/>
                          <a:pt x="9981243" y="0"/>
                        </a:cubicBezTo>
                        <a:cubicBezTo>
                          <a:pt x="10321794" y="-17581"/>
                          <a:pt x="10283054" y="2212"/>
                          <a:pt x="10434987" y="0"/>
                        </a:cubicBezTo>
                        <a:cubicBezTo>
                          <a:pt x="10586920" y="-2212"/>
                          <a:pt x="10998788" y="18354"/>
                          <a:pt x="11155639" y="0"/>
                        </a:cubicBezTo>
                        <a:cubicBezTo>
                          <a:pt x="11416204" y="20188"/>
                          <a:pt x="11651066" y="179355"/>
                          <a:pt x="11634951" y="479312"/>
                        </a:cubicBezTo>
                        <a:cubicBezTo>
                          <a:pt x="11604692" y="611822"/>
                          <a:pt x="11663409" y="811963"/>
                          <a:pt x="11634951" y="1133275"/>
                        </a:cubicBezTo>
                        <a:cubicBezTo>
                          <a:pt x="11606493" y="1454587"/>
                          <a:pt x="11610560" y="1567136"/>
                          <a:pt x="11634951" y="1787237"/>
                        </a:cubicBezTo>
                        <a:cubicBezTo>
                          <a:pt x="11659342" y="2007338"/>
                          <a:pt x="11615845" y="2305992"/>
                          <a:pt x="11634951" y="2441200"/>
                        </a:cubicBezTo>
                        <a:cubicBezTo>
                          <a:pt x="11654057" y="2576408"/>
                          <a:pt x="11659469" y="2694362"/>
                          <a:pt x="11634951" y="2947095"/>
                        </a:cubicBezTo>
                        <a:cubicBezTo>
                          <a:pt x="11610433" y="3199828"/>
                          <a:pt x="11616767" y="3275049"/>
                          <a:pt x="11634951" y="3490008"/>
                        </a:cubicBezTo>
                        <a:cubicBezTo>
                          <a:pt x="11653135" y="3704967"/>
                          <a:pt x="11630190" y="3958390"/>
                          <a:pt x="11634951" y="4180987"/>
                        </a:cubicBezTo>
                        <a:cubicBezTo>
                          <a:pt x="11634091" y="4418687"/>
                          <a:pt x="11467292" y="4704149"/>
                          <a:pt x="11155639" y="4660299"/>
                        </a:cubicBezTo>
                        <a:cubicBezTo>
                          <a:pt x="11020964" y="4649991"/>
                          <a:pt x="10679299" y="4669583"/>
                          <a:pt x="10488369" y="4660299"/>
                        </a:cubicBezTo>
                        <a:cubicBezTo>
                          <a:pt x="10297439" y="4651016"/>
                          <a:pt x="10253264" y="4656900"/>
                          <a:pt x="10141388" y="4660299"/>
                        </a:cubicBezTo>
                        <a:cubicBezTo>
                          <a:pt x="10029512" y="4663698"/>
                          <a:pt x="9746135" y="4653246"/>
                          <a:pt x="9580881" y="4660299"/>
                        </a:cubicBezTo>
                        <a:cubicBezTo>
                          <a:pt x="9415627" y="4667352"/>
                          <a:pt x="9059488" y="4680084"/>
                          <a:pt x="8913610" y="4660299"/>
                        </a:cubicBezTo>
                        <a:cubicBezTo>
                          <a:pt x="8767732" y="4640514"/>
                          <a:pt x="8256583" y="4616383"/>
                          <a:pt x="8032813" y="4660299"/>
                        </a:cubicBezTo>
                        <a:cubicBezTo>
                          <a:pt x="7809043" y="4704215"/>
                          <a:pt x="7628231" y="4669434"/>
                          <a:pt x="7365543" y="4660299"/>
                        </a:cubicBezTo>
                        <a:cubicBezTo>
                          <a:pt x="7102855" y="4651165"/>
                          <a:pt x="7101055" y="4672227"/>
                          <a:pt x="7018562" y="4660299"/>
                        </a:cubicBezTo>
                        <a:cubicBezTo>
                          <a:pt x="6936069" y="4648371"/>
                          <a:pt x="6607529" y="4641190"/>
                          <a:pt x="6244529" y="4660299"/>
                        </a:cubicBezTo>
                        <a:cubicBezTo>
                          <a:pt x="5881529" y="4679408"/>
                          <a:pt x="6008290" y="4649321"/>
                          <a:pt x="5790785" y="4660299"/>
                        </a:cubicBezTo>
                        <a:cubicBezTo>
                          <a:pt x="5573280" y="4671277"/>
                          <a:pt x="5210492" y="4658207"/>
                          <a:pt x="5016751" y="4660299"/>
                        </a:cubicBezTo>
                        <a:cubicBezTo>
                          <a:pt x="4823010" y="4662391"/>
                          <a:pt x="4561970" y="4658241"/>
                          <a:pt x="4349481" y="4660299"/>
                        </a:cubicBezTo>
                        <a:cubicBezTo>
                          <a:pt x="4136992" y="4662358"/>
                          <a:pt x="4021279" y="4638790"/>
                          <a:pt x="3895737" y="4660299"/>
                        </a:cubicBezTo>
                        <a:cubicBezTo>
                          <a:pt x="3770195" y="4681808"/>
                          <a:pt x="3296241" y="4621898"/>
                          <a:pt x="3014940" y="4660299"/>
                        </a:cubicBezTo>
                        <a:cubicBezTo>
                          <a:pt x="2733639" y="4698700"/>
                          <a:pt x="2635790" y="4633645"/>
                          <a:pt x="2454432" y="4660299"/>
                        </a:cubicBezTo>
                        <a:cubicBezTo>
                          <a:pt x="2273074" y="4686953"/>
                          <a:pt x="1899175" y="4659464"/>
                          <a:pt x="1680399" y="4660299"/>
                        </a:cubicBezTo>
                        <a:cubicBezTo>
                          <a:pt x="1461623" y="4661134"/>
                          <a:pt x="1293937" y="4682569"/>
                          <a:pt x="1119892" y="4660299"/>
                        </a:cubicBezTo>
                        <a:cubicBezTo>
                          <a:pt x="945847" y="4638029"/>
                          <a:pt x="752066" y="4631873"/>
                          <a:pt x="479312" y="4660299"/>
                        </a:cubicBezTo>
                        <a:cubicBezTo>
                          <a:pt x="210653" y="4598573"/>
                          <a:pt x="-39264" y="4428549"/>
                          <a:pt x="0" y="4180987"/>
                        </a:cubicBezTo>
                        <a:cubicBezTo>
                          <a:pt x="14251" y="4023299"/>
                          <a:pt x="-10844" y="3799945"/>
                          <a:pt x="0" y="3601058"/>
                        </a:cubicBezTo>
                        <a:cubicBezTo>
                          <a:pt x="10844" y="3402171"/>
                          <a:pt x="-22086" y="3097833"/>
                          <a:pt x="0" y="2910079"/>
                        </a:cubicBezTo>
                        <a:cubicBezTo>
                          <a:pt x="22086" y="2722325"/>
                          <a:pt x="-10057" y="2526578"/>
                          <a:pt x="0" y="2367166"/>
                        </a:cubicBezTo>
                        <a:cubicBezTo>
                          <a:pt x="10057" y="2207754"/>
                          <a:pt x="9889" y="1983876"/>
                          <a:pt x="0" y="1787237"/>
                        </a:cubicBezTo>
                        <a:cubicBezTo>
                          <a:pt x="-9889" y="1590598"/>
                          <a:pt x="26725" y="1420575"/>
                          <a:pt x="0" y="1244325"/>
                        </a:cubicBezTo>
                        <a:cubicBezTo>
                          <a:pt x="-26725" y="1068075"/>
                          <a:pt x="-10205" y="683090"/>
                          <a:pt x="0" y="47931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rPr>
              <a:t>   </a:t>
            </a:r>
            <a:r>
              <a:rPr lang="vi-VN" sz="3200" dirty="0">
                <a:solidFill>
                  <a:prstClr val="black"/>
                </a:solidFill>
              </a:rPr>
              <a:t>Bao nhiêu điều mới lạ mở oà ra trước mắt.</a:t>
            </a:r>
          </a:p>
          <a:p>
            <a:pPr lvl="0" algn="just" defTabSz="914377"/>
            <a:r>
              <a:rPr lang="vi-VN" sz="3200" dirty="0">
                <a:solidFill>
                  <a:prstClr val="black"/>
                </a:solidFill>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3200" dirty="0">
                <a:solidFill>
                  <a:prstClr val="black"/>
                </a:solidFill>
              </a:rPr>
              <a:t>Cún đứng một mình trên đường, hết nhìn trước mặt lại ngó sang trái, sang phải.</a:t>
            </a:r>
          </a:p>
          <a:p>
            <a:pPr lvl="0" algn="just" defTabSz="914377"/>
            <a:r>
              <a:rPr lang="vi-VN" sz="3200" dirty="0">
                <a:solidFill>
                  <a:prstClr val="black"/>
                </a:solidFill>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5400" b="0" i="0" u="none" strike="noStrike" kern="1200" cap="none" spc="0" normalizeH="0" baseline="0" noProof="0" dirty="0">
                <a:ln>
                  <a:noFill/>
                </a:ln>
                <a:solidFill>
                  <a:srgbClr val="FF0000"/>
                </a:solidFill>
                <a:effectLst/>
                <a:uLnTx/>
                <a:uFillTx/>
                <a:latin typeface="Calibri"/>
                <a:ea typeface="+mn-ea"/>
                <a:cs typeface="+mn-cs"/>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BB0F744A-B93C-96A0-9EE2-A8874F9B99EA}"/>
              </a:ext>
            </a:extLst>
          </p:cNvPr>
          <p:cNvCxnSpPr>
            <a:cxnSpLocks/>
          </p:cNvCxnSpPr>
          <p:nvPr/>
        </p:nvCxnSpPr>
        <p:spPr>
          <a:xfrm flipV="1">
            <a:off x="8353332" y="363308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ACABCA9D-E562-AC35-13EB-DE5DE45648A5}"/>
              </a:ext>
            </a:extLst>
          </p:cNvPr>
          <p:cNvCxnSpPr>
            <a:cxnSpLocks/>
          </p:cNvCxnSpPr>
          <p:nvPr/>
        </p:nvCxnSpPr>
        <p:spPr>
          <a:xfrm flipV="1">
            <a:off x="10444037" y="319516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a16="http://schemas.microsoft.com/office/drawing/2014/main" id="{25348222-79AD-9BCB-4654-382E91293ED9}"/>
              </a:ext>
            </a:extLst>
          </p:cNvPr>
          <p:cNvCxnSpPr>
            <a:cxnSpLocks/>
          </p:cNvCxnSpPr>
          <p:nvPr/>
        </p:nvCxnSpPr>
        <p:spPr>
          <a:xfrm flipV="1">
            <a:off x="2557394" y="357730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E07B1B8-F509-9E0D-B495-2FF4D68F86FB}"/>
              </a:ext>
            </a:extLst>
          </p:cNvPr>
          <p:cNvCxnSpPr>
            <a:cxnSpLocks/>
          </p:cNvCxnSpPr>
          <p:nvPr/>
        </p:nvCxnSpPr>
        <p:spPr>
          <a:xfrm flipV="1">
            <a:off x="7006365" y="363757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341DFB-BDF7-9405-1033-FD2442AEDE0F}"/>
              </a:ext>
            </a:extLst>
          </p:cNvPr>
          <p:cNvGrpSpPr/>
          <p:nvPr/>
        </p:nvGrpSpPr>
        <p:grpSpPr>
          <a:xfrm>
            <a:off x="9887435" y="3601550"/>
            <a:ext cx="201299" cy="469449"/>
            <a:chOff x="5470635" y="3809999"/>
            <a:chExt cx="201299" cy="469449"/>
          </a:xfrm>
        </p:grpSpPr>
        <p:cxnSp>
          <p:nvCxnSpPr>
            <p:cNvPr id="6" name="Đường nối Thẳng 18">
              <a:extLst>
                <a:ext uri="{FF2B5EF4-FFF2-40B4-BE49-F238E27FC236}">
                  <a16:creationId xmlns:a16="http://schemas.microsoft.com/office/drawing/2014/main" id="{17FEA0D3-A6B7-02DE-0415-1C88DBA7DCE1}"/>
                </a:ext>
              </a:extLst>
            </p:cNvPr>
            <p:cNvCxnSpPr>
              <a:cxnSpLocks/>
            </p:cNvCxnSpPr>
            <p:nvPr/>
          </p:nvCxnSpPr>
          <p:spPr>
            <a:xfrm flipV="1">
              <a:off x="5470635" y="380999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C87FCABD-A00D-70E4-6D29-1325755F8839}"/>
                </a:ext>
              </a:extLst>
            </p:cNvPr>
            <p:cNvCxnSpPr>
              <a:cxnSpLocks/>
            </p:cNvCxnSpPr>
            <p:nvPr/>
          </p:nvCxnSpPr>
          <p:spPr>
            <a:xfrm flipV="1">
              <a:off x="5554718" y="3841530"/>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705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4"/>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5"/>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02925" y="1125766"/>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0" y="169667"/>
            <a:ext cx="11801754"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1736836" y="1831060"/>
            <a:ext cx="7673864"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4019232"/>
            <a:chOff x="1511884" y="2513305"/>
            <a:chExt cx="4067024" cy="2101163"/>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210116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979053"/>
            </a:xfrm>
            <a:prstGeom prst="rect">
              <a:avLst/>
            </a:prstGeom>
            <a:noFill/>
          </p:spPr>
          <p:txBody>
            <a:bodyPr wrap="square" rtlCol="0">
              <a:spAutoFit/>
            </a:bodyPr>
            <a:lstStyle/>
            <a:p>
              <a:pPr algn="just" defTabSz="1219170">
                <a:buClr>
                  <a:srgbClr val="000000"/>
                </a:buClr>
              </a:pPr>
              <a:r>
                <a:rPr lang="vi-VN" sz="4000" b="1" kern="0" dirty="0">
                  <a:solidFill>
                    <a:srgbClr val="FF0000"/>
                  </a:solidFill>
                  <a:latin typeface="Calibri"/>
                  <a:cs typeface="Arial"/>
                  <a:sym typeface="Arial"/>
                </a:rPr>
                <a:t>Cún đã vài lần định ra cổng khám phá dãy phố bên ngoài nhưng người lớn không cho ra (vì cún còn nhỏ). C</a:t>
              </a:r>
              <a:r>
                <a:rPr lang="en-US" sz="4000" b="1" kern="0" dirty="0">
                  <a:solidFill>
                    <a:srgbClr val="FF0000"/>
                  </a:solidFill>
                  <a:latin typeface="Calibri"/>
                  <a:cs typeface="Arial"/>
                  <a:sym typeface="Arial"/>
                </a:rPr>
                <a:t>ú</a:t>
              </a:r>
              <a:r>
                <a:rPr lang="vi-VN" sz="4000" b="1" kern="0" dirty="0">
                  <a:solidFill>
                    <a:srgbClr val="FF0000"/>
                  </a:solidFill>
                  <a:latin typeface="Calibri"/>
                  <a:cs typeface="Arial"/>
                  <a:sym typeface="Arial"/>
                </a:rPr>
                <a:t>n nghĩ “Ở cuối dãy phố có gì nhỉ</a:t>
              </a:r>
              <a:r>
                <a:rPr lang="vi-VN" sz="4000" b="1" kern="0">
                  <a:solidFill>
                    <a:srgbClr val="FF0000"/>
                  </a:solidFill>
                  <a:latin typeface="Calibri"/>
                  <a:cs typeface="Arial"/>
                  <a:sym typeface="Arial"/>
                </a:rPr>
                <a:t>?”. Cún </a:t>
              </a:r>
              <a:r>
                <a:rPr lang="vi-VN" sz="4000" b="1" kern="0" dirty="0">
                  <a:solidFill>
                    <a:srgbClr val="FF0000"/>
                  </a:solidFill>
                  <a:latin typeface="Calibri"/>
                  <a:cs typeface="Arial"/>
                  <a:sym typeface="Arial"/>
                </a:rPr>
                <a:t>t</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m</a:t>
              </a:r>
              <a:r>
                <a:rPr lang="en-US" sz="4000" b="1" kern="0" dirty="0">
                  <a:solidFill>
                    <a:srgbClr val="FF0000"/>
                  </a:solidFill>
                  <a:latin typeface="Calibri"/>
                  <a:cs typeface="Arial"/>
                  <a:sym typeface="Arial"/>
                </a:rPr>
                <a:t>ò</a:t>
              </a:r>
              <a:r>
                <a:rPr lang="vi-VN" sz="4000" b="1" kern="0" dirty="0">
                  <a:solidFill>
                    <a:srgbClr val="FF0000"/>
                  </a:solidFill>
                  <a:latin typeface="Calibri"/>
                  <a:cs typeface="Arial"/>
                  <a:sym typeface="Arial"/>
                </a:rPr>
                <a:t>, rồi tò mò chuyển thành bực mình, bực đến nỗi đang nằm yên cũng bỗng ngẩng cổ lên sủa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 </a:t>
              </a:r>
              <a:r>
                <a:rPr lang="en-US" sz="4000" b="1" kern="0" dirty="0">
                  <a:solidFill>
                    <a:srgbClr val="FF0000"/>
                  </a:solidFill>
                  <a:latin typeface="Calibri"/>
                  <a:cs typeface="Arial"/>
                  <a:sym typeface="Arial"/>
                </a:rPr>
                <a:t>Ắ</a:t>
              </a:r>
              <a:r>
                <a:rPr lang="vi-VN" sz="4000" b="1" kern="0" dirty="0">
                  <a:solidFill>
                    <a:srgbClr val="FF0000"/>
                  </a:solidFill>
                  <a:latin typeface="Calibri"/>
                  <a:cs typeface="Arial"/>
                  <a:sym typeface="Arial"/>
                </a:rPr>
                <a:t>ng!...".</a:t>
              </a:r>
              <a:endParaRPr lang="en-US" sz="32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818154"/>
            </a:xfrm>
            <a:prstGeom prst="rect">
              <a:avLst/>
            </a:prstGeom>
            <a:noFill/>
          </p:spPr>
          <p:txBody>
            <a:bodyPr wrap="square" rtlCol="0">
              <a:spAutoFit/>
            </a:bodyPr>
            <a:lstStyle/>
            <a:p>
              <a:pPr algn="just" defTabSz="1219170">
                <a:buClr>
                  <a:srgbClr val="000000"/>
                </a:buClr>
              </a:pPr>
              <a:r>
                <a:rPr lang="en-US" sz="4400" b="1" kern="0" dirty="0">
                  <a:solidFill>
                    <a:srgbClr val="FF0000"/>
                  </a:solidFill>
                  <a:latin typeface="Calibri"/>
                  <a:cs typeface="Arial"/>
                  <a:sym typeface="Arial"/>
                </a:rPr>
                <a:t>N</a:t>
              </a:r>
              <a:r>
                <a:rPr lang="vi-VN" sz="4400" b="1" kern="0" dirty="0">
                  <a:solidFill>
                    <a:srgbClr val="FF0000"/>
                  </a:solidFill>
                  <a:latin typeface="Calibri"/>
                  <a:cs typeface="Arial"/>
                  <a:sym typeface="Arial"/>
                </a:rPr>
                <a:t>hững cảnh vật hiện ra trước mắt đã giúp cún nhận 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sông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hết</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này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sẽ</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đến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khác</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cuối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dãy</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phố</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của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cún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là</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những</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chân</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trời</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mở</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ra</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vô</a:t>
              </a:r>
              <a:r>
                <a:rPr lang="en-US" sz="4400" b="1" kern="0" dirty="0">
                  <a:solidFill>
                    <a:srgbClr val="FF0000"/>
                  </a:solidFill>
                  <a:latin typeface="Calibri"/>
                  <a:cs typeface="Arial"/>
                  <a:sym typeface="Arial"/>
                </a:rPr>
                <a:t> </a:t>
              </a:r>
              <a:r>
                <a:rPr lang="en-US" sz="4400" b="1" kern="0" dirty="0" err="1">
                  <a:solidFill>
                    <a:srgbClr val="FF0000"/>
                  </a:solidFill>
                  <a:latin typeface="Calibri"/>
                  <a:cs typeface="Arial"/>
                  <a:sym typeface="Arial"/>
                </a:rPr>
                <a:t>tận</a:t>
              </a:r>
              <a:r>
                <a:rPr lang="en-US" sz="4400" b="1" kern="0" dirty="0">
                  <a:solidFill>
                    <a:srgbClr val="FF0000"/>
                  </a:solidFill>
                  <a:latin typeface="Calibri"/>
                  <a:cs typeface="Arial"/>
                  <a:sym typeface="Arial"/>
                </a:rPr>
                <a:t>.</a:t>
              </a:r>
              <a:endParaRPr lang="en-US" sz="36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Nhận biết được các sự việc xảy ra trong câu chuyện. Hiểu suy nghĩ, cảm xúc của nhân vật dựa vào hành động và suy nghĩ của nhân vật.</a:t>
            </a:r>
          </a:p>
          <a:p>
            <a:pPr marL="1066785" indent="-457200" algn="just" defTabSz="1219170">
              <a:spcBef>
                <a:spcPts val="1600"/>
              </a:spcBef>
              <a:buClr>
                <a:srgbClr val="000000"/>
              </a:buClr>
              <a:buFont typeface="Wingdings" panose="05000000000000000000" pitchFamily="2" charset="2"/>
              <a:buChar char="v"/>
            </a:pPr>
            <a:r>
              <a:rPr lang="vi-VN" sz="3333" kern="0" dirty="0">
                <a:solidFill>
                  <a:prstClr val="black"/>
                </a:solidFill>
                <a:sym typeface="Arial"/>
              </a:rPr>
              <a:t>Hiểu được điều tác giả muốn nói qua câu chuyện: </a:t>
            </a:r>
            <a:r>
              <a:rPr lang="vi-VN" sz="3333" i="1" kern="0" dirty="0">
                <a:solidFill>
                  <a:prstClr val="black"/>
                </a:solidFill>
                <a:sym typeface="Arial"/>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p>
        </p:txBody>
      </p:sp>
      <p:pic>
        <p:nvPicPr>
          <p:cNvPr id="2" name="Picture 1">
            <a:extLst>
              <a:ext uri="{FF2B5EF4-FFF2-40B4-BE49-F238E27FC236}">
                <a16:creationId xmlns:a16="http://schemas.microsoft.com/office/drawing/2014/main" id="{9E0A5DF6-908A-EBB1-EB46-A3E7FEFC3AB1}"/>
              </a:ext>
            </a:extLst>
          </p:cNvPr>
          <p:cNvPicPr>
            <a:picLocks noChangeAspect="1"/>
          </p:cNvPicPr>
          <p:nvPr/>
        </p:nvPicPr>
        <p:blipFill>
          <a:blip r:embed="rId3"/>
          <a:stretch>
            <a:fillRect/>
          </a:stretch>
        </p:blipFill>
        <p:spPr>
          <a:xfrm>
            <a:off x="2708991"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3"/>
            <a:ext cx="11364554" cy="1539734"/>
            <a:chOff x="8624" y="3369268"/>
            <a:chExt cx="8523416" cy="1154801"/>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1043932"/>
              <a:chOff x="856075" y="3661610"/>
              <a:chExt cx="7775016" cy="1043932"/>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92579"/>
              </a:xfrm>
              <a:prstGeom prst="rect">
                <a:avLst/>
              </a:prstGeom>
              <a:noFill/>
            </p:spPr>
            <p:txBody>
              <a:bodyPr wrap="square" rtlCol="0">
                <a:spAutoFit/>
              </a:bodyPr>
              <a:lstStyle/>
              <a:p>
                <a:pPr algn="ctr" defTabSz="1219170">
                  <a:buClr>
                    <a:srgbClr val="000000"/>
                  </a:buClr>
                </a:pPr>
                <a:r>
                  <a:rPr lang="vi-VN" sz="4000" kern="0" dirty="0">
                    <a:solidFill>
                      <a:srgbClr val="002060"/>
                    </a:solidFill>
                    <a:latin typeface="Calibri" panose="020F0502020204030204" pitchFamily="34" charset="0"/>
                    <a:cs typeface="Calibri" panose="020F0502020204030204" pitchFamily="34" charset="0"/>
                    <a:sym typeface="Arial"/>
                  </a:rPr>
                  <a:t>Tìm những từ ngữ chỉ cảm xúc của cún và giải thích vì sao cún có những cảm xúc đó</a:t>
                </a:r>
                <a:r>
                  <a:rPr lang="vi-VN" sz="3733" kern="0" dirty="0">
                    <a:solidFill>
                      <a:prstClr val="black"/>
                    </a:solidFill>
                    <a:latin typeface="Calibri" panose="020F0502020204030204" pitchFamily="34" charset="0"/>
                    <a:cs typeface="Calibri" panose="020F0502020204030204" pitchFamily="34" charset="0"/>
                    <a:sym typeface="Arial"/>
                  </a:rPr>
                  <a:t>.</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254463" y="2527399"/>
            <a:ext cx="11594637" cy="4082294"/>
            <a:chOff x="1511884" y="2513305"/>
            <a:chExt cx="4067024" cy="2101163"/>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21011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a:solidFill>
                  <a:prstClr val="white"/>
                </a:solidFill>
                <a:latin typeface="Calibri"/>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561714" y="2618525"/>
              <a:ext cx="4009100" cy="1948481"/>
            </a:xfrm>
            <a:prstGeom prst="rect">
              <a:avLst/>
            </a:prstGeom>
            <a:noFill/>
          </p:spPr>
          <p:txBody>
            <a:bodyPr wrap="square" rtlCol="0">
              <a:spAutoFit/>
            </a:bodyPr>
            <a:lstStyle/>
            <a:p>
              <a:pPr algn="just" defTabSz="1219170">
                <a:buClr>
                  <a:srgbClr val="000000"/>
                </a:buClr>
              </a:pPr>
              <a:r>
                <a:rPr lang="vi-VN" sz="4800" b="1" kern="0" dirty="0">
                  <a:solidFill>
                    <a:srgbClr val="002060"/>
                  </a:solidFill>
                  <a:latin typeface="Calibri"/>
                  <a:cs typeface="Arial"/>
                  <a:sym typeface="Arial"/>
                </a:rPr>
                <a:t>Những từ ngữ chỉ cảm xúc của cún: </a:t>
              </a:r>
              <a:r>
                <a:rPr lang="vi-VN" sz="4800" b="1" i="1" kern="0" dirty="0">
                  <a:solidFill>
                    <a:srgbClr val="FF0000"/>
                  </a:solidFill>
                  <a:latin typeface="Calibri"/>
                  <a:cs typeface="Arial"/>
                  <a:sym typeface="Arial"/>
                </a:rPr>
                <a:t>bực mình</a:t>
              </a:r>
              <a:r>
                <a:rPr lang="vi-VN" sz="4800" b="1" kern="0" dirty="0">
                  <a:solidFill>
                    <a:srgbClr val="002060"/>
                  </a:solidFill>
                  <a:latin typeface="Calibri"/>
                  <a:cs typeface="Arial"/>
                  <a:sym typeface="Arial"/>
                </a:rPr>
                <a:t> (vì tò mò muốn biết về cuối </a:t>
              </a:r>
              <a:r>
                <a:rPr lang="vi-VN" sz="4800" b="1" kern="0">
                  <a:solidFill>
                    <a:srgbClr val="002060"/>
                  </a:solidFill>
                  <a:latin typeface="Calibri"/>
                  <a:cs typeface="Arial"/>
                  <a:sym typeface="Arial"/>
                </a:rPr>
                <a:t>dãy phố </a:t>
              </a:r>
              <a:r>
                <a:rPr lang="vi-VN" sz="4800" b="1" kern="0" dirty="0">
                  <a:solidFill>
                    <a:srgbClr val="002060"/>
                  </a:solidFill>
                  <a:latin typeface="Calibri"/>
                  <a:cs typeface="Arial"/>
                  <a:sym typeface="Arial"/>
                </a:rPr>
                <a:t>mà lại không được ra ngoài), </a:t>
              </a:r>
              <a:r>
                <a:rPr lang="vi-VN" sz="4800" b="1" i="1" kern="0" dirty="0">
                  <a:solidFill>
                    <a:srgbClr val="FF0000"/>
                  </a:solidFill>
                  <a:latin typeface="Calibri"/>
                  <a:cs typeface="Arial"/>
                  <a:sym typeface="Arial"/>
                </a:rPr>
                <a:t>mừng rỡ </a:t>
              </a:r>
              <a:r>
                <a:rPr lang="vi-VN" sz="4800" b="1" kern="0" dirty="0">
                  <a:solidFill>
                    <a:srgbClr val="002060"/>
                  </a:solidFill>
                  <a:latin typeface="Calibri"/>
                  <a:cs typeface="Arial"/>
                  <a:sym typeface="Arial"/>
                </a:rPr>
                <a:t>(vì được người nhà mở cổng cho ra ngoài, chạy đi khám phá dãy phố).</a:t>
              </a:r>
              <a:endParaRPr lang="en-US" sz="4000" kern="0" dirty="0">
                <a:solidFill>
                  <a:srgbClr val="002060"/>
                </a:solidFill>
                <a:latin typeface="Calibri"/>
                <a:cs typeface="Arial"/>
                <a:sym typeface="Arial"/>
              </a:endParaRPr>
            </a:p>
          </p:txBody>
        </p:sp>
      </p:gr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0" y="1724138"/>
            <a:ext cx="12192000" cy="5022678"/>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92579"/>
            </a:xfrm>
            <a:prstGeom prst="rect">
              <a:avLst/>
            </a:prstGeom>
            <a:noFill/>
          </p:spPr>
          <p:txBody>
            <a:bodyPr wrap="square" rtlCol="0">
              <a:spAutoFit/>
            </a:bodyPr>
            <a:lstStyle/>
            <a:p>
              <a:pPr algn="ctr" defTabSz="1219170">
                <a:buClr>
                  <a:srgbClr val="000000"/>
                </a:buClr>
              </a:pPr>
              <a:r>
                <a:rPr lang="vi-VN" sz="4000" kern="0" dirty="0">
                  <a:solidFill>
                    <a:prstClr val="black"/>
                  </a:solidFill>
                  <a:latin typeface="Calibri" panose="020F0502020204030204" pitchFamily="34"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409075" y="2106510"/>
            <a:ext cx="11074220" cy="1888962"/>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223016" y="4317953"/>
            <a:ext cx="11730924" cy="2035222"/>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000" kern="0">
                <a:solidFill>
                  <a:prstClr val="white"/>
                </a:solidFill>
                <a:latin typeface="Calibri"/>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4133" y="2641998"/>
              <a:ext cx="3722526" cy="1607509"/>
            </a:xfrm>
            <a:prstGeom prst="rect">
              <a:avLst/>
            </a:prstGeom>
            <a:noFill/>
          </p:spPr>
          <p:txBody>
            <a:bodyPr wrap="square" rtlCol="0">
              <a:spAutoFit/>
            </a:bodyPr>
            <a:lstStyle/>
            <a:p>
              <a:pPr algn="just" defTabSz="1219170">
                <a:buClr>
                  <a:srgbClr val="000000"/>
                </a:buClr>
              </a:pPr>
              <a:r>
                <a:rPr lang="en-US" sz="3600" b="1" kern="0" dirty="0" err="1">
                  <a:solidFill>
                    <a:srgbClr val="FF0000"/>
                  </a:solidFill>
                  <a:latin typeface="Calibri"/>
                  <a:cs typeface="Arial"/>
                  <a:sym typeface="Arial"/>
                </a:rPr>
                <a:t>Gợi</a:t>
              </a:r>
              <a:r>
                <a:rPr lang="en-US" sz="3600" b="1" kern="0" dirty="0">
                  <a:solidFill>
                    <a:srgbClr val="FF0000"/>
                  </a:solidFill>
                  <a:latin typeface="Calibri"/>
                  <a:cs typeface="Arial"/>
                  <a:sym typeface="Arial"/>
                </a:rPr>
                <a:t> ý: </a:t>
              </a:r>
              <a:r>
                <a:rPr lang="vi-VN" sz="3600" b="1" kern="0" dirty="0">
                  <a:solidFill>
                    <a:srgbClr val="FF0000"/>
                  </a:solidFill>
                  <a:latin typeface="Calibri"/>
                  <a:cs typeface="Arial"/>
                  <a:sym typeface="Arial"/>
                </a:rPr>
                <a:t>Dựa vào các cảnh vật mà cún nhìn thấy, em hãy tưởng tượng về con phố em đang đi có những gì? Những thứ đó sẽ được cảm nhận như thế nào?</a:t>
              </a:r>
              <a:endParaRPr lang="en-US" sz="2800" kern="0" dirty="0">
                <a:solidFill>
                  <a:prstClr val="black"/>
                </a:solidFill>
                <a:latin typeface="Calibri"/>
                <a:cs typeface="Arial"/>
                <a:sym typeface="Arial"/>
              </a:endParaRPr>
            </a:p>
          </p:txBody>
        </p:sp>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1658317611"/>
              </p:ext>
            </p:extLst>
          </p:nvPr>
        </p:nvGraphicFramePr>
        <p:xfrm>
          <a:off x="143937" y="1762109"/>
          <a:ext cx="11895662" cy="5020310"/>
        </p:xfrm>
        <a:graphic>
          <a:graphicData uri="http://schemas.openxmlformats.org/drawingml/2006/table">
            <a:tbl>
              <a:tblPr firstRow="1" firstCol="1" bandRow="1">
                <a:tableStyleId>{00A15C55-8517-42AA-B614-E9B94910E393}</a:tableStyleId>
              </a:tblPr>
              <a:tblGrid>
                <a:gridCol w="5947831">
                  <a:extLst>
                    <a:ext uri="{9D8B030D-6E8A-4147-A177-3AD203B41FA5}">
                      <a16:colId xmlns:a16="http://schemas.microsoft.com/office/drawing/2014/main" val="3692381221"/>
                    </a:ext>
                  </a:extLst>
                </a:gridCol>
                <a:gridCol w="5947831">
                  <a:extLst>
                    <a:ext uri="{9D8B030D-6E8A-4147-A177-3AD203B41FA5}">
                      <a16:colId xmlns:a16="http://schemas.microsoft.com/office/drawing/2014/main" val="1281460175"/>
                    </a:ext>
                  </a:extLst>
                </a:gridCol>
              </a:tblGrid>
              <a:tr h="1917708">
                <a:tc>
                  <a:txBody>
                    <a:bodyPr/>
                    <a:lstStyle/>
                    <a:p>
                      <a:pPr marL="0" marR="0" algn="ctr">
                        <a:lnSpc>
                          <a:spcPct val="150000"/>
                        </a:lnSpc>
                        <a:spcBef>
                          <a:spcPts val="100"/>
                        </a:spcBef>
                        <a:spcAft>
                          <a:spcPts val="100"/>
                        </a:spcAft>
                      </a:pPr>
                      <a:r>
                        <a:rPr lang="vi-VN" sz="3200" kern="100" dirty="0">
                          <a:solidFill>
                            <a:srgbClr val="002060"/>
                          </a:solidFill>
                          <a:effectLst/>
                        </a:rPr>
                        <a:t>Nhìn</a:t>
                      </a:r>
                      <a:endParaRPr lang="en-US" sz="2800" kern="100" dirty="0">
                        <a:solidFill>
                          <a:srgbClr val="002060"/>
                        </a:solidFill>
                        <a:effectLst/>
                      </a:endParaRPr>
                    </a:p>
                    <a:p>
                      <a:pPr marL="0" marR="0" algn="just">
                        <a:lnSpc>
                          <a:spcPct val="150000"/>
                        </a:lnSpc>
                        <a:spcBef>
                          <a:spcPts val="100"/>
                        </a:spcBef>
                        <a:spcAft>
                          <a:spcPts val="100"/>
                        </a:spcAft>
                      </a:pPr>
                      <a:r>
                        <a:rPr lang="vi-VN" sz="3200" b="0" kern="100" dirty="0">
                          <a:solidFill>
                            <a:srgbClr val="002060"/>
                          </a:solidFill>
                          <a:effectLst/>
                        </a:rPr>
                        <a:t>con đường, nhà, mái tôn, con đò, bãi bồi, cây cối, nhà cửa,...</a:t>
                      </a:r>
                      <a:endParaRPr lang="en-US" sz="28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3200" kern="100" dirty="0">
                          <a:solidFill>
                            <a:srgbClr val="002060"/>
                          </a:solidFill>
                          <a:effectLst/>
                        </a:rPr>
                        <a:t>Nghe</a:t>
                      </a:r>
                      <a:endParaRPr lang="en-US" sz="2800" kern="100" dirty="0">
                        <a:solidFill>
                          <a:srgbClr val="002060"/>
                        </a:solidFill>
                        <a:effectLst/>
                      </a:endParaRPr>
                    </a:p>
                    <a:p>
                      <a:pPr marL="0" marR="0" algn="just">
                        <a:lnSpc>
                          <a:spcPct val="150000"/>
                        </a:lnSpc>
                        <a:spcBef>
                          <a:spcPts val="100"/>
                        </a:spcBef>
                        <a:spcAft>
                          <a:spcPts val="100"/>
                        </a:spcAft>
                      </a:pPr>
                      <a:r>
                        <a:rPr lang="vi-VN" sz="3200" b="0" kern="100" dirty="0">
                          <a:solidFill>
                            <a:srgbClr val="002060"/>
                          </a:solidFill>
                          <a:effectLst/>
                        </a:rPr>
                        <a:t>tiếng gió thổi, tiếng nước chảy êm đềm, tiếng cây cối xào xạc,...</a:t>
                      </a:r>
                      <a:endParaRPr lang="en-US" sz="28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482184">
                <a:tc>
                  <a:txBody>
                    <a:bodyPr/>
                    <a:lstStyle/>
                    <a:p>
                      <a:pPr marL="0" marR="0" algn="ctr">
                        <a:lnSpc>
                          <a:spcPct val="150000"/>
                        </a:lnSpc>
                        <a:spcBef>
                          <a:spcPts val="100"/>
                        </a:spcBef>
                        <a:spcAft>
                          <a:spcPts val="100"/>
                        </a:spcAft>
                      </a:pPr>
                      <a:r>
                        <a:rPr lang="vi-VN" sz="3200" kern="100" dirty="0">
                          <a:solidFill>
                            <a:srgbClr val="002060"/>
                          </a:solidFill>
                          <a:effectLst/>
                        </a:rPr>
                        <a:t>Ngửi</a:t>
                      </a:r>
                      <a:endParaRPr lang="en-US" sz="2800" kern="100" dirty="0">
                        <a:solidFill>
                          <a:srgbClr val="002060"/>
                        </a:solidFill>
                        <a:effectLst/>
                      </a:endParaRPr>
                    </a:p>
                    <a:p>
                      <a:pPr marL="0" marR="0" algn="just">
                        <a:lnSpc>
                          <a:spcPct val="150000"/>
                        </a:lnSpc>
                        <a:spcBef>
                          <a:spcPts val="100"/>
                        </a:spcBef>
                        <a:spcAft>
                          <a:spcPts val="100"/>
                        </a:spcAft>
                      </a:pPr>
                      <a:r>
                        <a:rPr lang="vi-VN" sz="3200" b="0" kern="100" dirty="0">
                          <a:solidFill>
                            <a:srgbClr val="002060"/>
                          </a:solidFill>
                          <a:effectLst/>
                        </a:rPr>
                        <a:t>mùi nước từ sông, mùi bùn đất khô trên đường,...</a:t>
                      </a:r>
                      <a:endParaRPr lang="en-US" sz="28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3200" b="1" kern="100" dirty="0">
                          <a:solidFill>
                            <a:srgbClr val="002060"/>
                          </a:solidFill>
                          <a:effectLst/>
                        </a:rPr>
                        <a:t>Cảm xúc</a:t>
                      </a:r>
                      <a:endParaRPr lang="en-US" sz="2800" b="1" kern="100" dirty="0">
                        <a:solidFill>
                          <a:srgbClr val="002060"/>
                        </a:solidFill>
                        <a:effectLst/>
                      </a:endParaRPr>
                    </a:p>
                    <a:p>
                      <a:pPr marL="0" marR="0" algn="just">
                        <a:lnSpc>
                          <a:spcPct val="150000"/>
                        </a:lnSpc>
                        <a:spcBef>
                          <a:spcPts val="100"/>
                        </a:spcBef>
                        <a:spcAft>
                          <a:spcPts val="100"/>
                        </a:spcAft>
                      </a:pPr>
                      <a:r>
                        <a:rPr lang="vi-VN" sz="3200" kern="100" dirty="0">
                          <a:solidFill>
                            <a:srgbClr val="002060"/>
                          </a:solidFill>
                          <a:effectLst/>
                        </a:rPr>
                        <a:t>vui vẻ, khoan khoái, thích thú, hài lòng,...hoặc khó chịu, chật chội, buồn tẻ,...</a:t>
                      </a:r>
                      <a:endParaRPr lang="en-US" sz="2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2060"/>
                  </a:solidFill>
                  <a:latin typeface="Calibri"/>
                  <a:cs typeface="Arial"/>
                  <a:sym typeface="Arial"/>
                </a:rPr>
                <a:t>Đọc bài với giọng như thế nào?</a:t>
              </a:r>
              <a:endParaRPr lang="en-US" sz="4800" b="1" kern="0" dirty="0">
                <a:solidFill>
                  <a:srgbClr val="00206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2060"/>
                  </a:solidFill>
                  <a:latin typeface="Calibri"/>
                  <a:cs typeface="Arial"/>
                  <a:sym typeface="Arial"/>
                </a:rPr>
                <a:t>Khi đọc cần nhấn giọng ở các </a:t>
              </a:r>
            </a:p>
            <a:p>
              <a:pPr algn="just" defTabSz="1219170">
                <a:buClr>
                  <a:srgbClr val="000000"/>
                </a:buClr>
              </a:pPr>
              <a:r>
                <a:rPr lang="vi-VN" sz="4800" b="1" kern="0" dirty="0">
                  <a:solidFill>
                    <a:srgbClr val="002060"/>
                  </a:solidFill>
                  <a:latin typeface="Calibri"/>
                  <a:cs typeface="Arial"/>
                  <a:sym typeface="Arial"/>
                </a:rPr>
                <a:t>từ ngữ nào?</a:t>
              </a:r>
              <a:endParaRPr lang="en-US" sz="4800" b="1" kern="0" dirty="0">
                <a:solidFill>
                  <a:srgbClr val="00206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libri"/>
                  <a:cs typeface="Arial"/>
                  <a:sym typeface="Arial"/>
                </a:rPr>
                <a:t>Toàn</a:t>
              </a:r>
              <a:r>
                <a:rPr lang="vi-VN" sz="4800" kern="0" dirty="0">
                  <a:solidFill>
                    <a:prstClr val="black"/>
                  </a:solidFill>
                  <a:latin typeface="Calibri"/>
                  <a:cs typeface="Arial"/>
                  <a:sym typeface="Arial"/>
                </a:rPr>
                <a:t> bài đọc giọng </a:t>
              </a:r>
              <a:r>
                <a:rPr lang="en-US" sz="4800" kern="0" dirty="0">
                  <a:solidFill>
                    <a:prstClr val="black"/>
                  </a:solidFill>
                  <a:latin typeface="Calibri"/>
                  <a:cs typeface="Arial"/>
                  <a:sym typeface="Arial"/>
                </a:rPr>
                <a:t>thong </a:t>
              </a:r>
              <a:r>
                <a:rPr lang="en-US" sz="4800" kern="0" dirty="0" err="1">
                  <a:solidFill>
                    <a:prstClr val="black"/>
                  </a:solidFill>
                  <a:latin typeface="Calibri"/>
                  <a:cs typeface="Arial"/>
                  <a:sym typeface="Arial"/>
                </a:rPr>
                <a:t>thả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tươi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vui</a:t>
              </a:r>
              <a:endParaRPr lang="en-US" sz="4800" kern="0" dirty="0">
                <a:solidFill>
                  <a:prstClr val="black"/>
                </a:solidFill>
                <a:latin typeface="Calibri"/>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libri"/>
                  <a:cs typeface="Arial"/>
                  <a:sym typeface="Arial"/>
                </a:rPr>
                <a:t>Nhấn giọng ở các từ ngữ </a:t>
              </a:r>
              <a:r>
                <a:rPr lang="en-US" sz="4800" kern="0" dirty="0" err="1">
                  <a:solidFill>
                    <a:prstClr val="black"/>
                  </a:solidFill>
                  <a:latin typeface="Calibri"/>
                  <a:cs typeface="Arial"/>
                  <a:sym typeface="Arial"/>
                </a:rPr>
                <a:t>giàu</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sắc</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tả</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gợi</a:t>
              </a:r>
              <a:r>
                <a:rPr lang="en-US" sz="4800" kern="0" dirty="0">
                  <a:solidFill>
                    <a:prstClr val="black"/>
                  </a:solidFill>
                  <a:latin typeface="Calibri"/>
                  <a:cs typeface="Arial"/>
                  <a:sym typeface="Arial"/>
                </a:rPr>
                <a:t> </a:t>
              </a:r>
              <a:r>
                <a:rPr lang="en-US" sz="4800" kern="0" dirty="0" err="1">
                  <a:solidFill>
                    <a:prstClr val="black"/>
                  </a:solidFill>
                  <a:latin typeface="Calibri"/>
                  <a:cs typeface="Arial"/>
                  <a:sym typeface="Arial"/>
                </a:rPr>
                <a:t>cảm</a:t>
              </a:r>
              <a:r>
                <a:rPr lang="en-US" sz="4800" kern="0" dirty="0">
                  <a:solidFill>
                    <a:prstClr val="black"/>
                  </a:solidFill>
                  <a:latin typeface="Calibri"/>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888639" y="-87411"/>
            <a:ext cx="9931245" cy="1609483"/>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276225" y="815367"/>
            <a:ext cx="11591925"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   </a:t>
            </a:r>
            <a:r>
              <a:rPr kumimoji="0" lang="vi-VN" sz="3200" b="0" i="0" u="none" strike="noStrike" kern="1200" cap="none" spc="0" normalizeH="0" baseline="0" noProof="0" dirty="0">
                <a:ln>
                  <a:noFill/>
                </a:ln>
                <a:solidFill>
                  <a:srgbClr val="000000"/>
                </a:solidFill>
                <a:effectLst/>
                <a:uLnTx/>
                <a:uFillTx/>
                <a:latin typeface="Calibri"/>
                <a:ea typeface="+mn-ea"/>
                <a:cs typeface="+mn-cs"/>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   </a:t>
            </a:r>
            <a:r>
              <a:rPr kumimoji="0" lang="vi-VN" sz="3200" b="0" i="0" u="none" strike="noStrike" kern="1200" cap="none" spc="0" normalizeH="0" baseline="0" noProof="0" dirty="0">
                <a:ln>
                  <a:noFill/>
                </a:ln>
                <a:solidFill>
                  <a:srgbClr val="000000"/>
                </a:solidFill>
                <a:effectLst/>
                <a:uLnTx/>
                <a:uFillTx/>
                <a:latin typeface="Calibri"/>
                <a:ea typeface="+mn-ea"/>
                <a:cs typeface="+mn-cs"/>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  </a:t>
            </a:r>
            <a:r>
              <a:rPr kumimoji="0" lang="vi-VN" sz="3200" b="0" i="0" u="none" strike="noStrike" kern="1200" cap="none" spc="0" normalizeH="0" baseline="0" noProof="0" dirty="0">
                <a:ln>
                  <a:noFill/>
                </a:ln>
                <a:solidFill>
                  <a:srgbClr val="000000"/>
                </a:solidFill>
                <a:effectLst/>
                <a:uLnTx/>
                <a:uFillTx/>
                <a:latin typeface="Calibri"/>
                <a:ea typeface="+mn-ea"/>
                <a:cs typeface="+mn-cs"/>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mn-cs"/>
              </a:rPr>
              <a:t>   </a:t>
            </a:r>
            <a:r>
              <a:rPr kumimoji="0" lang="vi-VN" sz="3200" b="0" i="0" u="none" strike="noStrike" kern="1200" cap="none" spc="0" normalizeH="0" baseline="0" noProof="0" dirty="0">
                <a:ln>
                  <a:noFill/>
                </a:ln>
                <a:solidFill>
                  <a:srgbClr val="000000"/>
                </a:solidFill>
                <a:effectLst/>
                <a:uLnTx/>
                <a:uFillTx/>
                <a:latin typeface="Calibri"/>
                <a:ea typeface="+mn-ea"/>
                <a:cs typeface="+mn-cs"/>
              </a:rPr>
              <a:t>Người lớn tưởng có khách, nhìn ra sân. Sân vắng hoe. Chỉ có chiếc lá mít vừa rụng, quay quay trước mũi cún.</a:t>
            </a:r>
          </a:p>
        </p:txBody>
      </p:sp>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3"/>
          <a:stretch>
            <a:fillRect/>
          </a:stretch>
        </p:blipFill>
        <p:spPr>
          <a:xfrm>
            <a:off x="4078062" y="175232"/>
            <a:ext cx="3731075" cy="640135"/>
          </a:xfrm>
          <a:prstGeom prst="rect">
            <a:avLst/>
          </a:prstGeom>
        </p:spPr>
      </p:pic>
    </p:spTree>
    <p:extLst>
      <p:ext uri="{BB962C8B-B14F-4D97-AF65-F5344CB8AC3E}">
        <p14:creationId xmlns:p14="http://schemas.microsoft.com/office/powerpoint/2010/main" val="402269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Calibri"/>
                <a:ea typeface="+mn-ea"/>
                <a:cs typeface="+mn-cs"/>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a:ea typeface="+mn-ea"/>
                <a:cs typeface="+mn-cs"/>
              </a:rPr>
              <a:t>(Theo Trần Đức Tiến)</a:t>
            </a:r>
          </a:p>
        </p:txBody>
      </p:sp>
    </p:spTree>
    <p:extLst>
      <p:ext uri="{BB962C8B-B14F-4D97-AF65-F5344CB8AC3E}">
        <p14:creationId xmlns:p14="http://schemas.microsoft.com/office/powerpoint/2010/main" val="378539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3" name="Picture 2">
            <a:extLst>
              <a:ext uri="{FF2B5EF4-FFF2-40B4-BE49-F238E27FC236}">
                <a16:creationId xmlns:a16="http://schemas.microsoft.com/office/drawing/2014/main" id="{B95F7278-311E-7733-C822-B352F260B983}"/>
              </a:ext>
            </a:extLst>
          </p:cNvPr>
          <p:cNvPicPr>
            <a:picLocks noChangeAspect="1"/>
          </p:cNvPicPr>
          <p:nvPr/>
        </p:nvPicPr>
        <p:blipFill>
          <a:blip r:embed="rId6"/>
          <a:stretch>
            <a:fillRect/>
          </a:stretch>
        </p:blipFill>
        <p:spPr>
          <a:xfrm>
            <a:off x="206225" y="0"/>
            <a:ext cx="11985775" cy="993734"/>
          </a:xfrm>
          <a:prstGeom prst="rect">
            <a:avLst/>
          </a:prstGeom>
        </p:spPr>
      </p:pic>
    </p:spTree>
    <p:extLst>
      <p:ext uri="{BB962C8B-B14F-4D97-AF65-F5344CB8AC3E}">
        <p14:creationId xmlns:p14="http://schemas.microsoft.com/office/powerpoint/2010/main" val="167465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CF63E4A8-FB81-CF51-6BAE-DF04D22774F9}"/>
              </a:ext>
            </a:extLst>
          </p:cNvPr>
          <p:cNvPicPr>
            <a:picLocks noChangeAspect="1"/>
          </p:cNvPicPr>
          <p:nvPr/>
        </p:nvPicPr>
        <p:blipFill>
          <a:blip r:embed="rId5"/>
          <a:stretch>
            <a:fillRect/>
          </a:stretch>
        </p:blipFill>
        <p:spPr>
          <a:xfrm>
            <a:off x="-243729" y="0"/>
            <a:ext cx="11985775" cy="993734"/>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221D6-5A1D-1D91-3F10-F99ADAACE9FF}"/>
              </a:ext>
            </a:extLst>
          </p:cNvPr>
          <p:cNvPicPr>
            <a:picLocks noChangeAspect="1"/>
          </p:cNvPicPr>
          <p:nvPr/>
        </p:nvPicPr>
        <p:blipFill>
          <a:blip r:embed="rId3"/>
          <a:stretch>
            <a:fillRect/>
          </a:stretch>
        </p:blipFill>
        <p:spPr>
          <a:xfrm>
            <a:off x="3252356" y="10251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771525" y="1357451"/>
            <a:ext cx="10215563" cy="4328974"/>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3"/>
          <a:stretch>
            <a:fillRect/>
          </a:stretch>
        </p:blipFill>
        <p:spPr>
          <a:xfrm>
            <a:off x="1874010" y="249455"/>
            <a:ext cx="1002600" cy="860059"/>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sp>
        <p:nvSpPr>
          <p:cNvPr id="12" name="Hộp Văn bản 17">
            <a:extLst>
              <a:ext uri="{FF2B5EF4-FFF2-40B4-BE49-F238E27FC236}">
                <a16:creationId xmlns:a16="http://schemas.microsoft.com/office/drawing/2014/main" id="{E9D1A757-DF21-D2BF-8551-7F5DB0B630A3}"/>
              </a:ext>
            </a:extLst>
          </p:cNvPr>
          <p:cNvSpPr txBox="1"/>
          <p:nvPr/>
        </p:nvSpPr>
        <p:spPr>
          <a:xfrm>
            <a:off x="3049146" y="249455"/>
            <a:ext cx="5733357" cy="1107996"/>
          </a:xfrm>
          <a:prstGeom prst="rect">
            <a:avLst/>
          </a:prstGeom>
          <a:noFill/>
        </p:spPr>
        <p:txBody>
          <a:bodyPr wrap="square" rtlCol="0">
            <a:spAutoFit/>
          </a:bodyPr>
          <a:lstStyle/>
          <a:p>
            <a:pPr algn="ctr" defTabSz="1219170">
              <a:buClr>
                <a:srgbClr val="000000"/>
              </a:buClr>
            </a:pPr>
            <a:r>
              <a:rPr lang="en-US" sz="6600" b="1" kern="0" dirty="0" smtClean="0">
                <a:solidFill>
                  <a:srgbClr val="FF0000"/>
                </a:solidFill>
                <a:latin typeface="Calibri"/>
                <a:cs typeface="Arial"/>
                <a:sym typeface="Arial"/>
              </a:rPr>
              <a:t>NỘI DUNG</a:t>
            </a:r>
            <a:endParaRPr lang="en-US" sz="8000" b="1" kern="0" dirty="0">
              <a:solidFill>
                <a:srgbClr val="FF0000"/>
              </a:solidFill>
              <a:latin typeface="Calibri"/>
              <a:cs typeface="Arial"/>
              <a:sym typeface="Arial"/>
            </a:endParaRPr>
          </a:p>
        </p:txBody>
      </p:sp>
      <p:sp>
        <p:nvSpPr>
          <p:cNvPr id="13" name="Hộp Văn bản 17">
            <a:extLst>
              <a:ext uri="{FF2B5EF4-FFF2-40B4-BE49-F238E27FC236}">
                <a16:creationId xmlns:a16="http://schemas.microsoft.com/office/drawing/2014/main" id="{E9D1A757-DF21-D2BF-8551-7F5DB0B630A3}"/>
              </a:ext>
            </a:extLst>
          </p:cNvPr>
          <p:cNvSpPr txBox="1"/>
          <p:nvPr/>
        </p:nvSpPr>
        <p:spPr>
          <a:xfrm>
            <a:off x="642938" y="1605388"/>
            <a:ext cx="10344150" cy="3785652"/>
          </a:xfrm>
          <a:prstGeom prst="rect">
            <a:avLst/>
          </a:prstGeom>
          <a:noFill/>
        </p:spPr>
        <p:txBody>
          <a:bodyPr wrap="square" rtlCol="0">
            <a:spAutoFit/>
          </a:bodyPr>
          <a:lstStyle/>
          <a:p>
            <a:pPr algn="ctr" defTabSz="1219170">
              <a:buClr>
                <a:srgbClr val="000000"/>
              </a:buClr>
            </a:pPr>
            <a:r>
              <a:rPr lang="en-US" sz="6000" kern="0" dirty="0" err="1" smtClean="0">
                <a:solidFill>
                  <a:prstClr val="black"/>
                </a:solidFill>
                <a:latin typeface="Calibri"/>
                <a:cs typeface="Arial"/>
                <a:sym typeface="Arial"/>
              </a:rPr>
              <a:t>Khi</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chúng</a:t>
            </a:r>
            <a:r>
              <a:rPr lang="en-US" sz="6000" kern="0" dirty="0" smtClean="0">
                <a:solidFill>
                  <a:prstClr val="black"/>
                </a:solidFill>
                <a:latin typeface="Calibri"/>
                <a:cs typeface="Arial"/>
                <a:sym typeface="Arial"/>
              </a:rPr>
              <a:t> ta </a:t>
            </a:r>
            <a:r>
              <a:rPr lang="en-US" sz="6000" kern="0" dirty="0" err="1" smtClean="0">
                <a:solidFill>
                  <a:prstClr val="black"/>
                </a:solidFill>
                <a:latin typeface="Calibri"/>
                <a:cs typeface="Arial"/>
                <a:sym typeface="Arial"/>
              </a:rPr>
              <a:t>có</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khát</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khao</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khám</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phá</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chúng</a:t>
            </a:r>
            <a:r>
              <a:rPr lang="en-US" sz="6000" kern="0" dirty="0" smtClean="0">
                <a:solidFill>
                  <a:prstClr val="black"/>
                </a:solidFill>
                <a:latin typeface="Calibri"/>
                <a:cs typeface="Arial"/>
                <a:sym typeface="Arial"/>
              </a:rPr>
              <a:t> ta </a:t>
            </a:r>
            <a:r>
              <a:rPr lang="en-US" sz="6000" kern="0" dirty="0" err="1" smtClean="0">
                <a:solidFill>
                  <a:prstClr val="black"/>
                </a:solidFill>
                <a:latin typeface="Calibri"/>
                <a:cs typeface="Arial"/>
                <a:sym typeface="Arial"/>
              </a:rPr>
              <a:t>sẽ</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đượ</a:t>
            </a:r>
            <a:r>
              <a:rPr lang="en-US" sz="6000" kern="0" dirty="0" err="1" smtClean="0">
                <a:solidFill>
                  <a:prstClr val="black"/>
                </a:solidFill>
                <a:latin typeface="Calibri"/>
                <a:cs typeface="Arial"/>
                <a:sym typeface="Arial"/>
              </a:rPr>
              <a:t>c</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trải</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nghiệm</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rất</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nhiều</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điều</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thú</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vị</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xung</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quanh</a:t>
            </a:r>
            <a:r>
              <a:rPr lang="en-US" sz="6000" kern="0" dirty="0" smtClean="0">
                <a:solidFill>
                  <a:prstClr val="black"/>
                </a:solidFill>
                <a:latin typeface="Calibri"/>
                <a:cs typeface="Arial"/>
                <a:sym typeface="Arial"/>
              </a:rPr>
              <a:t> </a:t>
            </a:r>
            <a:r>
              <a:rPr lang="en-US" sz="6000" kern="0" dirty="0" err="1" smtClean="0">
                <a:solidFill>
                  <a:prstClr val="black"/>
                </a:solidFill>
                <a:latin typeface="Calibri"/>
                <a:cs typeface="Arial"/>
                <a:sym typeface="Arial"/>
              </a:rPr>
              <a:t>mình</a:t>
            </a:r>
            <a:r>
              <a:rPr lang="en-US" sz="6000" kern="0" smtClean="0">
                <a:solidFill>
                  <a:prstClr val="black"/>
                </a:solidFill>
                <a:latin typeface="Calibri"/>
                <a:cs typeface="Arial"/>
                <a:sym typeface="Arial"/>
              </a:rPr>
              <a:t>.</a:t>
            </a:r>
            <a:endParaRPr lang="en-US" sz="7200" kern="0" dirty="0">
              <a:solidFill>
                <a:prstClr val="black"/>
              </a:solidFill>
              <a:latin typeface="Calibri"/>
              <a:cs typeface="Arial"/>
              <a:sym typeface="Arial"/>
            </a:endParaRPr>
          </a:p>
        </p:txBody>
      </p:sp>
    </p:spTree>
    <p:extLst>
      <p:ext uri="{BB962C8B-B14F-4D97-AF65-F5344CB8AC3E}">
        <p14:creationId xmlns:p14="http://schemas.microsoft.com/office/powerpoint/2010/main" val="230453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940235"/>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002060"/>
                </a:solidFill>
              </a:rPr>
              <a:t>Đánh dấu lời nói của nhân vật</a:t>
            </a:r>
            <a:endParaRPr lang="en-US" sz="2400" b="1" dirty="0">
              <a:solidFill>
                <a:srgbClr val="00206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00206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002060"/>
                </a:solidFill>
              </a:rPr>
              <a:t>Đánh dấu phần giải thích, thuyết minh cho phần trước đó.</a:t>
            </a:r>
            <a:endParaRPr lang="vi-VN" sz="2400" b="1" dirty="0">
              <a:solidFill>
                <a:srgbClr val="00206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1"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1"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1"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1"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1"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1"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1"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997873" y="299647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Luyện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lại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endParaRPr lang="en-US" sz="3733" kern="0" dirty="0">
              <a:solidFill>
                <a:srgbClr val="000000"/>
              </a:solidFill>
              <a:latin typeface="Calibri" panose="020F0502020204030204" pitchFamily="34" charset="0"/>
              <a:cs typeface="Calibri" panose="020F0502020204030204" pitchFamily="34" charset="0"/>
              <a:sym typeface="Arial"/>
            </a:endParaRPr>
          </a:p>
        </p:txBody>
      </p:sp>
      <p:sp>
        <p:nvSpPr>
          <p:cNvPr id="13" name="TextBox 11">
            <a:extLst>
              <a:ext uri="{FF2B5EF4-FFF2-40B4-BE49-F238E27FC236}">
                <a16:creationId xmlns:a16="http://schemas.microsoft.com/office/drawing/2014/main" id="{F0C42D29-3FA9-F548-39B8-EF85A9236036}"/>
              </a:ext>
            </a:extLst>
          </p:cNvPr>
          <p:cNvSpPr txBox="1"/>
          <p:nvPr/>
        </p:nvSpPr>
        <p:spPr>
          <a:xfrm>
            <a:off x="3960070" y="449931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Chuẩn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bị</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bài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endParaRPr lang="en-US" sz="3733" kern="0" dirty="0">
              <a:solidFill>
                <a:srgbClr val="000000"/>
              </a:solidFill>
              <a:latin typeface="Calibri" panose="020F0502020204030204" pitchFamily="34" charset="0"/>
              <a:cs typeface="Calibri" panose="020F0502020204030204" pitchFamily="34" charset="0"/>
              <a:sym typeface="Arial"/>
            </a:endParaRP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587230" y="2679469"/>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587230" y="4254232"/>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1B458417-4CC9-13D6-43AE-D0924626DA43}"/>
              </a:ext>
            </a:extLst>
          </p:cNvPr>
          <p:cNvPicPr>
            <a:picLocks noChangeAspect="1"/>
          </p:cNvPicPr>
          <p:nvPr/>
        </p:nvPicPr>
        <p:blipFill>
          <a:blip r:embed="rId5"/>
          <a:stretch>
            <a:fillRect/>
          </a:stretch>
        </p:blipFill>
        <p:spPr>
          <a:xfrm>
            <a:off x="2247901" y="0"/>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4"/>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B18F358C-10F2-58B2-D4B5-8C0CE4B4A6B6}"/>
              </a:ext>
            </a:extLst>
          </p:cNvPr>
          <p:cNvPicPr>
            <a:picLocks noChangeAspect="1"/>
          </p:cNvPicPr>
          <p:nvPr/>
        </p:nvPicPr>
        <p:blipFill>
          <a:blip r:embed="rId5"/>
          <a:stretch>
            <a:fillRect/>
          </a:stretch>
        </p:blipFill>
        <p:spPr>
          <a:xfrm>
            <a:off x="712924" y="982468"/>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0" y="-208280"/>
            <a:ext cx="12770576" cy="7112000"/>
          </a:xfrm>
          <a:prstGeom prst="rect">
            <a:avLst/>
          </a:prstGeom>
        </p:spPr>
      </p:pic>
      <p:grpSp>
        <p:nvGrpSpPr>
          <p:cNvPr id="17" name="Nhóm 16">
            <a:extLst>
              <a:ext uri="{FF2B5EF4-FFF2-40B4-BE49-F238E27FC236}">
                <a16:creationId xmlns:a16="http://schemas.microsoft.com/office/drawing/2014/main" id="{FFACDE27-0EFE-9F3C-63EC-A3F02F6540B3}"/>
              </a:ext>
            </a:extLst>
          </p:cNvPr>
          <p:cNvGrpSpPr/>
          <p:nvPr/>
        </p:nvGrpSpPr>
        <p:grpSpPr>
          <a:xfrm>
            <a:off x="155048" y="126613"/>
            <a:ext cx="11750582" cy="2466161"/>
            <a:chOff x="116285" y="94960"/>
            <a:chExt cx="8812937" cy="2373947"/>
          </a:xfrm>
        </p:grpSpPr>
        <p:grpSp>
          <p:nvGrpSpPr>
            <p:cNvPr id="3" name="Group 9">
              <a:extLst>
                <a:ext uri="{FF2B5EF4-FFF2-40B4-BE49-F238E27FC236}">
                  <a16:creationId xmlns:a16="http://schemas.microsoft.com/office/drawing/2014/main" id="{AE691744-4E79-D3B2-66FD-6E0D0FC18933}"/>
                </a:ext>
              </a:extLst>
            </p:cNvPr>
            <p:cNvGrpSpPr/>
            <p:nvPr/>
          </p:nvGrpSpPr>
          <p:grpSpPr>
            <a:xfrm>
              <a:off x="116285" y="94960"/>
              <a:ext cx="8812937" cy="2373947"/>
              <a:chOff x="1826052" y="617622"/>
              <a:chExt cx="8704063" cy="2760181"/>
            </a:xfrm>
          </p:grpSpPr>
          <p:sp>
            <p:nvSpPr>
              <p:cNvPr id="4" name="Freeform: Shape 10">
                <a:extLst>
                  <a:ext uri="{FF2B5EF4-FFF2-40B4-BE49-F238E27FC236}">
                    <a16:creationId xmlns:a16="http://schemas.microsoft.com/office/drawing/2014/main" id="{582D0E09-E160-8E1E-7F2E-970F439F07C0}"/>
                  </a:ext>
                </a:extLst>
              </p:cNvPr>
              <p:cNvSpPr/>
              <p:nvPr/>
            </p:nvSpPr>
            <p:spPr>
              <a:xfrm>
                <a:off x="1826052" y="617622"/>
                <a:ext cx="8704063" cy="276018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black"/>
                  </a:solidFill>
                  <a:latin typeface="#9Slide02 Noi dung dai"/>
                  <a:sym typeface="Arial"/>
                </a:endParaRPr>
              </a:p>
            </p:txBody>
          </p:sp>
          <p:sp>
            <p:nvSpPr>
              <p:cNvPr id="5" name="TextBox 15">
                <a:extLst>
                  <a:ext uri="{FF2B5EF4-FFF2-40B4-BE49-F238E27FC236}">
                    <a16:creationId xmlns:a16="http://schemas.microsoft.com/office/drawing/2014/main" id="{50B1CB0E-C8A4-B6C4-E750-C46E377805B1}"/>
                  </a:ext>
                </a:extLst>
              </p:cNvPr>
              <p:cNvSpPr txBox="1"/>
              <p:nvPr/>
            </p:nvSpPr>
            <p:spPr>
              <a:xfrm>
                <a:off x="2575860" y="988841"/>
                <a:ext cx="7813604" cy="2273503"/>
              </a:xfrm>
              <a:prstGeom prst="rect">
                <a:avLst/>
              </a:prstGeom>
              <a:noFill/>
            </p:spPr>
            <p:txBody>
              <a:bodyPr wrap="square" lIns="0" tIns="0" rIns="0" bIns="0" rtlCol="0">
                <a:spAutoFit/>
              </a:bodyPr>
              <a:lstStyle/>
              <a:p>
                <a:pPr algn="just" defTabSz="914377"/>
                <a:r>
                  <a:rPr lang="en-US" sz="4400" b="1" dirty="0" err="1">
                    <a:solidFill>
                      <a:prstClr val="black"/>
                    </a:solidFill>
                    <a:latin typeface="Calibri" panose="020F0502020204030204" pitchFamily="34" charset="0"/>
                    <a:cs typeface="Calibri" panose="020F0502020204030204" pitchFamily="34" charset="0"/>
                    <a:sym typeface="Arial"/>
                  </a:rPr>
                  <a:t>Nói</a:t>
                </a:r>
                <a:r>
                  <a:rPr lang="en-US" sz="4400" b="1" dirty="0">
                    <a:solidFill>
                      <a:prstClr val="black"/>
                    </a:solidFill>
                    <a:latin typeface="Calibri" panose="020F0502020204030204" pitchFamily="34" charset="0"/>
                    <a:cs typeface="Calibri" panose="020F0502020204030204" pitchFamily="34" charset="0"/>
                    <a:sym typeface="Arial"/>
                  </a:rPr>
                  <a:t> </a:t>
                </a:r>
                <a:r>
                  <a:rPr lang="vi-VN" sz="4400" b="1" dirty="0">
                    <a:solidFill>
                      <a:prstClr val="black"/>
                    </a:solidFill>
                    <a:latin typeface="Calibri" panose="020F0502020204030204" pitchFamily="34" charset="0"/>
                    <a:cs typeface="Calibri" panose="020F0502020204030204" pitchFamily="34" charset="0"/>
                    <a:sym typeface="Arial"/>
                  </a:rPr>
                  <a:t>với bạn về lần đầu tiên em được đến một nơi nào đ</a:t>
                </a:r>
                <a:r>
                  <a:rPr lang="en-US" sz="4400" b="1" dirty="0">
                    <a:solidFill>
                      <a:prstClr val="black"/>
                    </a:solidFill>
                    <a:latin typeface="Calibri" panose="020F0502020204030204" pitchFamily="34" charset="0"/>
                    <a:cs typeface="Calibri" panose="020F0502020204030204" pitchFamily="34" charset="0"/>
                    <a:sym typeface="Arial"/>
                  </a:rPr>
                  <a:t>ó. Chia </a:t>
                </a:r>
                <a:r>
                  <a:rPr lang="en-US" sz="4400" b="1" dirty="0" err="1">
                    <a:solidFill>
                      <a:prstClr val="black"/>
                    </a:solidFill>
                    <a:latin typeface="Calibri" panose="020F0502020204030204" pitchFamily="34" charset="0"/>
                    <a:cs typeface="Calibri" panose="020F0502020204030204" pitchFamily="34" charset="0"/>
                    <a:sym typeface="Arial"/>
                  </a:rPr>
                  <a:t>sẻ</a:t>
                </a:r>
                <a:r>
                  <a:rPr lang="en-US" sz="4400" b="1" dirty="0">
                    <a:solidFill>
                      <a:prstClr val="black"/>
                    </a:solidFill>
                    <a:latin typeface="Calibri" panose="020F0502020204030204" pitchFamily="34" charset="0"/>
                    <a:cs typeface="Calibri" panose="020F0502020204030204" pitchFamily="34" charset="0"/>
                    <a:sym typeface="Arial"/>
                  </a:rPr>
                  <a:t> </a:t>
                </a:r>
                <a:r>
                  <a:rPr lang="en-US" sz="4400" b="1" dirty="0" err="1">
                    <a:solidFill>
                      <a:prstClr val="black"/>
                    </a:solidFill>
                    <a:latin typeface="Calibri" panose="020F0502020204030204" pitchFamily="34" charset="0"/>
                    <a:cs typeface="Calibri" panose="020F0502020204030204" pitchFamily="34" charset="0"/>
                    <a:sym typeface="Arial"/>
                  </a:rPr>
                  <a:t>cảm</a:t>
                </a:r>
                <a:r>
                  <a:rPr lang="en-US" sz="4400" b="1" dirty="0">
                    <a:solidFill>
                      <a:prstClr val="black"/>
                    </a:solidFill>
                    <a:latin typeface="Calibri" panose="020F0502020204030204" pitchFamily="34" charset="0"/>
                    <a:cs typeface="Calibri" panose="020F0502020204030204" pitchFamily="34" charset="0"/>
                    <a:sym typeface="Arial"/>
                  </a:rPr>
                  <a:t> </a:t>
                </a:r>
                <a:r>
                  <a:rPr lang="en-US" sz="4400" b="1" dirty="0" err="1">
                    <a:solidFill>
                      <a:prstClr val="black"/>
                    </a:solidFill>
                    <a:latin typeface="Calibri" panose="020F0502020204030204" pitchFamily="34" charset="0"/>
                    <a:cs typeface="Calibri" panose="020F0502020204030204" pitchFamily="34" charset="0"/>
                    <a:sym typeface="Arial"/>
                  </a:rPr>
                  <a:t>xúc</a:t>
                </a:r>
                <a:r>
                  <a:rPr lang="en-US" sz="4400" b="1" dirty="0">
                    <a:solidFill>
                      <a:prstClr val="black"/>
                    </a:solidFill>
                    <a:latin typeface="Calibri" panose="020F0502020204030204" pitchFamily="34" charset="0"/>
                    <a:cs typeface="Calibri" panose="020F0502020204030204" pitchFamily="34" charset="0"/>
                    <a:sym typeface="Arial"/>
                  </a:rPr>
                  <a:t> </a:t>
                </a:r>
                <a:r>
                  <a:rPr lang="en-US" sz="4400" b="1" dirty="0" err="1">
                    <a:solidFill>
                      <a:prstClr val="black"/>
                    </a:solidFill>
                    <a:latin typeface="Calibri" panose="020F0502020204030204" pitchFamily="34" charset="0"/>
                    <a:cs typeface="Calibri" panose="020F0502020204030204" pitchFamily="34" charset="0"/>
                    <a:sym typeface="Arial"/>
                  </a:rPr>
                  <a:t>của</a:t>
                </a:r>
                <a:r>
                  <a:rPr lang="en-US" sz="4400" b="1" dirty="0">
                    <a:solidFill>
                      <a:prstClr val="black"/>
                    </a:solidFill>
                    <a:latin typeface="Calibri" panose="020F0502020204030204" pitchFamily="34" charset="0"/>
                    <a:cs typeface="Calibri" panose="020F0502020204030204" pitchFamily="34" charset="0"/>
                    <a:sym typeface="Arial"/>
                  </a:rPr>
                  <a:t> </a:t>
                </a:r>
                <a:r>
                  <a:rPr lang="en-US" sz="4400" b="1" dirty="0" err="1">
                    <a:solidFill>
                      <a:prstClr val="black"/>
                    </a:solidFill>
                    <a:latin typeface="Calibri" panose="020F0502020204030204" pitchFamily="34" charset="0"/>
                    <a:cs typeface="Calibri" panose="020F0502020204030204" pitchFamily="34" charset="0"/>
                    <a:sym typeface="Arial"/>
                  </a:rPr>
                  <a:t>em</a:t>
                </a:r>
                <a:r>
                  <a:rPr lang="en-US" sz="4400" b="1" dirty="0">
                    <a:solidFill>
                      <a:prstClr val="black"/>
                    </a:solidFill>
                    <a:latin typeface="Calibri" panose="020F0502020204030204" pitchFamily="34" charset="0"/>
                    <a:cs typeface="Calibri" panose="020F0502020204030204" pitchFamily="34" charset="0"/>
                    <a:sym typeface="Arial"/>
                  </a:rPr>
                  <a:t> </a:t>
                </a:r>
                <a:r>
                  <a:rPr lang="en-US" sz="4400" b="1" dirty="0" err="1">
                    <a:solidFill>
                      <a:prstClr val="black"/>
                    </a:solidFill>
                    <a:latin typeface="Calibri" panose="020F0502020204030204" pitchFamily="34" charset="0"/>
                    <a:cs typeface="Calibri" panose="020F0502020204030204" pitchFamily="34" charset="0"/>
                    <a:sym typeface="Arial"/>
                  </a:rPr>
                  <a:t>khi</a:t>
                </a:r>
                <a:r>
                  <a:rPr lang="en-US" sz="4400" b="1" dirty="0">
                    <a:solidFill>
                      <a:prstClr val="black"/>
                    </a:solidFill>
                    <a:latin typeface="Calibri" panose="020F0502020204030204" pitchFamily="34" charset="0"/>
                    <a:cs typeface="Calibri" panose="020F0502020204030204" pitchFamily="34" charset="0"/>
                    <a:sym typeface="Arial"/>
                  </a:rPr>
                  <a:t> </a:t>
                </a:r>
                <a:r>
                  <a:rPr lang="en-US" sz="4400" b="1" dirty="0" err="1">
                    <a:solidFill>
                      <a:prstClr val="black"/>
                    </a:solidFill>
                    <a:latin typeface="Calibri" panose="020F0502020204030204" pitchFamily="34" charset="0"/>
                    <a:cs typeface="Calibri" panose="020F0502020204030204" pitchFamily="34" charset="0"/>
                    <a:sym typeface="Arial"/>
                  </a:rPr>
                  <a:t>đó</a:t>
                </a:r>
                <a:r>
                  <a:rPr lang="en-US" sz="4400" b="1" dirty="0">
                    <a:solidFill>
                      <a:prstClr val="black"/>
                    </a:solidFill>
                    <a:latin typeface="Calibri" panose="020F0502020204030204" pitchFamily="34" charset="0"/>
                    <a:cs typeface="Calibri" panose="020F0502020204030204" pitchFamily="34" charset="0"/>
                    <a:sym typeface="Arial"/>
                  </a:rPr>
                  <a:t>.</a:t>
                </a:r>
              </a:p>
            </p:txBody>
          </p:sp>
        </p:grpSp>
        <p:pic>
          <p:nvPicPr>
            <p:cNvPr id="14" name="Hình ảnh 13" descr="Ảnh có chứa đồ họa véc-tơ&#10;&#10;Mô tả được tạo tự động">
              <a:extLst>
                <a:ext uri="{FF2B5EF4-FFF2-40B4-BE49-F238E27FC236}">
                  <a16:creationId xmlns:a16="http://schemas.microsoft.com/office/drawing/2014/main" id="{12A82690-AB0D-E924-3707-36E04BEE3C50}"/>
                </a:ext>
              </a:extLst>
            </p:cNvPr>
            <p:cNvPicPr>
              <a:picLocks noChangeAspect="1"/>
            </p:cNvPicPr>
            <p:nvPr/>
          </p:nvPicPr>
          <p:blipFill rotWithShape="1">
            <a:blip r:embed="rId5"/>
            <a:srcRect l="61911" t="51852" r="21667" b="4938"/>
            <a:stretch/>
          </p:blipFill>
          <p:spPr>
            <a:xfrm>
              <a:off x="308589" y="323157"/>
              <a:ext cx="614037" cy="908842"/>
            </a:xfrm>
            <a:prstGeom prst="rect">
              <a:avLst/>
            </a:prstGeom>
          </p:spPr>
        </p:pic>
      </p:grpSp>
      <p:pic>
        <p:nvPicPr>
          <p:cNvPr id="6" name="Picture 5" descr="A group of kids on a beach&#10;&#10;Description automatically generated">
            <a:extLst>
              <a:ext uri="{FF2B5EF4-FFF2-40B4-BE49-F238E27FC236}">
                <a16:creationId xmlns:a16="http://schemas.microsoft.com/office/drawing/2014/main" id="{4D9D732E-1FA2-D4A4-873C-503D20F32F7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69" y="2712563"/>
            <a:ext cx="4324356" cy="2162178"/>
          </a:xfrm>
          <a:prstGeom prst="rect">
            <a:avLst/>
          </a:prstGeom>
        </p:spPr>
      </p:pic>
      <p:grpSp>
        <p:nvGrpSpPr>
          <p:cNvPr id="7" name="Nhóm 4">
            <a:extLst>
              <a:ext uri="{FF2B5EF4-FFF2-40B4-BE49-F238E27FC236}">
                <a16:creationId xmlns:a16="http://schemas.microsoft.com/office/drawing/2014/main" id="{EE463F7F-97B6-3466-8A56-F8EB76F0C826}"/>
              </a:ext>
            </a:extLst>
          </p:cNvPr>
          <p:cNvGrpSpPr/>
          <p:nvPr/>
        </p:nvGrpSpPr>
        <p:grpSpPr>
          <a:xfrm>
            <a:off x="76200" y="5434655"/>
            <a:ext cx="4314825" cy="928045"/>
            <a:chOff x="1638824" y="2391150"/>
            <a:chExt cx="3958533" cy="1172194"/>
          </a:xfrm>
          <a:solidFill>
            <a:srgbClr val="FFCCFF"/>
          </a:solidFill>
        </p:grpSpPr>
        <p:sp>
          <p:nvSpPr>
            <p:cNvPr id="9" name="Hình chữ nhật: Góc Tròn 3">
              <a:extLst>
                <a:ext uri="{FF2B5EF4-FFF2-40B4-BE49-F238E27FC236}">
                  <a16:creationId xmlns:a16="http://schemas.microsoft.com/office/drawing/2014/main" id="{A031AEFF-5EAD-EDC1-EC53-841FF2304D1D}"/>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13" name="Hộp Văn bản 14">
              <a:extLst>
                <a:ext uri="{FF2B5EF4-FFF2-40B4-BE49-F238E27FC236}">
                  <a16:creationId xmlns:a16="http://schemas.microsoft.com/office/drawing/2014/main" id="{29057EB1-4E0C-0282-10E0-6ED4303F1C8F}"/>
                </a:ext>
              </a:extLst>
            </p:cNvPr>
            <p:cNvSpPr txBox="1"/>
            <p:nvPr/>
          </p:nvSpPr>
          <p:spPr>
            <a:xfrm>
              <a:off x="1706604" y="2391150"/>
              <a:ext cx="3890753" cy="1049615"/>
            </a:xfrm>
            <a:prstGeom prst="rect">
              <a:avLst/>
            </a:prstGeom>
            <a:noFill/>
          </p:spPr>
          <p:txBody>
            <a:bodyPr wrap="square" rtlCol="0">
              <a:spAutoFit/>
            </a:bodyPr>
            <a:lstStyle/>
            <a:p>
              <a:pPr algn="ctr" defTabSz="1219170">
                <a:buClr>
                  <a:srgbClr val="000000"/>
                </a:buClr>
              </a:pPr>
              <a:r>
                <a:rPr lang="en-US" sz="4800" b="1" kern="0" dirty="0" err="1">
                  <a:solidFill>
                    <a:srgbClr val="FF0000"/>
                  </a:solidFill>
                  <a:latin typeface="Calibri"/>
                  <a:cs typeface="Arial"/>
                  <a:sym typeface="Arial"/>
                </a:rPr>
                <a:t>Lần</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đầu</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ra</a:t>
              </a:r>
              <a:r>
                <a:rPr lang="en-US" sz="4800" b="1" kern="0" dirty="0">
                  <a:solidFill>
                    <a:srgbClr val="FF0000"/>
                  </a:solidFill>
                  <a:latin typeface="Calibri"/>
                  <a:cs typeface="Arial"/>
                  <a:sym typeface="Arial"/>
                </a:rPr>
                <a:t> </a:t>
              </a:r>
              <a:r>
                <a:rPr lang="en-US" sz="4800" b="1" kern="0" dirty="0" err="1">
                  <a:solidFill>
                    <a:srgbClr val="FF0000"/>
                  </a:solidFill>
                  <a:latin typeface="Calibri"/>
                  <a:cs typeface="Arial"/>
                  <a:sym typeface="Arial"/>
                </a:rPr>
                <a:t>biển</a:t>
              </a:r>
              <a:endParaRPr lang="en-US" sz="4267" kern="0" dirty="0">
                <a:solidFill>
                  <a:srgbClr val="000000"/>
                </a:solidFill>
                <a:latin typeface="Calibri"/>
                <a:cs typeface="Arial"/>
                <a:sym typeface="Arial"/>
              </a:endParaRPr>
            </a:p>
          </p:txBody>
        </p:sp>
      </p:grpSp>
      <p:pic>
        <p:nvPicPr>
          <p:cNvPr id="18" name="Picture 17" descr="A person and a child reading a book in a library&#10;&#10;Description automatically generated">
            <a:extLst>
              <a:ext uri="{FF2B5EF4-FFF2-40B4-BE49-F238E27FC236}">
                <a16:creationId xmlns:a16="http://schemas.microsoft.com/office/drawing/2014/main" id="{18B74082-B1A0-D55B-BD39-8CAD4C84E5B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47328" y="2341798"/>
            <a:ext cx="2295147" cy="3032121"/>
          </a:xfrm>
          <a:prstGeom prst="rect">
            <a:avLst/>
          </a:prstGeom>
        </p:spPr>
      </p:pic>
      <p:grpSp>
        <p:nvGrpSpPr>
          <p:cNvPr id="19" name="Nhóm 4">
            <a:extLst>
              <a:ext uri="{FF2B5EF4-FFF2-40B4-BE49-F238E27FC236}">
                <a16:creationId xmlns:a16="http://schemas.microsoft.com/office/drawing/2014/main" id="{6E8C7876-D12B-AD1F-E1DE-FCD400A22E92}"/>
              </a:ext>
            </a:extLst>
          </p:cNvPr>
          <p:cNvGrpSpPr/>
          <p:nvPr/>
        </p:nvGrpSpPr>
        <p:grpSpPr>
          <a:xfrm>
            <a:off x="4591050" y="5673730"/>
            <a:ext cx="4333875" cy="908044"/>
            <a:chOff x="1638824" y="2416413"/>
            <a:chExt cx="3976010" cy="1146931"/>
          </a:xfrm>
          <a:solidFill>
            <a:srgbClr val="FFCCFF"/>
          </a:solidFill>
        </p:grpSpPr>
        <p:sp>
          <p:nvSpPr>
            <p:cNvPr id="20" name="Hình chữ nhật: Góc Tròn 3">
              <a:extLst>
                <a:ext uri="{FF2B5EF4-FFF2-40B4-BE49-F238E27FC236}">
                  <a16:creationId xmlns:a16="http://schemas.microsoft.com/office/drawing/2014/main" id="{9EDAD7CC-E064-AE54-DA2A-2F17800044F2}"/>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1" name="Hộp Văn bản 14">
              <a:extLst>
                <a:ext uri="{FF2B5EF4-FFF2-40B4-BE49-F238E27FC236}">
                  <a16:creationId xmlns:a16="http://schemas.microsoft.com/office/drawing/2014/main" id="{804A0735-0EC4-DA33-3270-FD837F144DF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đến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thư</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viện</a:t>
              </a:r>
              <a:endParaRPr lang="en-US" sz="3200" kern="0" dirty="0">
                <a:solidFill>
                  <a:srgbClr val="000000"/>
                </a:solidFill>
                <a:latin typeface="Calibri"/>
                <a:cs typeface="Arial"/>
                <a:sym typeface="Arial"/>
              </a:endParaRPr>
            </a:p>
          </p:txBody>
        </p:sp>
      </p:grpSp>
      <p:pic>
        <p:nvPicPr>
          <p:cNvPr id="23" name="Picture 22" descr="A pregnant person and a child shopping&#10;&#10;Description automatically generated">
            <a:extLst>
              <a:ext uri="{FF2B5EF4-FFF2-40B4-BE49-F238E27FC236}">
                <a16:creationId xmlns:a16="http://schemas.microsoft.com/office/drawing/2014/main" id="{1834BF7E-0B59-4DD4-FDF0-1DF12DE8B2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8775" y="2525443"/>
            <a:ext cx="2466974" cy="2466974"/>
          </a:xfrm>
          <a:prstGeom prst="rect">
            <a:avLst/>
          </a:prstGeom>
        </p:spPr>
      </p:pic>
      <p:grpSp>
        <p:nvGrpSpPr>
          <p:cNvPr id="24" name="Nhóm 4">
            <a:extLst>
              <a:ext uri="{FF2B5EF4-FFF2-40B4-BE49-F238E27FC236}">
                <a16:creationId xmlns:a16="http://schemas.microsoft.com/office/drawing/2014/main" id="{FFEA4446-F5FA-7F03-C6B0-3CE5BDDE4DE0}"/>
              </a:ext>
            </a:extLst>
          </p:cNvPr>
          <p:cNvGrpSpPr/>
          <p:nvPr/>
        </p:nvGrpSpPr>
        <p:grpSpPr>
          <a:xfrm>
            <a:off x="9105900" y="5553941"/>
            <a:ext cx="3143250" cy="908044"/>
            <a:chOff x="1638824" y="2416413"/>
            <a:chExt cx="3976010" cy="1146931"/>
          </a:xfrm>
          <a:solidFill>
            <a:srgbClr val="FFCCFF"/>
          </a:solidFill>
        </p:grpSpPr>
        <p:sp>
          <p:nvSpPr>
            <p:cNvPr id="25" name="Hình chữ nhật: Góc Tròn 3">
              <a:extLst>
                <a:ext uri="{FF2B5EF4-FFF2-40B4-BE49-F238E27FC236}">
                  <a16:creationId xmlns:a16="http://schemas.microsoft.com/office/drawing/2014/main" id="{679F8493-EBD9-4528-2EBB-78BF9A977291}"/>
                </a:ext>
              </a:extLst>
            </p:cNvPr>
            <p:cNvSpPr/>
            <p:nvPr/>
          </p:nvSpPr>
          <p:spPr>
            <a:xfrm>
              <a:off x="1638824" y="2416413"/>
              <a:ext cx="3931570" cy="114693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sp>
          <p:nvSpPr>
            <p:cNvPr id="26" name="Hộp Văn bản 14">
              <a:extLst>
                <a:ext uri="{FF2B5EF4-FFF2-40B4-BE49-F238E27FC236}">
                  <a16:creationId xmlns:a16="http://schemas.microsoft.com/office/drawing/2014/main" id="{4EECD1EF-86E9-113A-A462-9933CCA3787C}"/>
                </a:ext>
              </a:extLst>
            </p:cNvPr>
            <p:cNvSpPr txBox="1"/>
            <p:nvPr/>
          </p:nvSpPr>
          <p:spPr>
            <a:xfrm>
              <a:off x="1724081" y="2595674"/>
              <a:ext cx="3890753" cy="816367"/>
            </a:xfrm>
            <a:prstGeom prst="rect">
              <a:avLst/>
            </a:prstGeom>
            <a:noFill/>
          </p:spPr>
          <p:txBody>
            <a:bodyPr wrap="square" rtlCol="0">
              <a:spAutoFit/>
            </a:bodyPr>
            <a:lstStyle/>
            <a:p>
              <a:pPr algn="ctr" defTabSz="1219170">
                <a:buClr>
                  <a:srgbClr val="000000"/>
                </a:buClr>
              </a:pPr>
              <a:r>
                <a:rPr lang="en-US" sz="3600" b="1" kern="0" dirty="0" err="1">
                  <a:solidFill>
                    <a:srgbClr val="FF0000"/>
                  </a:solidFill>
                  <a:latin typeface="Calibri"/>
                  <a:cs typeface="Arial"/>
                  <a:sym typeface="Arial"/>
                </a:rPr>
                <a:t>Lần</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đầu</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đi</a:t>
              </a:r>
              <a:r>
                <a:rPr lang="en-US" sz="3600" b="1" kern="0" dirty="0">
                  <a:solidFill>
                    <a:srgbClr val="FF0000"/>
                  </a:solidFill>
                  <a:latin typeface="Calibri"/>
                  <a:cs typeface="Arial"/>
                  <a:sym typeface="Arial"/>
                </a:rPr>
                <a:t> </a:t>
              </a:r>
              <a:r>
                <a:rPr lang="en-US" sz="3600" b="1" kern="0" dirty="0" err="1">
                  <a:solidFill>
                    <a:srgbClr val="FF0000"/>
                  </a:solidFill>
                  <a:latin typeface="Calibri"/>
                  <a:cs typeface="Arial"/>
                  <a:sym typeface="Arial"/>
                </a:rPr>
                <a:t>chợ</a:t>
              </a:r>
              <a:endParaRPr lang="en-US" sz="3200" kern="0" dirty="0">
                <a:solidFill>
                  <a:srgbClr val="000000"/>
                </a:solidFill>
                <a:latin typeface="Calibri"/>
                <a:cs typeface="Arial"/>
                <a:sym typeface="Arial"/>
              </a:endParaRPr>
            </a:p>
          </p:txBody>
        </p:sp>
      </p:grpSp>
    </p:spTree>
    <p:extLst>
      <p:ext uri="{BB962C8B-B14F-4D97-AF65-F5344CB8AC3E}">
        <p14:creationId xmlns:p14="http://schemas.microsoft.com/office/powerpoint/2010/main" val="9408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15346" y="20712"/>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3457452" y="311593"/>
            <a:ext cx="7131013"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19872B9-73B3-ECCB-3902-28B52456CAB2}"/>
              </a:ext>
            </a:extLst>
          </p:cNvPr>
          <p:cNvPicPr>
            <a:picLocks noChangeAspect="1"/>
          </p:cNvPicPr>
          <p:nvPr/>
        </p:nvPicPr>
        <p:blipFill>
          <a:blip r:embed="rId8"/>
          <a:stretch>
            <a:fillRect/>
          </a:stretch>
        </p:blipFill>
        <p:spPr>
          <a:xfrm>
            <a:off x="5641451" y="2046637"/>
            <a:ext cx="3036071" cy="3718882"/>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2"/>
            <a:ext cx="4538948" cy="5278038"/>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5"/>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5"/>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đọc </a:t>
              </a:r>
            </a:p>
            <a:p>
              <a:pPr marL="0" lvl="1" algn="ctr" defTabSz="1219170">
                <a:buClr>
                  <a:srgbClr val="000000"/>
                </a:buClr>
              </a:pPr>
              <a:r>
                <a:rPr lang="vi-VN" sz="4800" b="1" kern="0" dirty="0">
                  <a:solidFill>
                    <a:srgbClr val="FFFFFF"/>
                  </a:solidFill>
                  <a:cs typeface="Arial"/>
                  <a:sym typeface="Arial"/>
                </a:rPr>
                <a:t>thành tiếng</a:t>
              </a:r>
              <a:endParaRPr lang="en-US" sz="4800" b="1" kern="0" dirty="0">
                <a:solidFill>
                  <a:srgbClr val="FFFFFF"/>
                </a:solidFill>
                <a:cs typeface="Arial"/>
                <a:sym typeface="Arial"/>
              </a:endParaRPr>
            </a:p>
          </p:txBody>
        </p:sp>
      </p:grpSp>
      <p:pic>
        <p:nvPicPr>
          <p:cNvPr id="2" name="Picture 1">
            <a:extLst>
              <a:ext uri="{FF2B5EF4-FFF2-40B4-BE49-F238E27FC236}">
                <a16:creationId xmlns:a16="http://schemas.microsoft.com/office/drawing/2014/main" id="{412641D8-A4FF-F351-20BF-00A47EDBCBBD}"/>
              </a:ext>
            </a:extLst>
          </p:cNvPr>
          <p:cNvPicPr>
            <a:picLocks noChangeAspect="1"/>
          </p:cNvPicPr>
          <p:nvPr/>
        </p:nvPicPr>
        <p:blipFill>
          <a:blip r:embed="rId6"/>
          <a:stretch>
            <a:fillRect/>
          </a:stretch>
        </p:blipFill>
        <p:spPr>
          <a:xfrm>
            <a:off x="345036" y="1530384"/>
            <a:ext cx="3462828" cy="2139881"/>
          </a:xfrm>
          <a:prstGeom prst="rect">
            <a:avLst/>
          </a:prstGeom>
        </p:spPr>
      </p:pic>
    </p:spTree>
    <p:extLst>
      <p:ext uri="{BB962C8B-B14F-4D97-AF65-F5344CB8AC3E}">
        <p14:creationId xmlns:p14="http://schemas.microsoft.com/office/powerpoint/2010/main" val="141934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7"/>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1675DE5A-8BF9-5BA1-AA0B-CB2798D12D6F}"/>
              </a:ext>
            </a:extLst>
          </p:cNvPr>
          <p:cNvPicPr>
            <a:picLocks noChangeAspect="1"/>
          </p:cNvPicPr>
          <p:nvPr/>
        </p:nvPicPr>
        <p:blipFill>
          <a:blip r:embed="rId8"/>
          <a:stretch>
            <a:fillRect/>
          </a:stretch>
        </p:blipFill>
        <p:spPr>
          <a:xfrm>
            <a:off x="3235594" y="-106749"/>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4EB9D621-F8A5-F025-EED6-FED64B70B2A8}"/>
              </a:ext>
            </a:extLst>
          </p:cNvPr>
          <p:cNvSpPr txBox="1"/>
          <p:nvPr/>
        </p:nvSpPr>
        <p:spPr>
          <a:xfrm>
            <a:off x="323850" y="832448"/>
            <a:ext cx="11591925" cy="5509200"/>
          </a:xfrm>
          <a:prstGeom prst="rect">
            <a:avLst/>
          </a:prstGeom>
          <a:noFill/>
        </p:spPr>
        <p:txBody>
          <a:bodyPr wrap="square" rtlCol="0">
            <a:spAutoFit/>
          </a:bodyPr>
          <a:lstStyle/>
          <a:p>
            <a:pPr algn="just"/>
            <a:r>
              <a:rPr lang="en-US" sz="3200" b="0" i="0" dirty="0">
                <a:solidFill>
                  <a:srgbClr val="000000"/>
                </a:solidFill>
                <a:effectLst/>
              </a:rPr>
              <a:t>   </a:t>
            </a:r>
            <a:r>
              <a:rPr lang="vi-VN" sz="3200" b="0" i="0" dirty="0">
                <a:solidFill>
                  <a:srgbClr val="000000"/>
                </a:solidFill>
                <a:effectLst/>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algn="just"/>
            <a:r>
              <a:rPr lang="en-US" sz="3200" b="0" i="0" dirty="0">
                <a:solidFill>
                  <a:srgbClr val="000000"/>
                </a:solidFill>
                <a:effectLst/>
              </a:rPr>
              <a:t>   </a:t>
            </a:r>
            <a:r>
              <a:rPr lang="vi-VN" sz="3200" b="0" i="0" dirty="0">
                <a:solidFill>
                  <a:srgbClr val="000000"/>
                </a:solidFill>
                <a:effectLst/>
              </a:rPr>
              <a:t>Nằm cuộn tròn trên chiếc chổi rơm đầu hè, cún nghĩ: “Ở cuối dãy phố có gì nhỉ?". Đầu tiên vì tò mò. Rồi tò mò chuyển thành bực mình. Bực đến nỗi, đang nằm yên cún bỗng ngẩng cổ lên sủa:</a:t>
            </a:r>
          </a:p>
          <a:p>
            <a:pPr algn="just"/>
            <a:r>
              <a:rPr lang="en-US" sz="3200" b="0" i="0" dirty="0">
                <a:solidFill>
                  <a:srgbClr val="000000"/>
                </a:solidFill>
                <a:effectLst/>
              </a:rPr>
              <a:t>  </a:t>
            </a:r>
            <a:r>
              <a:rPr lang="vi-VN" sz="3200" b="0" i="0" dirty="0">
                <a:solidFill>
                  <a:srgbClr val="000000"/>
                </a:solidFill>
                <a:effectLst/>
              </a:rPr>
              <a:t>- Ắng! Ắng!...</a:t>
            </a:r>
          </a:p>
          <a:p>
            <a:pPr algn="just"/>
            <a:r>
              <a:rPr lang="en-US" sz="3200" b="0" i="0" dirty="0">
                <a:solidFill>
                  <a:srgbClr val="000000"/>
                </a:solidFill>
                <a:effectLst/>
              </a:rPr>
              <a:t>   </a:t>
            </a:r>
            <a:r>
              <a:rPr lang="vi-VN" sz="3200" b="0" i="0" dirty="0">
                <a:solidFill>
                  <a:srgbClr val="000000"/>
                </a:solidFill>
                <a:effectLst/>
              </a:rPr>
              <a:t>Người lớn tưởng có khách, nhìn ra sân. Sân vắng hoe. Chỉ có chiếc lá mít vừa rụng, quay quay trước mũi cún.</a:t>
            </a:r>
          </a:p>
        </p:txBody>
      </p:sp>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3"/>
          <a:stretch>
            <a:fillRect/>
          </a:stretch>
        </p:blipFill>
        <p:spPr>
          <a:xfrm>
            <a:off x="3961949" y="279587"/>
            <a:ext cx="3731075" cy="640135"/>
          </a:xfrm>
          <a:prstGeom prst="rect">
            <a:avLst/>
          </a:prstGeom>
        </p:spPr>
      </p:pic>
    </p:spTree>
    <p:extLst>
      <p:ext uri="{BB962C8B-B14F-4D97-AF65-F5344CB8AC3E}">
        <p14:creationId xmlns:p14="http://schemas.microsoft.com/office/powerpoint/2010/main" val="98394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3B6E5DE-2550-D450-AAFA-39861A0DFE40}"/>
              </a:ext>
            </a:extLst>
          </p:cNvPr>
          <p:cNvSpPr/>
          <p:nvPr/>
        </p:nvSpPr>
        <p:spPr>
          <a:xfrm>
            <a:off x="276225" y="171451"/>
            <a:ext cx="11782425" cy="658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algn="just"/>
            <a:r>
              <a:rPr lang="en-US" sz="2800" dirty="0"/>
              <a:t>   </a:t>
            </a:r>
            <a:r>
              <a:rPr lang="vi-VN" sz="2800" dirty="0"/>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algn="just"/>
            <a:r>
              <a:rPr lang="en-US" sz="2800" dirty="0"/>
              <a:t>   </a:t>
            </a:r>
            <a:r>
              <a:rPr lang="vi-VN" sz="2800" dirty="0"/>
              <a:t>Bao nhiêu điều mới lạ mở oà ra trước mắt.</a:t>
            </a:r>
          </a:p>
          <a:p>
            <a:pPr algn="just"/>
            <a:r>
              <a:rPr lang="en-US" sz="2800" dirty="0"/>
              <a:t>   </a:t>
            </a:r>
            <a:r>
              <a:rPr lang="vi-VN" sz="2800" dirty="0"/>
              <a:t>Cuối dãy phố của cún, bên trái là bắt đầu một dãy phố khác. Bên phải là bến sông với con đò đang trôi ra xa bờ. Trước mặt, dọc bờ sông bên kia: làng quê với những bãi bờ, cây cối, nhà cửa.</a:t>
            </a:r>
          </a:p>
          <a:p>
            <a:pPr algn="just"/>
            <a:r>
              <a:rPr lang="en-US" sz="2800" dirty="0"/>
              <a:t>   </a:t>
            </a:r>
            <a:r>
              <a:rPr lang="vi-VN" sz="2800" dirty="0"/>
              <a:t>Cún đứng một mình trên đường, hết nhìn trước mặt lại ngó sang trái, sang phải.</a:t>
            </a:r>
          </a:p>
          <a:p>
            <a:pPr algn="just"/>
            <a:r>
              <a:rPr lang="en-US" sz="2800" dirty="0"/>
              <a:t>   </a:t>
            </a:r>
            <a:r>
              <a:rPr lang="vi-VN" sz="2800" dirty="0"/>
              <a:t>Giờ thì cún hiểu. Phố tiếp phố. Làng tiếp làng. Bến sông này nối dài tới bến sông khác... Cuối con phố của cún là những chân trời mở ra vô tận. Những chân trời đang chờ cún lớn lên từng ngày.</a:t>
            </a:r>
          </a:p>
          <a:p>
            <a:pPr algn="r"/>
            <a:r>
              <a:rPr lang="vi-VN" sz="2800" dirty="0"/>
              <a:t>(Theo Trần Đức Tiến)</a:t>
            </a:r>
          </a:p>
        </p:txBody>
      </p:sp>
    </p:spTree>
    <p:extLst>
      <p:ext uri="{BB962C8B-B14F-4D97-AF65-F5344CB8AC3E}">
        <p14:creationId xmlns:p14="http://schemas.microsoft.com/office/powerpoint/2010/main" val="197209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2061</Words>
  <Application>Microsoft Office PowerPoint</Application>
  <PresentationFormat>Widescreen</PresentationFormat>
  <Paragraphs>114</Paragraphs>
  <Slides>36</Slides>
  <Notes>21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36</vt:i4>
      </vt:variant>
    </vt:vector>
  </HeadingPairs>
  <TitlesOfParts>
    <vt:vector size="55" baseType="lpstr">
      <vt:lpstr>#9Slide02 Noi dung dai</vt:lpstr>
      <vt:lpstr>Arial</vt:lpstr>
      <vt:lpstr>Calibri</vt:lpstr>
      <vt:lpstr>Calibri Light</vt:lpstr>
      <vt:lpstr>Cambay</vt:lpstr>
      <vt:lpstr>Chango</vt:lpstr>
      <vt:lpstr>等线</vt:lpstr>
      <vt:lpstr>Montserrat</vt:lpstr>
      <vt:lpstr>Paprika</vt:lpstr>
      <vt:lpstr>SVN-Poky's</vt:lpstr>
      <vt:lpstr>Times New Roman</vt:lpstr>
      <vt:lpstr>UVN Bach Dang Nang</vt:lpstr>
      <vt:lpstr>Wingdings</vt:lpstr>
      <vt:lpstr>字魂27号-布丁体</vt:lpstr>
      <vt:lpstr>Funny Air Travel MK Plan by Slidesgo</vt:lpstr>
      <vt:lpstr>Office Theme</vt:lpstr>
      <vt:lpstr>1_Office Theme</vt:lpstr>
      <vt:lpstr>2_Office Theme</vt:lpstr>
      <vt:lpstr>Udhauli Parva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65</cp:revision>
  <dcterms:created xsi:type="dcterms:W3CDTF">2023-08-06T03:04:44Z</dcterms:created>
  <dcterms:modified xsi:type="dcterms:W3CDTF">2024-10-20T07:33:44Z</dcterms:modified>
</cp:coreProperties>
</file>