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4.xml" ContentType="application/vnd.openxmlformats-officedocument.presentationml.notesSlide+xml"/>
  <Override PartName="/ppt/tags/tag4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23"/>
  </p:notesMasterIdLst>
  <p:handoutMasterIdLst>
    <p:handoutMasterId r:id="rId24"/>
  </p:handoutMasterIdLst>
  <p:sldIdLst>
    <p:sldId id="409" r:id="rId3"/>
    <p:sldId id="411" r:id="rId4"/>
    <p:sldId id="453" r:id="rId5"/>
    <p:sldId id="465" r:id="rId6"/>
    <p:sldId id="454" r:id="rId7"/>
    <p:sldId id="410" r:id="rId8"/>
    <p:sldId id="456" r:id="rId9"/>
    <p:sldId id="412" r:id="rId10"/>
    <p:sldId id="414" r:id="rId11"/>
    <p:sldId id="458" r:id="rId12"/>
    <p:sldId id="415" r:id="rId13"/>
    <p:sldId id="459" r:id="rId14"/>
    <p:sldId id="460" r:id="rId15"/>
    <p:sldId id="461" r:id="rId16"/>
    <p:sldId id="462" r:id="rId17"/>
    <p:sldId id="464" r:id="rId18"/>
    <p:sldId id="463" r:id="rId19"/>
    <p:sldId id="432" r:id="rId20"/>
    <p:sldId id="413" r:id="rId21"/>
    <p:sldId id="452" r:id="rId22"/>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userDrawn="1">
          <p15:clr>
            <a:srgbClr val="A4A3A4"/>
          </p15:clr>
        </p15:guide>
        <p15:guide id="2" pos="386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FDD"/>
    <a:srgbClr val="FFFFFF"/>
    <a:srgbClr val="FE9F55"/>
    <a:srgbClr val="FE8B3C"/>
    <a:srgbClr val="FCF5ED"/>
    <a:srgbClr val="FA90A7"/>
    <a:srgbClr val="DC8680"/>
    <a:srgbClr val="5272A7"/>
    <a:srgbClr val="FAE0E6"/>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66" d="100"/>
          <a:sy n="66" d="100"/>
        </p:scale>
        <p:origin x="716" y="20"/>
      </p:cViewPr>
      <p:guideLst>
        <p:guide orient="horz" pos="2304"/>
        <p:guide pos="386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宋体 SemiBold" panose="02020600000000000000" charset="-122"/>
                <a:ea typeface="思源宋体 SemiBold" panose="02020600000000000000" charset="-122"/>
                <a:cs typeface="思源宋体 SemiBold" panose="02020600000000000000" charset="-122"/>
              </a:rPr>
              <a:t>2025/10/24</a:t>
            </a:fld>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宋体 SemiBold" panose="02020600000000000000" charset="-122"/>
                <a:ea typeface="思源宋体 SemiBold" panose="02020600000000000000" charset="-122"/>
                <a:cs typeface="思源宋体 SemiBold" panose="02020600000000000000" charset="-122"/>
              </a:rPr>
              <a:t>‹#›</a:t>
            </a:fld>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宋体 SemiBold" panose="02020600000000000000" charset="-122"/>
                <a:ea typeface="思源宋体 SemiBold" panose="02020600000000000000" charset="-122"/>
                <a:cs typeface="思源宋体 SemiBold" panose="020206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宋体 SemiBold" panose="02020600000000000000" charset="-122"/>
                <a:ea typeface="思源宋体 SemiBold" panose="02020600000000000000" charset="-122"/>
                <a:cs typeface="思源宋体 SemiBold" panose="02020600000000000000" charset="-122"/>
              </a:defRPr>
            </a:lvl1pPr>
          </a:lstStyle>
          <a:p>
            <a:fld id="{D2A48B96-639E-45A3-A0BA-2464DFDB1FAA}" type="datetimeFigureOut">
              <a:rPr lang="zh-CN" altLang="en-US" smtClean="0"/>
              <a:t>2025/10/24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宋体 SemiBold" panose="02020600000000000000" charset="-122"/>
                <a:ea typeface="思源宋体 SemiBold" panose="02020600000000000000" charset="-122"/>
                <a:cs typeface="思源宋体 SemiBold" panose="020206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宋体 SemiBold" panose="02020600000000000000" charset="-122"/>
                <a:ea typeface="思源宋体 SemiBold" panose="02020600000000000000" charset="-122"/>
                <a:cs typeface="思源宋体 SemiBold" panose="02020600000000000000" charset="-122"/>
              </a:defRPr>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694619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1pPr>
    <a:lvl2pPr marL="4572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2pPr>
    <a:lvl3pPr marL="9144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3pPr>
    <a:lvl4pPr marL="13716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4pPr>
    <a:lvl5pPr marL="18288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9019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5596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87594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081778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xml"/><Relationship Id="rId7" Type="http://schemas.openxmlformats.org/officeDocument/2006/relationships/image" Target="../media/image1.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1.xml"/><Relationship Id="rId5" Type="http://schemas.openxmlformats.org/officeDocument/2006/relationships/tags" Target="../tags/tag7.xml"/><Relationship Id="rId4"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0.xml"/><Relationship Id="rId7" Type="http://schemas.openxmlformats.org/officeDocument/2006/relationships/image" Target="../media/image1.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5.xml"/><Relationship Id="rId7" Type="http://schemas.openxmlformats.org/officeDocument/2006/relationships/image" Target="../media/image1.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24-Oct-25</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4476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6"/>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126126"/>
      </p:ext>
    </p:extLst>
  </p:cSld>
  <p:clrMap bg1="lt1" tx1="dk1" bg2="lt2" tx2="dk2" accent1="accent1" accent2="accent2" accent3="accent3" accent4="accent4" accent5="accent5" accent6="accent6" hlink="hlink" folHlink="folHlink"/>
  <p:sldLayoutIdLst>
    <p:sldLayoutId id="2147483654" r:id="rId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18.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4.png"/><Relationship Id="rId3" Type="http://schemas.openxmlformats.org/officeDocument/2006/relationships/tags" Target="../tags/tag41.xml"/><Relationship Id="rId7" Type="http://schemas.openxmlformats.org/officeDocument/2006/relationships/tags" Target="../tags/tag45.xml"/><Relationship Id="rId12" Type="http://schemas.openxmlformats.org/officeDocument/2006/relationships/image" Target="../media/image1.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notesSlide" Target="../notesSlides/notesSlide4.xml"/><Relationship Id="rId5" Type="http://schemas.openxmlformats.org/officeDocument/2006/relationships/tags" Target="../tags/tag43.xml"/><Relationship Id="rId15" Type="http://schemas.openxmlformats.org/officeDocument/2006/relationships/image" Target="../media/image25.png"/><Relationship Id="rId10" Type="http://schemas.openxmlformats.org/officeDocument/2006/relationships/slideLayout" Target="../slideLayouts/slideLayout1.xml"/><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1.xml"/><Relationship Id="rId7" Type="http://schemas.openxmlformats.org/officeDocument/2006/relationships/slideLayout" Target="../slideLayouts/slideLayout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5.png"/><Relationship Id="rId5" Type="http://schemas.openxmlformats.org/officeDocument/2006/relationships/tags" Target="../tags/tag23.xml"/><Relationship Id="rId10" Type="http://schemas.openxmlformats.org/officeDocument/2006/relationships/image" Target="../media/image2.png"/><Relationship Id="rId4" Type="http://schemas.openxmlformats.org/officeDocument/2006/relationships/tags" Target="../tags/tag2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8.xml"/><Relationship Id="rId7" Type="http://schemas.openxmlformats.org/officeDocument/2006/relationships/image" Target="../media/image4.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png"/><Relationship Id="rId5" Type="http://schemas.openxmlformats.org/officeDocument/2006/relationships/notesSlide" Target="../notesSlides/notesSlide3.xml"/><Relationship Id="rId10" Type="http://schemas.openxmlformats.org/officeDocument/2006/relationships/image" Target="../media/image12.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348390" y="-594"/>
            <a:ext cx="13540390" cy="6858594"/>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descr="E:\006包图网\素材\064家长会\5d0sdc75bfbd77a.png5d0sdc75bfbd77a"/>
          <p:cNvPicPr>
            <a:picLocks noChangeAspect="1"/>
          </p:cNvPicPr>
          <p:nvPr>
            <p:custDataLst>
              <p:tags r:id="rId1"/>
            </p:custDataLst>
          </p:nvPr>
        </p:nvPicPr>
        <p:blipFill>
          <a:blip r:embed="rId3"/>
          <a:srcRect l="68116"/>
          <a:stretch>
            <a:fillRect/>
          </a:stretch>
        </p:blipFill>
        <p:spPr>
          <a:xfrm>
            <a:off x="6096000" y="0"/>
            <a:ext cx="4288155" cy="6722745"/>
          </a:xfrm>
          <a:prstGeom prst="rect">
            <a:avLst/>
          </a:prstGeom>
        </p:spPr>
      </p:pic>
    </p:spTree>
    <p:extLst>
      <p:ext uri="{BB962C8B-B14F-4D97-AF65-F5344CB8AC3E}">
        <p14:creationId xmlns:p14="http://schemas.microsoft.com/office/powerpoint/2010/main" val="1561497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1620" y="2313751"/>
            <a:ext cx="7757703" cy="3518912"/>
          </a:xfrm>
          <a:prstGeom prst="rect">
            <a:avLst/>
          </a:prstGeom>
        </p:spPr>
        <p:txBody>
          <a:bodyPr wrap="square">
            <a:spAutoFit/>
          </a:bodyPr>
          <a:lstStyle/>
          <a:p>
            <a:pPr algn="ctr">
              <a:spcBef>
                <a:spcPts val="240"/>
              </a:spcBef>
              <a:spcAft>
                <a:spcPts val="240"/>
              </a:spcAft>
            </a:pP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Đọc các truyền thuyết trong SGK và thực hiện yêu cầu:</a:t>
            </a:r>
            <a:endParaRPr lang="en-US" sz="3600" dirty="0">
              <a:latin typeface="Cambria" panose="02040503050406030204" pitchFamily="18" charset="0"/>
              <a:ea typeface="Cambria" panose="02040503050406030204" pitchFamily="18" charset="0"/>
              <a:cs typeface="Times New Roman" panose="02020603050405020304" pitchFamily="18" charset="0"/>
            </a:endParaRPr>
          </a:p>
          <a:p>
            <a:pPr marL="571500" indent="-571500" algn="just">
              <a:spcBef>
                <a:spcPts val="240"/>
              </a:spcBef>
              <a:spcAft>
                <a:spcPts val="240"/>
              </a:spcAft>
              <a:buFont typeface="Arial" panose="020B0604020202020204" pitchFamily="34" charset="0"/>
              <a:buChar char="•"/>
            </a:pP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Kể lại với bạn trong nhóm một truyền thuyết mà em yêu thích. </a:t>
            </a:r>
          </a:p>
          <a:p>
            <a:pPr marL="571500" indent="-571500" algn="just">
              <a:spcBef>
                <a:spcPts val="240"/>
              </a:spcBef>
              <a:spcAft>
                <a:spcPts val="240"/>
              </a:spcAft>
              <a:buFont typeface="Arial" panose="020B0604020202020204" pitchFamily="34" charset="0"/>
              <a:buChar char="•"/>
            </a:pP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Nêu cảm nhận của em về câu chuyện đó.</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4" name="图形" descr="E:\006包图网\素材\064家长会\5d0sdc75bfbd77a.png5d0sdc75bfbd77a"/>
          <p:cNvPicPr>
            <a:picLocks noChangeAspect="1"/>
          </p:cNvPicPr>
          <p:nvPr>
            <p:custDataLst>
              <p:tags r:id="rId2"/>
            </p:custDataLst>
          </p:nvPr>
        </p:nvPicPr>
        <p:blipFill>
          <a:blip r:embed="rId4"/>
          <a:srcRect l="68116"/>
          <a:stretch>
            <a:fillRect/>
          </a:stretch>
        </p:blipFill>
        <p:spPr>
          <a:xfrm>
            <a:off x="7563975" y="258127"/>
            <a:ext cx="4288155" cy="6722745"/>
          </a:xfrm>
          <a:prstGeom prst="rect">
            <a:avLst/>
          </a:prstGeom>
        </p:spPr>
      </p:pic>
      <p:pic>
        <p:nvPicPr>
          <p:cNvPr id="3" name="Picture 2"/>
          <p:cNvPicPr>
            <a:picLocks noChangeAspect="1"/>
          </p:cNvPicPr>
          <p:nvPr/>
        </p:nvPicPr>
        <p:blipFill>
          <a:blip r:embed="rId5"/>
          <a:stretch>
            <a:fillRect/>
          </a:stretch>
        </p:blipFill>
        <p:spPr>
          <a:xfrm>
            <a:off x="1045095" y="1271245"/>
            <a:ext cx="8510754" cy="1042506"/>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descr="E:\006包图网\素材\064家长会\5d0sdc75bfbd77a.png5d0sdc75bfbd77a"/>
          <p:cNvPicPr>
            <a:picLocks noChangeAspect="1"/>
          </p:cNvPicPr>
          <p:nvPr>
            <p:custDataLst>
              <p:tags r:id="rId1"/>
            </p:custDataLst>
          </p:nvPr>
        </p:nvPicPr>
        <p:blipFill>
          <a:blip r:embed="rId3"/>
          <a:srcRect l="68116"/>
          <a:stretch>
            <a:fillRect/>
          </a:stretch>
        </p:blipFill>
        <p:spPr>
          <a:xfrm>
            <a:off x="7563975" y="258127"/>
            <a:ext cx="4288155" cy="6722745"/>
          </a:xfrm>
          <a:prstGeom prst="rect">
            <a:avLst/>
          </a:prstGeom>
        </p:spPr>
      </p:pic>
      <p:grpSp>
        <p:nvGrpSpPr>
          <p:cNvPr id="4" name="组合 7">
            <a:extLst>
              <a:ext uri="{FF2B5EF4-FFF2-40B4-BE49-F238E27FC236}">
                <a16:creationId xmlns:a16="http://schemas.microsoft.com/office/drawing/2014/main" id="{F7273840-0F51-172F-B65C-1942EFC88EBD}"/>
              </a:ext>
            </a:extLst>
          </p:cNvPr>
          <p:cNvGrpSpPr/>
          <p:nvPr/>
        </p:nvGrpSpPr>
        <p:grpSpPr>
          <a:xfrm>
            <a:off x="2036648" y="965545"/>
            <a:ext cx="7061804" cy="4964001"/>
            <a:chOff x="1804137" y="1407736"/>
            <a:chExt cx="7061804" cy="4964001"/>
          </a:xfrm>
        </p:grpSpPr>
        <p:sp>
          <p:nvSpPr>
            <p:cNvPr id="5" name="椭圆 4">
              <a:extLst>
                <a:ext uri="{FF2B5EF4-FFF2-40B4-BE49-F238E27FC236}">
                  <a16:creationId xmlns:a16="http://schemas.microsoft.com/office/drawing/2014/main" id="{78271EFF-B7C2-E865-0D55-497B4E2D5068}"/>
                </a:ext>
              </a:extLst>
            </p:cNvPr>
            <p:cNvSpPr/>
            <p:nvPr/>
          </p:nvSpPr>
          <p:spPr>
            <a:xfrm>
              <a:off x="1804137" y="1407736"/>
              <a:ext cx="7061804" cy="4605945"/>
            </a:xfrm>
            <a:custGeom>
              <a:avLst/>
              <a:gdLst>
                <a:gd name="connsiteX0" fmla="*/ 0 w 6388100"/>
                <a:gd name="connsiteY0" fmla="*/ 2038350 h 4076700"/>
                <a:gd name="connsiteX1" fmla="*/ 3194050 w 6388100"/>
                <a:gd name="connsiteY1" fmla="*/ 0 h 4076700"/>
                <a:gd name="connsiteX2" fmla="*/ 6388100 w 6388100"/>
                <a:gd name="connsiteY2" fmla="*/ 2038350 h 4076700"/>
                <a:gd name="connsiteX3" fmla="*/ 3194050 w 6388100"/>
                <a:gd name="connsiteY3" fmla="*/ 4076700 h 4076700"/>
                <a:gd name="connsiteX4" fmla="*/ 0 w 6388100"/>
                <a:gd name="connsiteY4" fmla="*/ 2038350 h 4076700"/>
                <a:gd name="connsiteX0" fmla="*/ 34305 w 6422405"/>
                <a:gd name="connsiteY0" fmla="*/ 2343150 h 4381500"/>
                <a:gd name="connsiteX1" fmla="*/ 2136155 w 6422405"/>
                <a:gd name="connsiteY1" fmla="*/ 0 h 4381500"/>
                <a:gd name="connsiteX2" fmla="*/ 6422405 w 6422405"/>
                <a:gd name="connsiteY2" fmla="*/ 2343150 h 4381500"/>
                <a:gd name="connsiteX3" fmla="*/ 3228355 w 6422405"/>
                <a:gd name="connsiteY3" fmla="*/ 4381500 h 4381500"/>
                <a:gd name="connsiteX4" fmla="*/ 34305 w 6422405"/>
                <a:gd name="connsiteY4" fmla="*/ 2343150 h 4381500"/>
                <a:gd name="connsiteX0" fmla="*/ 18857 w 6711757"/>
                <a:gd name="connsiteY0" fmla="*/ 2345646 h 4385735"/>
                <a:gd name="connsiteX1" fmla="*/ 2120707 w 6711757"/>
                <a:gd name="connsiteY1" fmla="*/ 2496 h 4385735"/>
                <a:gd name="connsiteX2" fmla="*/ 6711757 w 6711757"/>
                <a:gd name="connsiteY2" fmla="*/ 2002746 h 4385735"/>
                <a:gd name="connsiteX3" fmla="*/ 3212907 w 6711757"/>
                <a:gd name="connsiteY3" fmla="*/ 4383996 h 4385735"/>
                <a:gd name="connsiteX4" fmla="*/ 18857 w 6711757"/>
                <a:gd name="connsiteY4" fmla="*/ 2345646 h 4385735"/>
                <a:gd name="connsiteX0" fmla="*/ 18140 w 6774540"/>
                <a:gd name="connsiteY0" fmla="*/ 2578222 h 4393423"/>
                <a:gd name="connsiteX1" fmla="*/ 2183490 w 6774540"/>
                <a:gd name="connsiteY1" fmla="*/ 6472 h 4393423"/>
                <a:gd name="connsiteX2" fmla="*/ 6774540 w 6774540"/>
                <a:gd name="connsiteY2" fmla="*/ 2006722 h 4393423"/>
                <a:gd name="connsiteX3" fmla="*/ 3275690 w 6774540"/>
                <a:gd name="connsiteY3" fmla="*/ 4387972 h 4393423"/>
                <a:gd name="connsiteX4" fmla="*/ 18140 w 6774540"/>
                <a:gd name="connsiteY4" fmla="*/ 2578222 h 4393423"/>
                <a:gd name="connsiteX0" fmla="*/ 603 w 6757003"/>
                <a:gd name="connsiteY0" fmla="*/ 2578222 h 4398233"/>
                <a:gd name="connsiteX1" fmla="*/ 2165953 w 6757003"/>
                <a:gd name="connsiteY1" fmla="*/ 6472 h 4398233"/>
                <a:gd name="connsiteX2" fmla="*/ 6757003 w 6757003"/>
                <a:gd name="connsiteY2" fmla="*/ 2006722 h 4398233"/>
                <a:gd name="connsiteX3" fmla="*/ 3258153 w 6757003"/>
                <a:gd name="connsiteY3" fmla="*/ 4387972 h 4398233"/>
                <a:gd name="connsiteX4" fmla="*/ 603 w 6757003"/>
                <a:gd name="connsiteY4" fmla="*/ 2578222 h 4398233"/>
                <a:gd name="connsiteX0" fmla="*/ 603 w 6757003"/>
                <a:gd name="connsiteY0" fmla="*/ 2587133 h 4407144"/>
                <a:gd name="connsiteX1" fmla="*/ 2165953 w 6757003"/>
                <a:gd name="connsiteY1" fmla="*/ 15383 h 4407144"/>
                <a:gd name="connsiteX2" fmla="*/ 6757003 w 6757003"/>
                <a:gd name="connsiteY2" fmla="*/ 2015633 h 4407144"/>
                <a:gd name="connsiteX3" fmla="*/ 3258153 w 6757003"/>
                <a:gd name="connsiteY3" fmla="*/ 4396883 h 4407144"/>
                <a:gd name="connsiteX4" fmla="*/ 603 w 6757003"/>
                <a:gd name="connsiteY4" fmla="*/ 2587133 h 440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7003" h="4407144">
                  <a:moveTo>
                    <a:pt x="603" y="2587133"/>
                  </a:moveTo>
                  <a:cubicBezTo>
                    <a:pt x="-29030" y="1247283"/>
                    <a:pt x="1039886" y="110633"/>
                    <a:pt x="2165953" y="15383"/>
                  </a:cubicBezTo>
                  <a:cubicBezTo>
                    <a:pt x="3292020" y="-79867"/>
                    <a:pt x="6718903" y="229483"/>
                    <a:pt x="6757003" y="2015633"/>
                  </a:cubicBezTo>
                  <a:cubicBezTo>
                    <a:pt x="6757003" y="3141383"/>
                    <a:pt x="4384220" y="4301633"/>
                    <a:pt x="3258153" y="4396883"/>
                  </a:cubicBezTo>
                  <a:cubicBezTo>
                    <a:pt x="2132086" y="4492133"/>
                    <a:pt x="30236" y="3926983"/>
                    <a:pt x="603" y="2587133"/>
                  </a:cubicBezTo>
                  <a:close/>
                </a:path>
              </a:pathLst>
            </a:custGeom>
            <a:solidFill>
              <a:srgbClr val="FFC000"/>
            </a:solid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3">
              <a:extLst>
                <a:ext uri="{FF2B5EF4-FFF2-40B4-BE49-F238E27FC236}">
                  <a16:creationId xmlns:a16="http://schemas.microsoft.com/office/drawing/2014/main" id="{CB79ADB1-B7B6-F1EA-32E9-A1735B9BE79A}"/>
                </a:ext>
              </a:extLst>
            </p:cNvPr>
            <p:cNvSpPr/>
            <p:nvPr/>
          </p:nvSpPr>
          <p:spPr>
            <a:xfrm>
              <a:off x="2121911" y="2207874"/>
              <a:ext cx="5458371" cy="607923"/>
            </a:xfrm>
            <a:prstGeom prst="rect">
              <a:avLst/>
            </a:prstGeom>
          </p:spPr>
          <p:txBody>
            <a:bodyPr vert="horz"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sym typeface="思源黑体" panose="020B0500000000000000" pitchFamily="34" charset="-122"/>
              </a:endParaRPr>
            </a:p>
          </p:txBody>
        </p:sp>
        <p:pic>
          <p:nvPicPr>
            <p:cNvPr id="7" name="图片 6">
              <a:extLst>
                <a:ext uri="{FF2B5EF4-FFF2-40B4-BE49-F238E27FC236}">
                  <a16:creationId xmlns:a16="http://schemas.microsoft.com/office/drawing/2014/main" id="{59A0E5D9-792B-E3CE-B08E-ECC0FB6B26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6376" y="4377831"/>
              <a:ext cx="1993906" cy="1993906"/>
            </a:xfrm>
            <a:prstGeom prst="rect">
              <a:avLst/>
            </a:prstGeom>
          </p:spPr>
        </p:pic>
      </p:grpSp>
      <p:pic>
        <p:nvPicPr>
          <p:cNvPr id="2" name="Picture 1"/>
          <p:cNvPicPr>
            <a:picLocks noChangeAspect="1"/>
          </p:cNvPicPr>
          <p:nvPr/>
        </p:nvPicPr>
        <p:blipFill>
          <a:blip r:embed="rId5"/>
          <a:stretch>
            <a:fillRect/>
          </a:stretch>
        </p:blipFill>
        <p:spPr>
          <a:xfrm>
            <a:off x="1063383" y="2310254"/>
            <a:ext cx="8510754" cy="1688738"/>
          </a:xfrm>
          <a:prstGeom prst="rect">
            <a:avLst/>
          </a:prstGeom>
        </p:spPr>
      </p:pic>
    </p:spTree>
    <p:extLst>
      <p:ext uri="{BB962C8B-B14F-4D97-AF65-F5344CB8AC3E}">
        <p14:creationId xmlns:p14="http://schemas.microsoft.com/office/powerpoint/2010/main" val="1470895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1466" y="905844"/>
            <a:ext cx="10589067" cy="5129609"/>
          </a:xfrm>
          <a:prstGeom prst="rect">
            <a:avLst/>
          </a:prstGeom>
        </p:spPr>
        <p:txBody>
          <a:bodyPr wrap="square">
            <a:spAutoFit/>
          </a:bodyPr>
          <a:lstStyle/>
          <a:p>
            <a:pPr algn="just">
              <a:spcBef>
                <a:spcPts val="240"/>
              </a:spcBef>
              <a:spcAft>
                <a:spcPts val="240"/>
              </a:spcAft>
            </a:pPr>
            <a:r>
              <a:rPr lang="en-US"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Thời Hùng Vương có rất nhiều truyền thuyết được lưu truyền đến ngày nay. Các truyền thuyết đều nhằm tôn vinh công lao dựng nước của các Vua Hùng. </a:t>
            </a:r>
          </a:p>
          <a:p>
            <a:pPr algn="just">
              <a:spcBef>
                <a:spcPts val="240"/>
              </a:spcBef>
              <a:spcAft>
                <a:spcPts val="240"/>
              </a:spcAft>
            </a:pPr>
            <a:r>
              <a:rPr lang="en-US"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Bác Hồ đã căn dặn chúng ta: </a:t>
            </a:r>
            <a:r>
              <a:rPr lang="en-US"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vi-VN" sz="36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Các Vua Hùng có công dựng nước, Bác cháu ta phải cùng nhau giữ lấy nước</a:t>
            </a:r>
            <a:r>
              <a:rPr lang="en-US"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V</a:t>
            </a: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ì thế, với mỗi chúng ta, tùy vào khả năng và điều kiện của mình, hãy chung tay góp sức giữ gìn và quảng bá cho khu di tích Đền Hùng và lễ giỗ Tổ Hùng Vương.</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52321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3" descr="ce1ed7f935192fceca30dfb2bcebe602"/>
          <p:cNvPicPr>
            <a:picLocks noChangeAspect="1"/>
          </p:cNvPicPr>
          <p:nvPr/>
        </p:nvPicPr>
        <p:blipFill>
          <a:blip r:embed="rId2"/>
          <a:srcRect l="11188" t="20367" r="10619" b="19944"/>
          <a:stretch>
            <a:fillRect/>
          </a:stretch>
        </p:blipFill>
        <p:spPr>
          <a:xfrm>
            <a:off x="1125259" y="1285833"/>
            <a:ext cx="9311832" cy="4667334"/>
          </a:xfrm>
          <a:prstGeom prst="rect">
            <a:avLst/>
          </a:prstGeom>
        </p:spPr>
      </p:pic>
      <p:pic>
        <p:nvPicPr>
          <p:cNvPr id="2" name="Picture 1"/>
          <p:cNvPicPr>
            <a:picLocks noChangeAspect="1"/>
          </p:cNvPicPr>
          <p:nvPr/>
        </p:nvPicPr>
        <p:blipFill>
          <a:blip r:embed="rId3"/>
          <a:stretch>
            <a:fillRect/>
          </a:stretch>
        </p:blipFill>
        <p:spPr>
          <a:xfrm>
            <a:off x="1206601" y="2261516"/>
            <a:ext cx="9394750" cy="2298391"/>
          </a:xfrm>
          <a:prstGeom prst="rect">
            <a:avLst/>
          </a:prstGeom>
        </p:spPr>
      </p:pic>
    </p:spTree>
    <p:extLst>
      <p:ext uri="{BB962C8B-B14F-4D97-AF65-F5344CB8AC3E}">
        <p14:creationId xmlns:p14="http://schemas.microsoft.com/office/powerpoint/2010/main" val="387929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83162203-BC7C-46AD-90E6-1F83F8F73ACF}"/>
              </a:ext>
            </a:extLst>
          </p:cNvPr>
          <p:cNvPicPr>
            <a:picLocks noChangeAspect="1"/>
          </p:cNvPicPr>
          <p:nvPr/>
        </p:nvPicPr>
        <p:blipFill>
          <a:blip r:embed="rId2"/>
          <a:stretch>
            <a:fillRect/>
          </a:stretch>
        </p:blipFill>
        <p:spPr>
          <a:xfrm>
            <a:off x="1308029" y="791715"/>
            <a:ext cx="9491035" cy="5077693"/>
          </a:xfrm>
          <a:prstGeom prst="rect">
            <a:avLst/>
          </a:prstGeom>
        </p:spPr>
      </p:pic>
      <p:sp>
        <p:nvSpPr>
          <p:cNvPr id="2" name="Rectangle 1"/>
          <p:cNvSpPr/>
          <p:nvPr/>
        </p:nvSpPr>
        <p:spPr>
          <a:xfrm>
            <a:off x="2171282" y="2433521"/>
            <a:ext cx="7969414" cy="2123658"/>
          </a:xfrm>
          <a:prstGeom prst="rect">
            <a:avLst/>
          </a:prstGeom>
        </p:spPr>
        <p:txBody>
          <a:bodyPr wrap="square">
            <a:spAutoFit/>
          </a:bodyPr>
          <a:lstStyle/>
          <a:p>
            <a:pPr algn="ctr"/>
            <a:r>
              <a:rPr lang="vi-VN" sz="4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Kể lại một truyền thuyết mà em thích theo hình thức đóng vai hoặc kể chuyện theo tranh.</a:t>
            </a:r>
            <a:endParaRPr lang="en-US" sz="44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2162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3" descr="ce1ed7f935192fceca30dfb2bcebe602"/>
          <p:cNvPicPr>
            <a:picLocks noChangeAspect="1"/>
          </p:cNvPicPr>
          <p:nvPr/>
        </p:nvPicPr>
        <p:blipFill>
          <a:blip r:embed="rId2"/>
          <a:srcRect l="11188" t="20367" r="10619" b="19944"/>
          <a:stretch>
            <a:fillRect/>
          </a:stretch>
        </p:blipFill>
        <p:spPr>
          <a:xfrm>
            <a:off x="1125259" y="1285833"/>
            <a:ext cx="9311832" cy="4667334"/>
          </a:xfrm>
          <a:prstGeom prst="rect">
            <a:avLst/>
          </a:prstGeom>
        </p:spPr>
      </p:pic>
      <p:pic>
        <p:nvPicPr>
          <p:cNvPr id="2" name="Picture 1"/>
          <p:cNvPicPr>
            <a:picLocks noChangeAspect="1"/>
          </p:cNvPicPr>
          <p:nvPr/>
        </p:nvPicPr>
        <p:blipFill>
          <a:blip r:embed="rId3"/>
          <a:stretch>
            <a:fillRect/>
          </a:stretch>
        </p:blipFill>
        <p:spPr>
          <a:xfrm>
            <a:off x="822553" y="2115212"/>
            <a:ext cx="9394750" cy="2298391"/>
          </a:xfrm>
          <a:prstGeom prst="rect">
            <a:avLst/>
          </a:prstGeom>
        </p:spPr>
      </p:pic>
    </p:spTree>
    <p:extLst>
      <p:ext uri="{BB962C8B-B14F-4D97-AF65-F5344CB8AC3E}">
        <p14:creationId xmlns:p14="http://schemas.microsoft.com/office/powerpoint/2010/main" val="524568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2"/>
          <p:cNvSpPr/>
          <p:nvPr/>
        </p:nvSpPr>
        <p:spPr>
          <a:xfrm>
            <a:off x="725214" y="662152"/>
            <a:ext cx="10641724" cy="5486400"/>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159373" y="182880"/>
                  <a:pt x="2396627" y="0"/>
                  <a:pt x="3308762" y="0"/>
                </a:cubicBezTo>
                <a:cubicBezTo>
                  <a:pt x="3624867" y="0"/>
                  <a:pt x="3881120" y="256253"/>
                  <a:pt x="3881120" y="572358"/>
                </a:cubicBezTo>
                <a:cubicBezTo>
                  <a:pt x="3779520" y="1315159"/>
                  <a:pt x="3677920" y="2444041"/>
                  <a:pt x="3881120" y="2861722"/>
                </a:cubicBezTo>
                <a:cubicBezTo>
                  <a:pt x="3881120" y="3177827"/>
                  <a:pt x="3624867" y="3434080"/>
                  <a:pt x="3308762" y="3434080"/>
                </a:cubicBezTo>
                <a:cubicBezTo>
                  <a:pt x="2518547" y="3129280"/>
                  <a:pt x="1342253" y="3139440"/>
                  <a:pt x="572358" y="3434080"/>
                </a:cubicBezTo>
                <a:cubicBezTo>
                  <a:pt x="256253" y="3434080"/>
                  <a:pt x="0" y="3177827"/>
                  <a:pt x="0" y="2861722"/>
                </a:cubicBezTo>
                <a:cubicBezTo>
                  <a:pt x="142240" y="2342441"/>
                  <a:pt x="111760" y="142691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 name="Rectangle 1"/>
          <p:cNvSpPr/>
          <p:nvPr/>
        </p:nvSpPr>
        <p:spPr>
          <a:xfrm>
            <a:off x="2421226" y="913557"/>
            <a:ext cx="7349547" cy="4524315"/>
          </a:xfrm>
          <a:prstGeom prst="rect">
            <a:avLst/>
          </a:prstGeom>
        </p:spPr>
        <p:txBody>
          <a:bodyPr wrap="square">
            <a:spAutoFit/>
          </a:bodyPr>
          <a:lstStyle/>
          <a:p>
            <a:pPr algn="just"/>
            <a:r>
              <a:rPr lang="vi-VN" sz="4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Ngày mồng Mười tháng Ba hằng năm được chọn làm ngày Quốc lễ giỗ Tổ Hùng Vương. Điều đó thể hiện truyền thống tốt đẹp nào của dân tộc Việt Nam. </a:t>
            </a:r>
            <a:endParaRPr lang="en-US" sz="4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91248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5d1de482s853c6"/>
          <p:cNvPicPr>
            <a:picLocks noChangeAspect="1"/>
          </p:cNvPicPr>
          <p:nvPr>
            <p:custDataLst>
              <p:tags r:id="rId2"/>
            </p:custDataLst>
          </p:nvPr>
        </p:nvPicPr>
        <p:blipFill>
          <a:blip r:embed="rId12"/>
          <a:stretch>
            <a:fillRect/>
          </a:stretch>
        </p:blipFill>
        <p:spPr>
          <a:xfrm>
            <a:off x="0" y="0"/>
            <a:ext cx="12192000" cy="6858635"/>
          </a:xfrm>
          <a:prstGeom prst="rect">
            <a:avLst/>
          </a:prstGeom>
        </p:spPr>
      </p:pic>
      <p:pic>
        <p:nvPicPr>
          <p:cNvPr id="15" name="图形" descr="60sd85274b5aab8"/>
          <p:cNvPicPr>
            <a:picLocks noChangeAspect="1"/>
          </p:cNvPicPr>
          <p:nvPr>
            <p:custDataLst>
              <p:tags r:id="rId3"/>
            </p:custDataLst>
          </p:nvPr>
        </p:nvPicPr>
        <p:blipFill>
          <a:blip r:embed="rId13"/>
          <a:srcRect l="9686" t="8361" r="10690" b="13683"/>
          <a:stretch>
            <a:fillRect/>
          </a:stretch>
        </p:blipFill>
        <p:spPr>
          <a:xfrm rot="16200000">
            <a:off x="3103245" y="-2334260"/>
            <a:ext cx="5603875" cy="11287125"/>
          </a:xfrm>
          <a:prstGeom prst="rect">
            <a:avLst/>
          </a:prstGeom>
        </p:spPr>
      </p:pic>
      <p:pic>
        <p:nvPicPr>
          <p:cNvPr id="10" name="图形" descr="5d1dse482853c6"/>
          <p:cNvPicPr>
            <a:picLocks noChangeAspect="1"/>
          </p:cNvPicPr>
          <p:nvPr>
            <p:custDataLst>
              <p:tags r:id="rId4"/>
            </p:custDataLst>
          </p:nvPr>
        </p:nvPicPr>
        <p:blipFill>
          <a:blip r:embed="rId14"/>
          <a:srcRect b="62187"/>
          <a:stretch>
            <a:fillRect/>
          </a:stretch>
        </p:blipFill>
        <p:spPr>
          <a:xfrm>
            <a:off x="0" y="0"/>
            <a:ext cx="12192000" cy="2305050"/>
          </a:xfrm>
          <a:prstGeom prst="rect">
            <a:avLst/>
          </a:prstGeom>
        </p:spPr>
      </p:pic>
      <p:pic>
        <p:nvPicPr>
          <p:cNvPr id="11" name="图形" descr="5d1dse482853c6"/>
          <p:cNvPicPr>
            <a:picLocks noChangeAspect="1"/>
          </p:cNvPicPr>
          <p:nvPr>
            <p:custDataLst>
              <p:tags r:id="rId5"/>
            </p:custDataLst>
          </p:nvPr>
        </p:nvPicPr>
        <p:blipFill>
          <a:blip r:embed="rId14"/>
          <a:srcRect l="37188" t="37500"/>
          <a:stretch>
            <a:fillRect/>
          </a:stretch>
        </p:blipFill>
        <p:spPr>
          <a:xfrm>
            <a:off x="4533900" y="3048635"/>
            <a:ext cx="7658100" cy="3810000"/>
          </a:xfrm>
          <a:prstGeom prst="rect">
            <a:avLst/>
          </a:prstGeom>
        </p:spPr>
      </p:pic>
      <p:grpSp>
        <p:nvGrpSpPr>
          <p:cNvPr id="3" name="图形"/>
          <p:cNvGrpSpPr/>
          <p:nvPr/>
        </p:nvGrpSpPr>
        <p:grpSpPr>
          <a:xfrm>
            <a:off x="8362055" y="2208854"/>
            <a:ext cx="4025265" cy="4633595"/>
            <a:chOff x="12914" y="3040"/>
            <a:chExt cx="6339" cy="7297"/>
          </a:xfrm>
        </p:grpSpPr>
        <p:pic>
          <p:nvPicPr>
            <p:cNvPr id="13" name="图形" descr="5b8b67sdd52b6e0a"/>
            <p:cNvPicPr>
              <a:picLocks noChangeAspect="1"/>
            </p:cNvPicPr>
            <p:nvPr>
              <p:custDataLst>
                <p:tags r:id="rId8"/>
              </p:custDataLst>
            </p:nvPr>
          </p:nvPicPr>
          <p:blipFill>
            <a:blip r:embed="rId15"/>
            <a:srcRect l="56034" t="37714" b="5166"/>
            <a:stretch>
              <a:fillRect/>
            </a:stretch>
          </p:blipFill>
          <p:spPr>
            <a:xfrm>
              <a:off x="15509" y="3040"/>
              <a:ext cx="3745" cy="7297"/>
            </a:xfrm>
            <a:prstGeom prst="rect">
              <a:avLst/>
            </a:prstGeom>
          </p:spPr>
        </p:pic>
        <p:pic>
          <p:nvPicPr>
            <p:cNvPr id="14" name="图形" descr="5b8b67sdd52b6e0a"/>
            <p:cNvPicPr>
              <a:picLocks noChangeAspect="1"/>
            </p:cNvPicPr>
            <p:nvPr>
              <p:custDataLst>
                <p:tags r:id="rId9"/>
              </p:custDataLst>
            </p:nvPr>
          </p:nvPicPr>
          <p:blipFill>
            <a:blip r:embed="rId15"/>
            <a:srcRect l="22141" t="62090" r="43226" b="5166"/>
            <a:stretch>
              <a:fillRect/>
            </a:stretch>
          </p:blipFill>
          <p:spPr>
            <a:xfrm>
              <a:off x="12914" y="5057"/>
              <a:ext cx="3724" cy="5280"/>
            </a:xfrm>
            <a:prstGeom prst="rect">
              <a:avLst/>
            </a:prstGeom>
          </p:spPr>
        </p:pic>
      </p:grpSp>
      <p:pic>
        <p:nvPicPr>
          <p:cNvPr id="22" name="图形" descr="5d1dse482853c6"/>
          <p:cNvPicPr>
            <a:picLocks noChangeAspect="1"/>
          </p:cNvPicPr>
          <p:nvPr>
            <p:custDataLst>
              <p:tags r:id="rId6"/>
            </p:custDataLst>
          </p:nvPr>
        </p:nvPicPr>
        <p:blipFill>
          <a:blip r:embed="rId14"/>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custDataLst>
              <p:tags r:id="rId7"/>
            </p:custDataLst>
          </p:nvPr>
        </p:nvPicPr>
        <p:blipFill>
          <a:blip r:embed="rId14"/>
          <a:srcRect l="88234" t="44365" b="25750"/>
          <a:stretch>
            <a:fillRect/>
          </a:stretch>
        </p:blipFill>
        <p:spPr>
          <a:xfrm flipH="1">
            <a:off x="1435735" y="4069080"/>
            <a:ext cx="1228725" cy="1561465"/>
          </a:xfrm>
          <a:prstGeom prst="rect">
            <a:avLst/>
          </a:prstGeom>
        </p:spPr>
      </p:pic>
      <p:sp>
        <p:nvSpPr>
          <p:cNvPr id="27" name="TextBox 26"/>
          <p:cNvSpPr txBox="1"/>
          <p:nvPr/>
        </p:nvSpPr>
        <p:spPr>
          <a:xfrm>
            <a:off x="1213946" y="2273745"/>
            <a:ext cx="7810134" cy="3170099"/>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chemeClr val="accent4">
              <a:lumMod val="60000"/>
              <a:lumOff val="40000"/>
            </a:schemeClr>
          </a:solidFill>
          <a:ln w="57150">
            <a:solidFill>
              <a:schemeClr val="tx1"/>
            </a:solidFill>
            <a:prstDash val="solid"/>
          </a:ln>
        </p:spPr>
        <p:txBody>
          <a:bodyPr wrap="square" rtlCol="0">
            <a:spAutoFit/>
          </a:bodyPr>
          <a:lstStyle/>
          <a:p>
            <a:pPr algn="ctr"/>
            <a:r>
              <a:rPr lang="en-US" sz="4000" dirty="0">
                <a:latin typeface="Cambria" panose="02040503050406030204" pitchFamily="18" charset="0"/>
                <a:ea typeface="Cambria" panose="02040503050406030204" pitchFamily="18" charset="0"/>
              </a:rPr>
              <a:t>T</a:t>
            </a:r>
            <a:r>
              <a:rPr lang="vi-VN" sz="4000" dirty="0">
                <a:latin typeface="Cambria" panose="02040503050406030204" pitchFamily="18" charset="0"/>
                <a:ea typeface="Cambria" panose="02040503050406030204" pitchFamily="18" charset="0"/>
              </a:rPr>
              <a:t>ìm tòi, về khu di tích Đền Hùng và có trách nhiệm tự hào, phát huy, giữ gìn truyền thống dân tộc “uống nước nhớ nguồn” qua lễ giỗ Tổ Hùng Vương</a:t>
            </a:r>
            <a:r>
              <a:rPr lang="en-US" sz="4000" dirty="0">
                <a:latin typeface="Cambria" panose="02040503050406030204" pitchFamily="18" charset="0"/>
                <a:ea typeface="Cambria" panose="02040503050406030204" pitchFamily="18" charset="0"/>
              </a:rPr>
              <a:t>.</a:t>
            </a:r>
          </a:p>
        </p:txBody>
      </p:sp>
      <p:sp>
        <p:nvSpPr>
          <p:cNvPr id="28" name="文本框 1388">
            <a:extLst>
              <a:ext uri="{FF2B5EF4-FFF2-40B4-BE49-F238E27FC236}">
                <a16:creationId xmlns:a16="http://schemas.microsoft.com/office/drawing/2014/main" id="{7C2F1F23-DA3F-48BB-9832-9B3EE420E9E3}"/>
              </a:ext>
            </a:extLst>
          </p:cNvPr>
          <p:cNvSpPr txBox="1"/>
          <p:nvPr/>
        </p:nvSpPr>
        <p:spPr>
          <a:xfrm>
            <a:off x="676977" y="699913"/>
            <a:ext cx="93941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w="19050" cmpd="dbl">
                  <a:solidFill>
                    <a:srgbClr val="000000"/>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印品黑体" panose="00000500000000000000" pitchFamily="2" charset="-122"/>
                <a:cs typeface="+mn-cs"/>
              </a:rPr>
              <a:t>DẶN</a:t>
            </a:r>
            <a:r>
              <a:rPr kumimoji="0" lang="en-US" altLang="zh-CN" sz="10000" b="1" i="0" u="none" strike="noStrike" kern="1200" cap="none" spc="0" normalizeH="0" noProof="0" dirty="0">
                <a:ln w="19050" cmpd="dbl">
                  <a:solidFill>
                    <a:srgbClr val="000000"/>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印品黑体" panose="00000500000000000000" pitchFamily="2" charset="-122"/>
                <a:cs typeface="+mn-cs"/>
              </a:rPr>
              <a:t> DÒ</a:t>
            </a:r>
            <a:endParaRPr kumimoji="0" lang="zh-CN" altLang="en-US" sz="10000" b="1" i="0" u="none" strike="noStrike" kern="1200" cap="none" spc="0" normalizeH="0" baseline="0" noProof="0" dirty="0">
              <a:ln w="19050" cmpd="dbl">
                <a:solidFill>
                  <a:srgbClr val="000000"/>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印品黑体" panose="00000500000000000000" pitchFamily="2" charset="-122"/>
              <a:cs typeface="+mn-cs"/>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730355" y="1431662"/>
            <a:ext cx="8913124" cy="3682303"/>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8"/>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9"/>
          <a:srcRect l="9686" t="8361" r="10690" b="13683"/>
          <a:stretch>
            <a:fillRect/>
          </a:stretch>
        </p:blipFill>
        <p:spPr>
          <a:xfrm rot="16200000">
            <a:off x="3036285" y="-2166337"/>
            <a:ext cx="6602883" cy="11950284"/>
          </a:xfrm>
          <a:prstGeom prst="rect">
            <a:avLst/>
          </a:prstGeom>
        </p:spPr>
      </p:pic>
      <p:pic>
        <p:nvPicPr>
          <p:cNvPr id="10" name="图形" descr="5d1dse482853c6"/>
          <p:cNvPicPr>
            <a:picLocks noChangeAspect="1"/>
          </p:cNvPicPr>
          <p:nvPr>
            <p:custDataLst>
              <p:tags r:id="rId4"/>
            </p:custDataLst>
          </p:nvPr>
        </p:nvPicPr>
        <p:blipFill>
          <a:blip r:embed="rId10"/>
          <a:srcRect l="77531" t="-708" r="474" b="68812"/>
          <a:stretch>
            <a:fillRect/>
          </a:stretch>
        </p:blipFill>
        <p:spPr>
          <a:xfrm flipH="1">
            <a:off x="57785" y="-43180"/>
            <a:ext cx="2681605" cy="1944370"/>
          </a:xfrm>
          <a:prstGeom prst="rect">
            <a:avLst/>
          </a:prstGeom>
        </p:spPr>
      </p:pic>
      <p:pic>
        <p:nvPicPr>
          <p:cNvPr id="2" name="图形" descr="E:\006包图网\素材\064家长会\5d0sdc75bfbd77a.png5d0sdc75bfbd77a"/>
          <p:cNvPicPr>
            <a:picLocks noChangeAspect="1"/>
          </p:cNvPicPr>
          <p:nvPr>
            <p:custDataLst>
              <p:tags r:id="rId5"/>
            </p:custDataLst>
          </p:nvPr>
        </p:nvPicPr>
        <p:blipFill>
          <a:blip r:embed="rId11"/>
          <a:srcRect l="80245" b="58534"/>
          <a:stretch>
            <a:fillRect/>
          </a:stretch>
        </p:blipFill>
        <p:spPr>
          <a:xfrm>
            <a:off x="10495164" y="0"/>
            <a:ext cx="1517130" cy="1591511"/>
          </a:xfrm>
          <a:prstGeom prst="rect">
            <a:avLst/>
          </a:prstGeom>
        </p:spPr>
      </p:pic>
      <p:pic>
        <p:nvPicPr>
          <p:cNvPr id="5" name="图形" descr="5d1dse482853c6"/>
          <p:cNvPicPr>
            <a:picLocks noChangeAspect="1"/>
          </p:cNvPicPr>
          <p:nvPr>
            <p:custDataLst>
              <p:tags r:id="rId6"/>
            </p:custDataLst>
          </p:nvPr>
        </p:nvPicPr>
        <p:blipFill>
          <a:blip r:embed="rId10"/>
          <a:srcRect t="64885" r="80052"/>
          <a:stretch>
            <a:fillRect/>
          </a:stretch>
        </p:blipFill>
        <p:spPr>
          <a:xfrm flipH="1">
            <a:off x="9549130" y="4531995"/>
            <a:ext cx="2642870" cy="2326005"/>
          </a:xfrm>
          <a:prstGeom prst="rect">
            <a:avLst/>
          </a:prstGeom>
        </p:spPr>
      </p:pic>
      <p:sp>
        <p:nvSpPr>
          <p:cNvPr id="3" name="Rectangle 2"/>
          <p:cNvSpPr/>
          <p:nvPr/>
        </p:nvSpPr>
        <p:spPr>
          <a:xfrm>
            <a:off x="833449" y="1932869"/>
            <a:ext cx="10995967" cy="3992953"/>
          </a:xfrm>
          <a:prstGeom prst="rect">
            <a:avLst/>
          </a:prstGeom>
        </p:spPr>
        <p:txBody>
          <a:bodyPr wrap="square">
            <a:spAutoFit/>
          </a:bodyPr>
          <a:lstStyle/>
          <a:p>
            <a:pPr lvl="0" algn="just">
              <a:lnSpc>
                <a:spcPct val="150000"/>
              </a:lnSpc>
              <a:spcBef>
                <a:spcPts val="240"/>
              </a:spcBef>
              <a:spcAft>
                <a:spcPts val="240"/>
              </a:spcAft>
            </a:pPr>
            <a:r>
              <a:rPr lang="vi-VN" sz="2800" b="1" dirty="0">
                <a:latin typeface="Cambria" panose="02040503050406030204" pitchFamily="18" charset="0"/>
                <a:ea typeface="Cambria" panose="02040503050406030204" pitchFamily="18" charset="0"/>
                <a:cs typeface="Times New Roman" panose="02020603050405020304" pitchFamily="18" charset="0"/>
              </a:rPr>
              <a:t>-</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Xác</a:t>
            </a:r>
            <a:r>
              <a:rPr lang="vi-VN" sz="2800" b="1" dirty="0">
                <a:latin typeface="Cambria" panose="02040503050406030204" pitchFamily="18" charset="0"/>
                <a:ea typeface="Cambria" panose="02040503050406030204" pitchFamily="18" charset="0"/>
                <a:cs typeface="Times New Roman" panose="02020603050405020304" pitchFamily="18" charset="0"/>
              </a:rPr>
              <a:t> định được vị trí khu di tích Đền Hùng</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trên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bản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đồ</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hoặc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lược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đồ</a:t>
            </a:r>
            <a:r>
              <a:rPr lang="en-US" sz="2800" b="1" dirty="0">
                <a:latin typeface="Cambria" panose="02040503050406030204" pitchFamily="18" charset="0"/>
                <a:ea typeface="Cambria" panose="02040503050406030204" pitchFamily="18" charset="0"/>
                <a:cs typeface="Times New Roman" panose="02020603050405020304" pitchFamily="18" charset="0"/>
              </a:rPr>
              <a:t>.</a:t>
            </a:r>
          </a:p>
          <a:p>
            <a:pPr lvl="0" algn="just">
              <a:lnSpc>
                <a:spcPct val="150000"/>
              </a:lnSpc>
              <a:spcBef>
                <a:spcPts val="240"/>
              </a:spcBef>
              <a:spcAft>
                <a:spcPts val="240"/>
              </a:spcAft>
            </a:pPr>
            <a:r>
              <a:rPr lang="vi-VN" sz="2800" b="1" dirty="0">
                <a:latin typeface="Cambria" panose="02040503050406030204" pitchFamily="18" charset="0"/>
                <a:ea typeface="Cambria" panose="02040503050406030204" pitchFamily="18" charset="0"/>
                <a:cs typeface="Times New Roman" panose="02020603050405020304" pitchFamily="18" charset="0"/>
              </a:rPr>
              <a:t>-</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vi-VN" sz="2800" b="1" dirty="0">
                <a:latin typeface="Cambria" panose="02040503050406030204" pitchFamily="18" charset="0"/>
                <a:ea typeface="Cambria" panose="02040503050406030204" pitchFamily="18" charset="0"/>
                <a:cs typeface="Times New Roman" panose="02020603050405020304" pitchFamily="18" charset="0"/>
              </a:rPr>
              <a:t>Sử dụng tư liệu lịch sử và văn hóa dân gian để trình bày những nét sơ lược về lễ giỗ Tổ Hùng Vương.</a:t>
            </a:r>
            <a:endParaRPr lang="en-US" sz="2800" b="1" dirty="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240"/>
              </a:spcBef>
              <a:spcAft>
                <a:spcPts val="240"/>
              </a:spcAft>
            </a:pPr>
            <a:r>
              <a:rPr lang="vi-VN" sz="2800" b="1" dirty="0">
                <a:latin typeface="Cambria" panose="02040503050406030204" pitchFamily="18" charset="0"/>
                <a:ea typeface="Cambria" panose="02040503050406030204" pitchFamily="18" charset="0"/>
                <a:cs typeface="Times New Roman" panose="02020603050405020304" pitchFamily="18" charset="0"/>
              </a:rPr>
              <a:t>-</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vi-VN" sz="2800" b="1" dirty="0">
                <a:latin typeface="Cambria" panose="02040503050406030204" pitchFamily="18" charset="0"/>
                <a:ea typeface="Cambria" panose="02040503050406030204" pitchFamily="18" charset="0"/>
                <a:cs typeface="Times New Roman" panose="02020603050405020304" pitchFamily="18" charset="0"/>
              </a:rPr>
              <a:t>Kể lại được một số truyền thuyết có liên quan đến thời Hùng Vương.</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E3095B6B-B0E9-3408-F7C2-A40038F7E0AC}"/>
              </a:ext>
            </a:extLst>
          </p:cNvPr>
          <p:cNvSpPr txBox="1"/>
          <p:nvPr/>
        </p:nvSpPr>
        <p:spPr>
          <a:xfrm>
            <a:off x="1623166" y="677791"/>
            <a:ext cx="8509414" cy="1015663"/>
          </a:xfrm>
          <a:prstGeom prst="rect">
            <a:avLst/>
          </a:prstGeom>
          <a:noFill/>
        </p:spPr>
        <p:txBody>
          <a:bodyPr wrap="square" rtlCol="0">
            <a:spAutoFit/>
          </a:bodyPr>
          <a:lstStyle/>
          <a:p>
            <a:pPr algn="ctr"/>
            <a:r>
              <a:rPr lang="vi-VN" sz="6000" b="1" dirty="0">
                <a:ln w="28575">
                  <a:solidFill>
                    <a:schemeClr val="bg1"/>
                  </a:solidFill>
                </a:ln>
                <a:solidFill>
                  <a:srgbClr val="FF7C80"/>
                </a:solidFill>
                <a:effectLst>
                  <a:outerShdw blurRad="38100" dist="38100" dir="2700000" algn="tl">
                    <a:srgbClr val="000000">
                      <a:alpha val="43137"/>
                    </a:srgbClr>
                  </a:outerShdw>
                </a:effectLst>
                <a:latin typeface="#9Slide07 IcielBC Cubano Normal" panose="00000500000000000000" pitchFamily="2" charset="0"/>
              </a:rPr>
              <a:t>YÊU CẦU CẦN ĐẠT</a:t>
            </a:r>
            <a:endParaRPr lang="en-US" sz="6000" b="1" dirty="0">
              <a:ln w="28575">
                <a:solidFill>
                  <a:schemeClr val="bg1"/>
                </a:solidFill>
              </a:ln>
              <a:solidFill>
                <a:srgbClr val="FF7C80"/>
              </a:solidFill>
              <a:effectLst>
                <a:outerShdw blurRad="38100" dist="38100" dir="2700000" algn="tl">
                  <a:srgbClr val="000000">
                    <a:alpha val="43137"/>
                  </a:srgbClr>
                </a:outerShdw>
              </a:effectLst>
              <a:latin typeface="#9Slide07 IcielBC Cubano Normal" panose="00000500000000000000" pitchFamily="2"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4EFA5B-A8BC-7E10-F989-1FB5926D9E82}"/>
              </a:ext>
            </a:extLst>
          </p:cNvPr>
          <p:cNvSpPr/>
          <p:nvPr/>
        </p:nvSpPr>
        <p:spPr>
          <a:xfrm>
            <a:off x="2930722" y="434367"/>
            <a:ext cx="5839690" cy="530802"/>
          </a:xfrm>
          <a:prstGeom prst="roundRect">
            <a:avLst/>
          </a:prstGeom>
          <a:solidFill>
            <a:srgbClr val="EBFAFF"/>
          </a:solidFill>
          <a:ln>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rPr>
              <a:t>Ghi</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vở</a:t>
            </a:r>
            <a:endParaRPr lang="vi-VN" sz="3600" b="1" dirty="0">
              <a:solidFill>
                <a:schemeClr val="tx1"/>
              </a:solidFill>
              <a:latin typeface="Cambria" panose="02040503050406030204" pitchFamily="18" charset="0"/>
            </a:endParaRPr>
          </a:p>
        </p:txBody>
      </p:sp>
      <p:sp>
        <p:nvSpPr>
          <p:cNvPr id="4" name="TextBox 3">
            <a:extLst>
              <a:ext uri="{FF2B5EF4-FFF2-40B4-BE49-F238E27FC236}">
                <a16:creationId xmlns:a16="http://schemas.microsoft.com/office/drawing/2014/main" id="{94D72B83-9CC6-8C47-0BDB-526528F39128}"/>
              </a:ext>
            </a:extLst>
          </p:cNvPr>
          <p:cNvSpPr txBox="1"/>
          <p:nvPr/>
        </p:nvSpPr>
        <p:spPr>
          <a:xfrm>
            <a:off x="469680" y="1320941"/>
            <a:ext cx="11252639" cy="5632311"/>
          </a:xfrm>
          <a:prstGeom prst="rect">
            <a:avLst/>
          </a:prstGeom>
          <a:noFill/>
        </p:spPr>
        <p:txBody>
          <a:bodyPr wrap="square">
            <a:spAutoFit/>
          </a:bodyPr>
          <a:lstStyle/>
          <a:p>
            <a:r>
              <a:rPr lang="nl-NL" sz="3600" b="1" kern="0" dirty="0">
                <a:effectLst/>
                <a:latin typeface="Times New Roman" panose="02020603050405020304" pitchFamily="18" charset="0"/>
                <a:ea typeface="Times New Roman" panose="02020603050405020304" pitchFamily="18" charset="0"/>
                <a:cs typeface="Times New Roman" panose="02020603050405020304" pitchFamily="18" charset="0"/>
              </a:rPr>
              <a:t>3. Tìm hiểu truyền thuyết thời Hùng Vương.</a:t>
            </a:r>
          </a:p>
          <a:p>
            <a:r>
              <a:rPr lang="en-US" sz="3600" i="1"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i="1"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Thời Hùng Vương có rất nhiều truyền thuyết được lưu truyền đến ngày nay. Các truyền thuyết đều nhằm tôn vinh các công lao dựng nước của các Vua Hùng.</a:t>
            </a:r>
            <a:endParaRPr lang="en-US" sz="3600" i="1"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3600" i="1"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i="1"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Bác Hồ đã căn dặn chúng ta:</a:t>
            </a:r>
            <a:r>
              <a:rPr lang="en-US" sz="3600" i="1"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i="1"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Các Vua Hùng đã có công dựng nước, Bác cháu ta phải cùng nhau giữ lấy nước, vì thế với mỗi chúng ta tùy vào điều kiện hay khả năng của mình, hãy chung tay góp sức giữ gìn và quảng bá cho khu di tích Đền Hùng và lễ hội giỗ Tổ Hùng Vương.</a:t>
            </a:r>
            <a:endParaRPr lang="en-US"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2276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82112" y="220157"/>
            <a:ext cx="5937190" cy="5896356"/>
          </a:xfrm>
          <a:prstGeom prst="rect">
            <a:avLst/>
          </a:prstGeom>
        </p:spPr>
      </p:pic>
    </p:spTree>
    <p:extLst>
      <p:ext uri="{BB962C8B-B14F-4D97-AF65-F5344CB8AC3E}">
        <p14:creationId xmlns:p14="http://schemas.microsoft.com/office/powerpoint/2010/main" val="2917931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2050" name="Picture 2" descr="Lịch nghỉ Giỗ tổ Hùng Vương 2023: Nghỉ lễ 5 ngày liên tụ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711" y="740664"/>
            <a:ext cx="4509443" cy="30175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ẩy mạnh tuyên truyền Giỗ Tổ Hùng Vương - Lễ hội Đền Hùng năm 20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6335" y="740664"/>
            <a:ext cx="4462145" cy="30220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198" y="2846162"/>
            <a:ext cx="11331638" cy="4261629"/>
          </a:xfrm>
          <a:prstGeom prst="rect">
            <a:avLst/>
          </a:prstGeom>
        </p:spPr>
      </p:pic>
      <p:sp>
        <p:nvSpPr>
          <p:cNvPr id="6" name="Rectangle 5"/>
          <p:cNvSpPr/>
          <p:nvPr/>
        </p:nvSpPr>
        <p:spPr>
          <a:xfrm>
            <a:off x="2464798" y="4378770"/>
            <a:ext cx="7316439" cy="1631216"/>
          </a:xfrm>
          <a:prstGeom prst="rect">
            <a:avLst/>
          </a:prstGeom>
          <a:solidFill>
            <a:schemeClr val="bg1"/>
          </a:solidFill>
          <a:ln w="57150">
            <a:solidFill>
              <a:schemeClr val="tx1"/>
            </a:solidFill>
          </a:ln>
        </p:spPr>
        <p:txBody>
          <a:bodyPr wrap="square">
            <a:spAutoFit/>
          </a:bodyPr>
          <a:lstStyle/>
          <a:p>
            <a:pPr lvl="0" algn="ctr">
              <a:spcBef>
                <a:spcPts val="240"/>
              </a:spcBef>
              <a:spcAft>
                <a:spcPts val="240"/>
              </a:spcAft>
            </a:pPr>
            <a:r>
              <a:rPr lang="en-US" sz="5000" dirty="0">
                <a:latin typeface="Cambria" panose="02040503050406030204" pitchFamily="18" charset="0"/>
                <a:ea typeface="Cambria" panose="02040503050406030204" pitchFamily="18" charset="0"/>
              </a:rPr>
              <a:t>Chia </a:t>
            </a:r>
            <a:r>
              <a:rPr lang="en-US" sz="5000" dirty="0" err="1">
                <a:latin typeface="Cambria" panose="02040503050406030204" pitchFamily="18" charset="0"/>
                <a:ea typeface="Cambria" panose="02040503050406030204" pitchFamily="18" charset="0"/>
              </a:rPr>
              <a:t>sẻ</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hiểu</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biết</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của</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em</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về</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giỗ</a:t>
            </a:r>
            <a:r>
              <a:rPr lang="en-US" sz="5000" dirty="0">
                <a:latin typeface="Cambria" panose="02040503050406030204" pitchFamily="18" charset="0"/>
                <a:ea typeface="Cambria" panose="02040503050406030204" pitchFamily="18" charset="0"/>
              </a:rPr>
              <a:t> </a:t>
            </a:r>
            <a:r>
              <a:rPr lang="vi-VN" sz="5000" dirty="0">
                <a:latin typeface="Cambria" panose="02040503050406030204" pitchFamily="18" charset="0"/>
                <a:ea typeface="Cambria" panose="02040503050406030204" pitchFamily="18" charset="0"/>
              </a:rPr>
              <a:t>T</a:t>
            </a:r>
            <a:r>
              <a:rPr lang="en-US" sz="5000" dirty="0">
                <a:latin typeface="Cambria" panose="02040503050406030204" pitchFamily="18" charset="0"/>
                <a:ea typeface="Cambria" panose="02040503050406030204" pitchFamily="18" charset="0"/>
              </a:rPr>
              <a:t>ổ </a:t>
            </a:r>
            <a:r>
              <a:rPr lang="vi-VN" sz="5000" dirty="0">
                <a:latin typeface="Cambria" panose="02040503050406030204" pitchFamily="18" charset="0"/>
                <a:ea typeface="Cambria" panose="02040503050406030204" pitchFamily="18" charset="0"/>
              </a:rPr>
              <a:t>Hùng Vương.</a:t>
            </a:r>
            <a:endParaRPr lang="en-US" sz="50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718391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par>
                                <p:cTn id="18" presetID="14" presetClass="entr" presetSubtype="10"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randombar(horizontal)">
                                      <p:cBhvr>
                                        <p:cTn id="2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44368" y="751409"/>
            <a:ext cx="5712598" cy="5541375"/>
          </a:xfrm>
          <a:prstGeom prst="rect">
            <a:avLst/>
          </a:prstGeom>
        </p:spPr>
      </p:pic>
    </p:spTree>
    <p:extLst>
      <p:ext uri="{BB962C8B-B14F-4D97-AF65-F5344CB8AC3E}">
        <p14:creationId xmlns:p14="http://schemas.microsoft.com/office/powerpoint/2010/main" val="776087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6"/>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7"/>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8"/>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8"/>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9"/>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8"/>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8"/>
          <a:srcRect l="88234" t="44365" b="25750"/>
          <a:stretch>
            <a:fillRect/>
          </a:stretch>
        </p:blipFill>
        <p:spPr>
          <a:xfrm flipH="1">
            <a:off x="1431290" y="4131310"/>
            <a:ext cx="1228725" cy="1561465"/>
          </a:xfrm>
          <a:prstGeom prst="rect">
            <a:avLst/>
          </a:prstGeom>
        </p:spPr>
      </p:pic>
      <p:pic>
        <p:nvPicPr>
          <p:cNvPr id="2" name="Picture 1"/>
          <p:cNvPicPr>
            <a:picLocks noChangeAspect="1"/>
          </p:cNvPicPr>
          <p:nvPr/>
        </p:nvPicPr>
        <p:blipFill>
          <a:blip r:embed="rId10"/>
          <a:stretch>
            <a:fillRect/>
          </a:stretch>
        </p:blipFill>
        <p:spPr>
          <a:xfrm>
            <a:off x="1812442" y="973247"/>
            <a:ext cx="8510754" cy="3334801"/>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841" y="1170260"/>
            <a:ext cx="5463687" cy="4009149"/>
          </a:xfrm>
          <a:prstGeom prst="rect">
            <a:avLst/>
          </a:prstGeom>
        </p:spPr>
      </p:pic>
      <p:sp>
        <p:nvSpPr>
          <p:cNvPr id="3" name="TextBox 2"/>
          <p:cNvSpPr txBox="1"/>
          <p:nvPr/>
        </p:nvSpPr>
        <p:spPr>
          <a:xfrm>
            <a:off x="2026139" y="5278182"/>
            <a:ext cx="3703782" cy="1107996"/>
          </a:xfrm>
          <a:prstGeom prst="rect">
            <a:avLst/>
          </a:prstGeom>
          <a:noFill/>
        </p:spPr>
        <p:txBody>
          <a:bodyPr wrap="square" rtlCol="0">
            <a:spAutoFit/>
          </a:bodyPr>
          <a:lstStyle/>
          <a:p>
            <a:pPr algn="ctr"/>
            <a:r>
              <a:rPr lang="vi-VN"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Hình 5. </a:t>
            </a:r>
            <a:r>
              <a:rPr lang="vi-VN" sz="2200" dirty="0">
                <a:latin typeface="Cambria" panose="02040503050406030204" pitchFamily="18" charset="0"/>
                <a:ea typeface="Cambria" panose="02040503050406030204" pitchFamily="18" charset="0"/>
              </a:rPr>
              <a:t>Lăng Hùng Vương trong khu di tích đền Hùng </a:t>
            </a:r>
            <a:r>
              <a:rPr lang="en-US" sz="2200" dirty="0">
                <a:latin typeface="Cambria" panose="02040503050406030204" pitchFamily="18" charset="0"/>
                <a:ea typeface="Cambria" panose="02040503050406030204" pitchFamily="18" charset="0"/>
              </a:rPr>
              <a:t>(</a:t>
            </a:r>
            <a:r>
              <a:rPr lang="en-US" sz="2200" dirty="0" err="1">
                <a:latin typeface="Cambria" panose="02040503050406030204" pitchFamily="18" charset="0"/>
                <a:ea typeface="Cambria" panose="02040503050406030204" pitchFamily="18" charset="0"/>
              </a:rPr>
              <a:t>tỉnh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Phú</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Thọ</a:t>
            </a:r>
            <a:r>
              <a:rPr lang="en-US" sz="2200" dirty="0">
                <a:latin typeface="Cambria" panose="02040503050406030204" pitchFamily="18" charset="0"/>
                <a:ea typeface="Cambria" panose="02040503050406030204" pitchFamily="18" charset="0"/>
              </a:rPr>
              <a:t>)</a:t>
            </a:r>
          </a:p>
        </p:txBody>
      </p:sp>
      <p:sp>
        <p:nvSpPr>
          <p:cNvPr id="4" name="Rectangle 3"/>
          <p:cNvSpPr/>
          <p:nvPr/>
        </p:nvSpPr>
        <p:spPr>
          <a:xfrm>
            <a:off x="7135887" y="1038561"/>
            <a:ext cx="4091709" cy="4524315"/>
          </a:xfrm>
          <a:prstGeom prst="rect">
            <a:avLst/>
          </a:prstGeom>
        </p:spPr>
        <p:txBody>
          <a:bodyPr wrap="square">
            <a:spAutoFit/>
          </a:bodyPr>
          <a:lstStyle/>
          <a:p>
            <a:pPr algn="just"/>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Đây là mộ của Vua Hùng thứ sáu. Lăng mộ nằm phía đông Đền Thượng, có vị trí đầu tựa sơn, chân đạp thủy, mặt quay theo hướng đông nam. </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4669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11926" y="600312"/>
            <a:ext cx="9062355" cy="1077218"/>
          </a:xfrm>
          <a:prstGeom prst="rect">
            <a:avLst/>
          </a:prstGeom>
        </p:spPr>
        <p:txBody>
          <a:bodyPr wrap="square">
            <a:spAutoFit/>
          </a:bodyPr>
          <a:lstStyle/>
          <a:p>
            <a:pPr algn="ctr">
              <a:spcBef>
                <a:spcPts val="240"/>
              </a:spcBef>
              <a:spcAft>
                <a:spcPts val="240"/>
              </a:spcAft>
            </a:pPr>
            <a:r>
              <a:rPr lang="vi-VN" sz="32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Em hãy kể tên một số truyền thuyết có liên quan đến thời Hùng Vương.</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4" name="图形"/>
          <p:cNvSpPr/>
          <p:nvPr>
            <p:custDataLst>
              <p:tags r:id="rId2"/>
            </p:custDataLst>
          </p:nvPr>
        </p:nvSpPr>
        <p:spPr>
          <a:xfrm>
            <a:off x="1911926" y="4805388"/>
            <a:ext cx="2316969" cy="555064"/>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800" i="1" dirty="0">
                <a:latin typeface="Cambria" panose="02040503050406030204" pitchFamily="18" charset="0"/>
                <a:ea typeface="Cambria" panose="02040503050406030204" pitchFamily="18" charset="0"/>
              </a:rPr>
              <a:t>Thánh Gióng</a:t>
            </a:r>
            <a:endParaRPr lang="zh-CN" altLang="en-US" sz="2800" b="1"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pic>
        <p:nvPicPr>
          <p:cNvPr id="17" name="Picture 16" descr="https://myaloha.vn/upload/images/anh-baiviet-48569-7dfc9f9e-0d82-4077-b4a7-e02575ad8798.jpg"/>
          <p:cNvPicPr/>
          <p:nvPr/>
        </p:nvPicPr>
        <p:blipFill>
          <a:blip r:embed="rId5">
            <a:extLst>
              <a:ext uri="{28A0092B-C50C-407E-A947-70E740481C1C}">
                <a14:useLocalDpi xmlns:a14="http://schemas.microsoft.com/office/drawing/2010/main" val="0"/>
              </a:ext>
            </a:extLst>
          </a:blip>
          <a:srcRect/>
          <a:stretch>
            <a:fillRect/>
          </a:stretch>
        </p:blipFill>
        <p:spPr bwMode="auto">
          <a:xfrm>
            <a:off x="712090" y="1764403"/>
            <a:ext cx="4716639" cy="2977531"/>
          </a:xfrm>
          <a:prstGeom prst="rect">
            <a:avLst/>
          </a:prstGeom>
          <a:noFill/>
          <a:ln>
            <a:noFill/>
          </a:ln>
        </p:spPr>
      </p:pic>
      <p:pic>
        <p:nvPicPr>
          <p:cNvPr id="18" name="Picture 17" descr="https://www.dkn.tv/wp-content/uploads/2018/11/mai-an-tiem.jpg"/>
          <p:cNvPicPr/>
          <p:nvPr/>
        </p:nvPicPr>
        <p:blipFill>
          <a:blip r:embed="rId6">
            <a:extLst>
              <a:ext uri="{28A0092B-C50C-407E-A947-70E740481C1C}">
                <a14:useLocalDpi xmlns:a14="http://schemas.microsoft.com/office/drawing/2010/main" val="0"/>
              </a:ext>
            </a:extLst>
          </a:blip>
          <a:srcRect/>
          <a:stretch>
            <a:fillRect/>
          </a:stretch>
        </p:blipFill>
        <p:spPr bwMode="auto">
          <a:xfrm>
            <a:off x="6185466" y="2484582"/>
            <a:ext cx="4788815" cy="3067894"/>
          </a:xfrm>
          <a:prstGeom prst="rect">
            <a:avLst/>
          </a:prstGeom>
          <a:noFill/>
          <a:ln>
            <a:noFill/>
          </a:ln>
        </p:spPr>
      </p:pic>
      <p:sp>
        <p:nvSpPr>
          <p:cNvPr id="22" name="图形"/>
          <p:cNvSpPr/>
          <p:nvPr>
            <p:custDataLst>
              <p:tags r:id="rId3"/>
            </p:custDataLst>
          </p:nvPr>
        </p:nvSpPr>
        <p:spPr>
          <a:xfrm>
            <a:off x="7481936" y="5632290"/>
            <a:ext cx="2316969" cy="555064"/>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800" i="1" dirty="0">
                <a:latin typeface="Cambria" panose="02040503050406030204" pitchFamily="18" charset="0"/>
                <a:ea typeface="Cambria" panose="02040503050406030204" pitchFamily="18" charset="0"/>
              </a:rPr>
              <a:t>Mai An Tiêm</a:t>
            </a:r>
            <a:endParaRPr lang="zh-CN" altLang="en-US" sz="2800" b="1"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https://tse2.mm.bing.net/th?id=OIP.z2ddiJIxt6-ePOZt0OnydAEsDS&amp;pid=Api&amp;P=0&amp;h=180"/>
          <p:cNvPicPr/>
          <p:nvPr/>
        </p:nvPicPr>
        <p:blipFill>
          <a:blip r:embed="rId5">
            <a:extLst>
              <a:ext uri="{28A0092B-C50C-407E-A947-70E740481C1C}">
                <a14:useLocalDpi xmlns:a14="http://schemas.microsoft.com/office/drawing/2010/main" val="0"/>
              </a:ext>
            </a:extLst>
          </a:blip>
          <a:srcRect/>
          <a:stretch>
            <a:fillRect/>
          </a:stretch>
        </p:blipFill>
        <p:spPr bwMode="auto">
          <a:xfrm>
            <a:off x="6665133" y="781616"/>
            <a:ext cx="4702231" cy="4305790"/>
          </a:xfrm>
          <a:prstGeom prst="rect">
            <a:avLst/>
          </a:prstGeom>
          <a:noFill/>
          <a:ln>
            <a:noFill/>
          </a:ln>
        </p:spPr>
      </p:pic>
      <p:pic>
        <p:nvPicPr>
          <p:cNvPr id="23" name="Picture 22" descr="https://khaiminh.vn/wp-content/uploads/2017/01/Su-Tich-_Banh-chung-banh-day.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1465" y="781617"/>
            <a:ext cx="4736048" cy="4305790"/>
          </a:xfrm>
          <a:prstGeom prst="rect">
            <a:avLst/>
          </a:prstGeom>
          <a:noFill/>
          <a:ln>
            <a:noFill/>
          </a:ln>
        </p:spPr>
      </p:pic>
      <p:sp>
        <p:nvSpPr>
          <p:cNvPr id="25" name="图形"/>
          <p:cNvSpPr/>
          <p:nvPr>
            <p:custDataLst>
              <p:tags r:id="rId2"/>
            </p:custDataLst>
          </p:nvPr>
        </p:nvSpPr>
        <p:spPr>
          <a:xfrm>
            <a:off x="1198179" y="5087406"/>
            <a:ext cx="4083269" cy="856194"/>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800" i="1" dirty="0">
                <a:latin typeface="Cambria" panose="02040503050406030204" pitchFamily="18" charset="0"/>
                <a:ea typeface="Cambria" panose="02040503050406030204" pitchFamily="18" charset="0"/>
              </a:rPr>
              <a:t>Bánh chưng, </a:t>
            </a:r>
          </a:p>
          <a:p>
            <a:pPr algn="ctr"/>
            <a:r>
              <a:rPr lang="vi-VN" sz="2800" i="1" dirty="0">
                <a:latin typeface="Cambria" panose="02040503050406030204" pitchFamily="18" charset="0"/>
                <a:ea typeface="Cambria" panose="02040503050406030204" pitchFamily="18" charset="0"/>
              </a:rPr>
              <a:t>bánh giầy</a:t>
            </a:r>
            <a:endParaRPr lang="zh-CN" altLang="en-US" sz="2800" b="1"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sp>
        <p:nvSpPr>
          <p:cNvPr id="29" name="图形"/>
          <p:cNvSpPr/>
          <p:nvPr>
            <p:custDataLst>
              <p:tags r:id="rId3"/>
            </p:custDataLst>
          </p:nvPr>
        </p:nvSpPr>
        <p:spPr>
          <a:xfrm>
            <a:off x="6823576" y="5087406"/>
            <a:ext cx="3660129" cy="625131"/>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zh-CN" sz="2800"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rPr>
              <a:t>Phù Đổng Thiên Vương</a:t>
            </a:r>
            <a:endParaRPr lang="zh-CN" altLang="en-US" sz="2800"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jA4MTdjNTgxNmFlYzk3ZWYxMjQyMTJhNmViNGIxMDYifQ=="/>
  <p:tag name="KSO_WPP_MARK_KEY" val="7aae49b3-904e-4ef0-975f-2a2dd3f22f44"/>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自定义 1368">
      <a:dk1>
        <a:srgbClr val="000000"/>
      </a:dk1>
      <a:lt1>
        <a:srgbClr val="FFFFFF"/>
      </a:lt1>
      <a:dk2>
        <a:srgbClr val="0F1423"/>
      </a:dk2>
      <a:lt2>
        <a:srgbClr val="FFFFFF"/>
      </a:lt2>
      <a:accent1>
        <a:srgbClr val="FE7A26"/>
      </a:accent1>
      <a:accent2>
        <a:srgbClr val="FEA259"/>
      </a:accent2>
      <a:accent3>
        <a:srgbClr val="FE7A26"/>
      </a:accent3>
      <a:accent4>
        <a:srgbClr val="FEA259"/>
      </a:accent4>
      <a:accent5>
        <a:srgbClr val="FE7A26"/>
      </a:accent5>
      <a:accent6>
        <a:srgbClr val="FEA259"/>
      </a:accent6>
      <a:hlink>
        <a:srgbClr val="FE7A26"/>
      </a:hlink>
      <a:folHlink>
        <a:srgbClr val="FEA259"/>
      </a:folHlink>
    </a:clrScheme>
    <a:fontScheme name="自定义 9">
      <a:majorFont>
        <a:latin typeface="思源宋体 SemiBold"/>
        <a:ea typeface="思源宋体 SemiBold"/>
        <a:cs typeface=""/>
      </a:majorFont>
      <a:minorFont>
        <a:latin typeface="思源宋体 SemiBold"/>
        <a:ea typeface="思源宋体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SemiBold"/>
        <a:ea typeface=""/>
        <a:cs typeface=""/>
        <a:font script="Jpan" typeface="ＭＳ Ｐゴシック"/>
        <a:font script="Hang" typeface="맑은 고딕"/>
        <a:font script="Hans" typeface="思源宋体 SemiBold"/>
        <a:font script="Hant" typeface="新細明體"/>
        <a:font script="Arab" typeface="思源宋体 SemiBold"/>
        <a:font script="Hebr" typeface="思源宋体 Semi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宋体 Semi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SemiBold"/>
        <a:ea typeface=""/>
        <a:cs typeface=""/>
        <a:font script="Jpan" typeface="ＭＳ Ｐゴシック"/>
        <a:font script="Hang" typeface="맑은 고딕"/>
        <a:font script="Hans" typeface="思源宋体 SemiBold"/>
        <a:font script="Hant" typeface="新細明體"/>
        <a:font script="Arab" typeface="思源宋体 SemiBold"/>
        <a:font script="Hebr" typeface="思源宋体 Semi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宋体 Semi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1227</TotalTime>
  <Words>505</Words>
  <Application>Microsoft Office PowerPoint</Application>
  <PresentationFormat>Widescreen</PresentationFormat>
  <Paragraphs>26</Paragraphs>
  <Slides>20</Slides>
  <Notes>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#9Slide07 IcielBC Cubano Normal</vt:lpstr>
      <vt:lpstr>#9Slide07 IcielSoup of Justice</vt:lpstr>
      <vt:lpstr>Arial</vt:lpstr>
      <vt:lpstr>Calibri</vt:lpstr>
      <vt:lpstr>Cambria</vt:lpstr>
      <vt:lpstr>Times New Roman</vt:lpstr>
      <vt:lpstr>Wingdings</vt:lpstr>
      <vt:lpstr>思源宋体 CN Heavy</vt:lpstr>
      <vt:lpstr>思源宋体 CN Medium</vt:lpstr>
      <vt:lpstr>思源宋体 SemiBold</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MĂNG NON TEAM</dc:creator>
  <cp:keywords>MĂNG NON TEAM</cp:keywords>
  <cp:lastModifiedBy>Quý Thắng</cp:lastModifiedBy>
  <cp:revision>440</cp:revision>
  <dcterms:created xsi:type="dcterms:W3CDTF">2019-06-19T02:08:00Z</dcterms:created>
  <dcterms:modified xsi:type="dcterms:W3CDTF">2025-10-24T03:43:07Z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KSOSaveFontToCloudKey">
    <vt:lpwstr>212913176_cloud</vt:lpwstr>
  </property>
  <property fmtid="{D5CDD505-2E9C-101B-9397-08002B2CF9AE}" pid="4" name="ICV">
    <vt:lpwstr>34A87A8623BA4D7C8FEEAA3B5DA9FDE1</vt:lpwstr>
  </property>
</Properties>
</file>