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7" r:id="rId2"/>
    <p:sldId id="351" r:id="rId3"/>
    <p:sldId id="352" r:id="rId4"/>
    <p:sldId id="353" r:id="rId5"/>
    <p:sldId id="343" r:id="rId6"/>
    <p:sldId id="356" r:id="rId7"/>
    <p:sldId id="345" r:id="rId8"/>
    <p:sldId id="327" r:id="rId9"/>
    <p:sldId id="330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FB13A-9D2C-4230-8952-D7710E896E36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1A0FE-01D8-4DFA-BBA5-A5BC23AA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5EAD-EEE9-46DC-B2D9-5B23B07136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9FC9-0EBB-7158-5B0E-6DD8B6FDF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EFEE7-AA04-4A56-CE3E-25C53F2CF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C851C-FD46-E7C8-4E49-7DD08392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023A9-4006-F28B-6887-83E0F59B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FBC7D-665E-7E2E-BC21-5695433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5E0C-BE52-FE13-E5CE-CF59DD5D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FCFFA-5AFD-33B9-A68E-269DD3C98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635DD-2183-0141-8CBE-EADA7D54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FF5B1-88F6-2196-293E-1904DE36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208-F1E2-B65E-FD05-F16EBCD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3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23969-478F-3B9E-BD54-207283824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129C4-3260-CDCB-7E1B-ECAFAB87E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6491-21E5-E3A0-37DC-6D67B999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C59A2-9B56-E7CF-2C58-10E87FA2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56D8B-381F-7FBF-9A65-9DE1B74C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555345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6176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50EB-D4D1-3EDD-6447-B3C63C8E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ADFD-8B7A-F26C-6151-5B1E8C38B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1854-373C-F626-1C04-7459C2D3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4D8AE-6086-9111-A0BD-44C0FB22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FCBD7-E0EE-9E4D-A6FE-F1B80E77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2D6E-FA91-4FCA-8601-3CBA52BC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29537-00AB-4DAB-0AF9-333386DB2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E2B28-6FDE-C470-A054-70D10C95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BAD55-6550-561A-8E4B-9EB99EC1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90452-D774-0085-C822-B84DB4AE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39FD-926F-FBE9-06B0-4F264640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2A67-AF4A-3A0D-6BFB-17B4DF977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CFD58-574C-6591-F04F-3E63AA6C3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78BBF-50E5-D4F9-F562-B06EE446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ECAA7-5BA7-5EAE-7B14-A557F57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4C0C2-DAEE-2567-E466-75FB607C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4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ADF6-B801-8A16-924D-FB8DA1D8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F037F-764A-38D3-132F-E626278CE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B5865-F211-C2FA-932D-CE559C4F5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85014-7800-7A82-ADFB-21476CDDE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9E6C1-D01E-8626-FD18-B50428D2C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6CE6E-2045-3660-A9C7-99E6CB09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3DCCD1-9422-E700-4BFD-2B6CFA32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57063-565F-EF09-6A8D-0E4E18DE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DE0C-2F34-CA6D-B9B5-42FD018B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D62D-7FC2-0F5F-FBBF-7869430A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906A7-E9B5-F8F7-2422-A03F0D4F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CF0AF-B600-4135-57E4-C993BF0C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1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F55B0-3E47-0E7F-FF2D-5136D002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0BFDB-46D2-472E-73E3-6C22ECF6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C495F-11B5-5CB9-CB5B-68B47693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1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A029-0936-E821-3BDF-A4DB0B97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179B4-B65D-BF59-DAF9-45DB0144A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4E836-9D18-C98B-C555-795215F7B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0B7F3-AB1C-2BD3-486D-DF9B26EF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294DB-CF4E-D36C-2BBD-FD877F99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6E373-C5C5-B5D5-B33B-BBDA1CDD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F79A-46F6-781D-384C-A5D8CCFA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BE9FC-1A9E-F272-B7BA-609E5DDC9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B98C7-85AA-AA8F-55A3-82131E53E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FAE82-9494-AABF-C1AC-C7AC9B62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2C836-4C48-BB1D-6B3B-A83A640D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72FCC-CA84-07D8-A3DA-DBDE2A7A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DF0AF-B2E0-6EF3-C4A4-7E102BB2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E3B4C-1D2B-5846-F732-EB2F11E6C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46D71-33C7-004C-4C75-5F6BE8532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8810-C4BF-48AA-BB51-C267F9FBA629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42FCD-2B2D-4F85-767C-4CE6CB0E4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3BDA-B2A3-5191-13A4-067FC2424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ED09-9B3E-458B-92B9-3CA85ACCF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.wikipedia.org/wiki/Trung_Qu%E1%BB%91c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V%C3%B9ng_T%C3%A2y_B%E1%BA%AFc_(Vi%E1%BB%87t_Nam)" TargetMode="External"/><Relationship Id="rId2" Type="http://schemas.openxmlformats.org/officeDocument/2006/relationships/hyperlink" Target="https://vi.wikipedia.org/wiki/D%C3%A2n_t%E1%BB%99c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crdownload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430713" y="0"/>
            <a:ext cx="2829160" cy="2141457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255B464B-6BF1-4797-0ED3-A536B72FF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 flipH="1">
            <a:off x="0" y="0"/>
            <a:ext cx="2829159" cy="21414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1E3AEF-E175-5976-68AB-7622B368F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006" y="897375"/>
            <a:ext cx="4858933" cy="1225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897700-34C1-E3F7-8713-7393272209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3023"/>
          <a:stretch>
            <a:fillRect/>
          </a:stretch>
        </p:blipFill>
        <p:spPr>
          <a:xfrm>
            <a:off x="2211350" y="1690998"/>
            <a:ext cx="8023031" cy="2740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7C3C40-BE2A-400C-605D-041B1CB3E7FC}"/>
              </a:ext>
            </a:extLst>
          </p:cNvPr>
          <p:cNvSpPr/>
          <p:nvPr/>
        </p:nvSpPr>
        <p:spPr>
          <a:xfrm>
            <a:off x="3550557" y="4735404"/>
            <a:ext cx="52918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rgbClr val="0000FF"/>
                </a:solidFill>
                <a:effectLst/>
                <a:latin typeface="Jokerman" panose="04090605060D06020702" pitchFamily="82" charset="0"/>
              </a:rPr>
              <a:t>Phía</a:t>
            </a:r>
            <a:r>
              <a:rPr lang="en-US" sz="4800" b="1" cap="none" spc="0" dirty="0">
                <a:ln/>
                <a:solidFill>
                  <a:srgbClr val="0000FF"/>
                </a:solidFill>
                <a:effectLst/>
                <a:latin typeface="Jokerman" panose="04090605060D06020702" pitchFamily="82" charset="0"/>
              </a:rPr>
              <a:t> Bắc (</a:t>
            </a:r>
            <a:r>
              <a:rPr lang="en-US" sz="4800" b="1" cap="none" spc="0" dirty="0" err="1">
                <a:ln/>
                <a:solidFill>
                  <a:srgbClr val="0000FF"/>
                </a:solidFill>
                <a:effectLst/>
                <a:latin typeface="Jokerman" panose="04090605060D06020702" pitchFamily="82" charset="0"/>
              </a:rPr>
              <a:t>Tiết</a:t>
            </a:r>
            <a:r>
              <a:rPr lang="en-US" sz="4800" b="1" cap="none" spc="0" dirty="0">
                <a:ln/>
                <a:solidFill>
                  <a:srgbClr val="0000FF"/>
                </a:solidFill>
                <a:effectLst/>
                <a:latin typeface="Jokerman" panose="04090605060D06020702" pitchFamily="82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7759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E4B2E9-3EFD-60EC-0E56-06750140894C}"/>
              </a:ext>
            </a:extLst>
          </p:cNvPr>
          <p:cNvSpPr txBox="1"/>
          <p:nvPr/>
        </p:nvSpPr>
        <p:spPr>
          <a:xfrm>
            <a:off x="1204722" y="302176"/>
            <a:ext cx="9948672" cy="1415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ctr">
              <a:lnSpc>
                <a:spcPct val="120000"/>
              </a:lnSpc>
              <a:spcBef>
                <a:spcPts val="0"/>
              </a:spcBef>
              <a:spcAft>
                <a:spcPts val="355"/>
              </a:spcAft>
            </a:pP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vi-VN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ột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rung du </a:t>
            </a:r>
            <a:endParaRPr lang="en-US" sz="3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ctr">
              <a:lnSpc>
                <a:spcPct val="120000"/>
              </a:lnSpc>
              <a:spcBef>
                <a:spcPts val="0"/>
              </a:spcBef>
              <a:spcAft>
                <a:spcPts val="355"/>
              </a:spcAft>
            </a:pPr>
            <a:r>
              <a:rPr lang="vi-VN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à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 Bắc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2AF22-7B7E-76CF-53E5-450A4E9F4BA9}"/>
              </a:ext>
            </a:extLst>
          </p:cNvPr>
          <p:cNvSpPr txBox="1"/>
          <p:nvPr/>
        </p:nvSpPr>
        <p:spPr>
          <a:xfrm>
            <a:off x="621792" y="2025166"/>
            <a:ext cx="10277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 Tìm hiểu về chợ phiên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78959-3C8F-7ED7-3D74-E9AC346951E3}"/>
              </a:ext>
            </a:extLst>
          </p:cNvPr>
          <p:cNvSpPr txBox="1"/>
          <p:nvPr/>
        </p:nvSpPr>
        <p:spPr>
          <a:xfrm>
            <a:off x="891540" y="2779244"/>
            <a:ext cx="10575036" cy="3068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indent="-6350" algn="just">
              <a:lnSpc>
                <a:spcPct val="109000"/>
              </a:lnSpc>
              <a:spcBef>
                <a:spcPts val="0"/>
              </a:spcBef>
              <a:spcAft>
                <a:spcPts val="355"/>
              </a:spcAft>
              <a:tabLst>
                <a:tab pos="2971800" algn="ctr"/>
                <a:tab pos="5943600" algn="r"/>
              </a:tabLst>
            </a:pP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       </a:t>
            </a:r>
            <a:r>
              <a:rPr lang="nl-NL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 phiên là nét văn hóa độc đáo của các dân tộc ở vùng Trung du và miền núi phía Bắc. Chợ Phiên không chỉ là nơi trao đổi mua bán hàng hóa mà còn </a:t>
            </a:r>
            <a:r>
              <a:rPr lang="nl-NL" sz="36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n</a:t>
            </a:r>
            <a:r>
              <a:rPr lang="nl-NL" sz="3600" b="1" i="1" kern="1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nl-NL" sz="36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nl-NL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 gỡ mọi người, nơi kết bạn của các nam nữ thanh niên.</a:t>
            </a:r>
            <a:endParaRPr lang="en-US" sz="3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981D9C-5363-15D9-F1EB-CFF91B751738}"/>
              </a:ext>
            </a:extLst>
          </p:cNvPr>
          <p:cNvSpPr/>
          <p:nvPr/>
        </p:nvSpPr>
        <p:spPr>
          <a:xfrm>
            <a:off x="964106" y="698721"/>
            <a:ext cx="9853510" cy="1452717"/>
          </a:xfrm>
          <a:prstGeom prst="roundRect">
            <a:avLst>
              <a:gd name="adj" fmla="val 31772"/>
            </a:avLst>
          </a:prstGeom>
          <a:solidFill>
            <a:srgbClr val="E9C8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C7DF1-E53E-771D-0C63-130BB04A3929}"/>
              </a:ext>
            </a:extLst>
          </p:cNvPr>
          <p:cNvSpPr txBox="1"/>
          <p:nvPr/>
        </p:nvSpPr>
        <p:spPr>
          <a:xfrm>
            <a:off x="1279790" y="496690"/>
            <a:ext cx="927506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xướng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Nùng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52DD2266-B9FE-5248-1D57-6E836FA4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6" y="2371387"/>
            <a:ext cx="5384253" cy="3587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E8A8BE-525C-FE58-6D90-103499A5F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50" b="72850" l="10000" r="90000">
                        <a14:foregroundMark x1="21100" y1="37600" x2="29500" y2="37350"/>
                        <a14:foregroundMark x1="27450" y1="30200" x2="32850" y2="29200"/>
                        <a14:foregroundMark x1="33350" y1="28400" x2="55550" y2="30450"/>
                        <a14:foregroundMark x1="25950" y1="65950" x2="72950" y2="71050"/>
                        <a14:foregroundMark x1="71150" y1="64150" x2="79600" y2="65450"/>
                        <a14:foregroundMark x1="54300" y1="28400" x2="68800" y2="31050"/>
                        <a14:foregroundMark x1="68800" y1="31050" x2="73450" y2="34550"/>
                        <a14:foregroundMark x1="66550" y1="28650" x2="73150" y2="31200"/>
                        <a14:foregroundMark x1="73150" y1="31200" x2="73700" y2="31200"/>
                        <a14:foregroundMark x1="25700" y1="29700" x2="36150" y2="29200"/>
                        <a14:foregroundMark x1="26950" y1="64150" x2="30850" y2="71050"/>
                        <a14:foregroundMark x1="30850" y1="71050" x2="45250" y2="70550"/>
                        <a14:foregroundMark x1="45250" y1="70550" x2="57950" y2="71550"/>
                        <a14:foregroundMark x1="57950" y1="71550" x2="74100" y2="69900"/>
                        <a14:foregroundMark x1="74100" y1="69900" x2="74200" y2="70050"/>
                        <a14:foregroundMark x1="27450" y1="61600" x2="27400" y2="71100"/>
                        <a14:foregroundMark x1="27400" y1="71100" x2="35000" y2="71850"/>
                        <a14:foregroundMark x1="35000" y1="71850" x2="37450" y2="70550"/>
                        <a14:foregroundMark x1="68600" y1="29950" x2="47200" y2="28050"/>
                        <a14:foregroundMark x1="47200" y1="28050" x2="71000" y2="30450"/>
                        <a14:foregroundMark x1="71000" y1="30450" x2="72450" y2="45800"/>
                        <a14:foregroundMark x1="71150" y1="51900" x2="73100" y2="61450"/>
                        <a14:foregroundMark x1="73100" y1="61450" x2="77550" y2="60850"/>
                        <a14:foregroundMark x1="77050" y1="62150" x2="81900" y2="69550"/>
                        <a14:foregroundMark x1="75750" y1="67500" x2="67000" y2="71400"/>
                        <a14:foregroundMark x1="67000" y1="71400" x2="33700" y2="70250"/>
                        <a14:foregroundMark x1="33700" y1="70250" x2="44350" y2="66000"/>
                        <a14:foregroundMark x1="44350" y1="66000" x2="74700" y2="67100"/>
                        <a14:foregroundMark x1="74700" y1="67100" x2="70500" y2="34850"/>
                        <a14:foregroundMark x1="70500" y1="34850" x2="68100" y2="29200"/>
                        <a14:foregroundMark x1="71150" y1="28900" x2="74500" y2="29700"/>
                        <a14:foregroundMark x1="71650" y1="27900" x2="71150" y2="34550"/>
                        <a14:foregroundMark x1="71150" y1="34550" x2="71150" y2="34550"/>
                        <a14:foregroundMark x1="73700" y1="30700" x2="72950" y2="36050"/>
                        <a14:foregroundMark x1="26700" y1="66450" x2="27200" y2="70550"/>
                        <a14:foregroundMark x1="26700" y1="67000" x2="26950" y2="61100"/>
                        <a14:foregroundMark x1="24650" y1="29450" x2="37750" y2="28400"/>
                        <a14:foregroundMark x1="37750" y1="28400" x2="65200" y2="29400"/>
                        <a14:foregroundMark x1="65200" y1="29400" x2="69350" y2="28650"/>
                        <a14:foregroundMark x1="26700" y1="65200" x2="26950" y2="65950"/>
                        <a14:foregroundMark x1="25450" y1="67750" x2="25450" y2="67750"/>
                        <a14:foregroundMark x1="26700" y1="65450" x2="26700" y2="72850"/>
                        <a14:foregroundMark x1="26700" y1="65950" x2="39950" y2="70850"/>
                        <a14:foregroundMark x1="39950" y1="70850" x2="52150" y2="70800"/>
                        <a14:foregroundMark x1="52150" y1="70800" x2="59900" y2="71300"/>
                        <a14:foregroundMark x1="26200" y1="66450" x2="26950" y2="70800"/>
                        <a14:foregroundMark x1="25950" y1="68750" x2="29000" y2="65950"/>
                        <a14:foregroundMark x1="26450" y1="69300" x2="26700" y2="71850"/>
                        <a14:foregroundMark x1="26950" y1="68750" x2="26700" y2="72100"/>
                        <a14:backgroundMark x1="75250" y1="25600" x2="83350" y2="33100"/>
                        <a14:backgroundMark x1="83350" y1="33100" x2="89600" y2="43400"/>
                        <a14:backgroundMark x1="89600" y1="43400" x2="90550" y2="49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92" b="23566"/>
          <a:stretch/>
        </p:blipFill>
        <p:spPr>
          <a:xfrm>
            <a:off x="6096000" y="2561742"/>
            <a:ext cx="5358416" cy="2724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7C5CD-3DA1-E346-E8C8-5006B1144096}"/>
              </a:ext>
            </a:extLst>
          </p:cNvPr>
          <p:cNvSpPr txBox="1"/>
          <p:nvPr/>
        </p:nvSpPr>
        <p:spPr>
          <a:xfrm>
            <a:off x="7556938" y="3223493"/>
            <a:ext cx="3502417" cy="110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5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1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981D9C-5363-15D9-F1EB-CFF91B751738}"/>
              </a:ext>
            </a:extLst>
          </p:cNvPr>
          <p:cNvSpPr/>
          <p:nvPr/>
        </p:nvSpPr>
        <p:spPr>
          <a:xfrm>
            <a:off x="964106" y="698722"/>
            <a:ext cx="9853510" cy="873196"/>
          </a:xfrm>
          <a:prstGeom prst="roundRect">
            <a:avLst>
              <a:gd name="adj" fmla="val 31772"/>
            </a:avLst>
          </a:prstGeom>
          <a:solidFill>
            <a:srgbClr val="F9F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C7DF1-E53E-771D-0C63-130BB04A3929}"/>
              </a:ext>
            </a:extLst>
          </p:cNvPr>
          <p:cNvSpPr txBox="1"/>
          <p:nvPr/>
        </p:nvSpPr>
        <p:spPr>
          <a:xfrm>
            <a:off x="1279790" y="496690"/>
            <a:ext cx="9275068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múa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8A8BE-525C-FE58-6D90-103499A5F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50" b="72850" l="10000" r="90000">
                        <a14:foregroundMark x1="21100" y1="37600" x2="29500" y2="37350"/>
                        <a14:foregroundMark x1="27450" y1="30200" x2="32850" y2="29200"/>
                        <a14:foregroundMark x1="33350" y1="28400" x2="55550" y2="30450"/>
                        <a14:foregroundMark x1="25950" y1="65950" x2="72950" y2="71050"/>
                        <a14:foregroundMark x1="71150" y1="64150" x2="79600" y2="65450"/>
                        <a14:foregroundMark x1="54300" y1="28400" x2="68800" y2="31050"/>
                        <a14:foregroundMark x1="68800" y1="31050" x2="73450" y2="34550"/>
                        <a14:foregroundMark x1="66550" y1="28650" x2="73150" y2="31200"/>
                        <a14:foregroundMark x1="73150" y1="31200" x2="73700" y2="31200"/>
                        <a14:foregroundMark x1="25700" y1="29700" x2="36150" y2="29200"/>
                        <a14:foregroundMark x1="26950" y1="64150" x2="30850" y2="71050"/>
                        <a14:foregroundMark x1="30850" y1="71050" x2="45250" y2="70550"/>
                        <a14:foregroundMark x1="45250" y1="70550" x2="57950" y2="71550"/>
                        <a14:foregroundMark x1="57950" y1="71550" x2="74100" y2="69900"/>
                        <a14:foregroundMark x1="74100" y1="69900" x2="74200" y2="70050"/>
                        <a14:foregroundMark x1="27450" y1="61600" x2="27400" y2="71100"/>
                        <a14:foregroundMark x1="27400" y1="71100" x2="35000" y2="71850"/>
                        <a14:foregroundMark x1="35000" y1="71850" x2="37450" y2="70550"/>
                        <a14:foregroundMark x1="68600" y1="29950" x2="47200" y2="28050"/>
                        <a14:foregroundMark x1="47200" y1="28050" x2="71000" y2="30450"/>
                        <a14:foregroundMark x1="71000" y1="30450" x2="72450" y2="45800"/>
                        <a14:foregroundMark x1="71150" y1="51900" x2="73100" y2="61450"/>
                        <a14:foregroundMark x1="73100" y1="61450" x2="77550" y2="60850"/>
                        <a14:foregroundMark x1="77050" y1="62150" x2="81900" y2="69550"/>
                        <a14:foregroundMark x1="75750" y1="67500" x2="67000" y2="71400"/>
                        <a14:foregroundMark x1="67000" y1="71400" x2="33700" y2="70250"/>
                        <a14:foregroundMark x1="33700" y1="70250" x2="44350" y2="66000"/>
                        <a14:foregroundMark x1="44350" y1="66000" x2="74700" y2="67100"/>
                        <a14:foregroundMark x1="74700" y1="67100" x2="70500" y2="34850"/>
                        <a14:foregroundMark x1="70500" y1="34850" x2="68100" y2="29200"/>
                        <a14:foregroundMark x1="71150" y1="28900" x2="74500" y2="29700"/>
                        <a14:foregroundMark x1="71650" y1="27900" x2="71150" y2="34550"/>
                        <a14:foregroundMark x1="71150" y1="34550" x2="71150" y2="34550"/>
                        <a14:foregroundMark x1="73700" y1="30700" x2="72950" y2="36050"/>
                        <a14:foregroundMark x1="26700" y1="66450" x2="27200" y2="70550"/>
                        <a14:foregroundMark x1="26700" y1="67000" x2="26950" y2="61100"/>
                        <a14:foregroundMark x1="24650" y1="29450" x2="37750" y2="28400"/>
                        <a14:foregroundMark x1="37750" y1="28400" x2="65200" y2="29400"/>
                        <a14:foregroundMark x1="65200" y1="29400" x2="69350" y2="28650"/>
                        <a14:foregroundMark x1="26700" y1="65200" x2="26950" y2="65950"/>
                        <a14:foregroundMark x1="25450" y1="67750" x2="25450" y2="67750"/>
                        <a14:foregroundMark x1="26700" y1="65450" x2="26700" y2="72850"/>
                        <a14:foregroundMark x1="26700" y1="65950" x2="39950" y2="70850"/>
                        <a14:foregroundMark x1="39950" y1="70850" x2="52150" y2="70800"/>
                        <a14:foregroundMark x1="52150" y1="70800" x2="59900" y2="71300"/>
                        <a14:foregroundMark x1="26200" y1="66450" x2="26950" y2="70800"/>
                        <a14:foregroundMark x1="25950" y1="68750" x2="29000" y2="65950"/>
                        <a14:foregroundMark x1="26450" y1="69300" x2="26700" y2="71850"/>
                        <a14:foregroundMark x1="26950" y1="68750" x2="26700" y2="72100"/>
                        <a14:backgroundMark x1="75250" y1="25600" x2="83350" y2="33100"/>
                        <a14:backgroundMark x1="83350" y1="33100" x2="89600" y2="43400"/>
                        <a14:backgroundMark x1="89600" y1="43400" x2="90550" y2="49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92" b="23566"/>
          <a:stretch/>
        </p:blipFill>
        <p:spPr>
          <a:xfrm>
            <a:off x="7399283" y="2298983"/>
            <a:ext cx="5358416" cy="2724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7C5CD-3DA1-E346-E8C8-5006B1144096}"/>
              </a:ext>
            </a:extLst>
          </p:cNvPr>
          <p:cNvSpPr txBox="1"/>
          <p:nvPr/>
        </p:nvSpPr>
        <p:spPr>
          <a:xfrm>
            <a:off x="8565931" y="2877118"/>
            <a:ext cx="3502417" cy="110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Múa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khèn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3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724DFB-0FE6-71F0-51EF-0E8F84283142}"/>
              </a:ext>
            </a:extLst>
          </p:cNvPr>
          <p:cNvGrpSpPr/>
          <p:nvPr/>
        </p:nvGrpSpPr>
        <p:grpSpPr>
          <a:xfrm>
            <a:off x="1721189" y="647509"/>
            <a:ext cx="9821884" cy="4529083"/>
            <a:chOff x="5495498" y="4815040"/>
            <a:chExt cx="8440783" cy="234726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447C3AD-BEC4-D9CB-EF02-163CD3E45FFA}"/>
                </a:ext>
              </a:extLst>
            </p:cNvPr>
            <p:cNvSpPr/>
            <p:nvPr/>
          </p:nvSpPr>
          <p:spPr>
            <a:xfrm>
              <a:off x="5495498" y="4815040"/>
              <a:ext cx="8440783" cy="2347269"/>
            </a:xfrm>
            <a:prstGeom prst="roundRect">
              <a:avLst>
                <a:gd name="adj" fmla="val 31772"/>
              </a:avLst>
            </a:prstGeom>
            <a:solidFill>
              <a:srgbClr val="E9C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1AF1D6-D536-A4B3-3AAC-9778DA87CFD0}"/>
                </a:ext>
              </a:extLst>
            </p:cNvPr>
            <p:cNvSpPr txBox="1"/>
            <p:nvPr/>
          </p:nvSpPr>
          <p:spPr>
            <a:xfrm>
              <a:off x="6118078" y="4815040"/>
              <a:ext cx="7391345" cy="229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phiên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Trung du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miền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núi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phía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Bắcthường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hóa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thổ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cẩm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lam…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5154D3A-0C37-F338-33B0-E4E2A059F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-398254" y="3275536"/>
            <a:ext cx="2847372" cy="362935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EC00CB7-F35B-4563-8D62-8CD05862A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3952" y="5544699"/>
            <a:ext cx="828675" cy="7715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6BD9836-6C3A-B484-3B59-A3609D04E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2627" y="5225611"/>
            <a:ext cx="733425" cy="6381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2F4875E-133C-1C89-845D-1B45B1A0B4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9621" y="5775680"/>
            <a:ext cx="6667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6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CBCF46-C3E3-37C3-32E0-F0FECE1B9307}"/>
              </a:ext>
            </a:extLst>
          </p:cNvPr>
          <p:cNvSpPr/>
          <p:nvPr/>
        </p:nvSpPr>
        <p:spPr>
          <a:xfrm>
            <a:off x="872567" y="625884"/>
            <a:ext cx="10699324" cy="2569261"/>
          </a:xfrm>
          <a:prstGeom prst="roundRect">
            <a:avLst>
              <a:gd name="adj" fmla="val 31772"/>
            </a:avLst>
          </a:prstGeom>
          <a:solidFill>
            <a:srgbClr val="FFF3B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Thắng cố</a:t>
            </a:r>
            <a:r>
              <a:rPr lang="vi-VN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là món ăn đặc trưng truyền thống của </a:t>
            </a:r>
            <a:r>
              <a:rPr lang="vi-VN" sz="3200" b="0" i="0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 H’mông </a:t>
            </a:r>
            <a:r>
              <a:rPr lang="vi-VN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nguồn gốc từ Vân Nam (</a:t>
            </a:r>
            <a:r>
              <a:rPr lang="vi-VN" sz="3200" b="0" i="0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 tooltip="Trung Quố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Trung Quốc</a:t>
            </a:r>
            <a:r>
              <a:rPr lang="vi-VN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); về sau được du nhập sang các dân tộc </a:t>
            </a:r>
            <a:r>
              <a:rPr lang="vi-VN" sz="3200" b="0" i="0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Kinh, Dao, Tày</a:t>
            </a:r>
            <a:r>
              <a:rPr lang="vi-VN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Thịt nấu thắng cố theo truyền thống là </a:t>
            </a:r>
            <a:r>
              <a:rPr lang="vi-VN" sz="3200" b="0" i="0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thịt ngựa </a:t>
            </a:r>
            <a:r>
              <a:rPr lang="vi-VN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 sau có thêm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thịt bò, thịt trâu, thịt lợn. 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2E6C8-DA5A-CEB8-8B19-82E46E1FC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-398254" y="3275536"/>
            <a:ext cx="2847372" cy="3629356"/>
          </a:xfrm>
          <a:prstGeom prst="rect">
            <a:avLst/>
          </a:prstGeom>
        </p:spPr>
      </p:pic>
      <p:pic>
        <p:nvPicPr>
          <p:cNvPr id="4" name="Picture 3" descr="A large pot of soup with meat and vegetables&#10;&#10;Description automatically generated">
            <a:extLst>
              <a:ext uri="{FF2B5EF4-FFF2-40B4-BE49-F238E27FC236}">
                <a16:creationId xmlns:a16="http://schemas.microsoft.com/office/drawing/2014/main" id="{88803D55-DD08-4AAB-1BC1-D2BBD3EF4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73" y="3275536"/>
            <a:ext cx="6111431" cy="2888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29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CBCF46-C3E3-37C3-32E0-F0FECE1B9307}"/>
              </a:ext>
            </a:extLst>
          </p:cNvPr>
          <p:cNvSpPr/>
          <p:nvPr/>
        </p:nvSpPr>
        <p:spPr>
          <a:xfrm>
            <a:off x="872567" y="625884"/>
            <a:ext cx="10699324" cy="2569261"/>
          </a:xfrm>
          <a:prstGeom prst="roundRect">
            <a:avLst>
              <a:gd name="adj" fmla="val 31772"/>
            </a:avLst>
          </a:prstGeom>
          <a:solidFill>
            <a:srgbClr val="D2D0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Cơm lam </a:t>
            </a:r>
            <a:r>
              <a:rPr lang="vi-VN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loại </a:t>
            </a:r>
            <a:r>
              <a:rPr lang="vi-VN" sz="3200" b="0" i="0" strike="noStrike" dirty="0">
                <a:solidFill>
                  <a:srgbClr val="3366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vi-VN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được làm từ gạo (thường là </a:t>
            </a:r>
            <a:r>
              <a:rPr lang="vi-VN" sz="3200" b="0" i="0" strike="noStrike" dirty="0">
                <a:solidFill>
                  <a:srgbClr val="3366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gạo nếp</a:t>
            </a:r>
            <a:r>
              <a:rPr lang="vi-VN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cùng một số nguyên liệu khác, cho vào ống tre, giang, nứa v.v. và nướng chín trên lửa. Cơm đặc trưng của các </a:t>
            </a:r>
            <a:r>
              <a:rPr lang="vi-VN" sz="3200" b="0" i="0" strike="noStrike" dirty="0">
                <a:solidFill>
                  <a:srgbClr val="3366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 tooltip="Dân tộc"/>
              </a:rPr>
              <a:t>dân tộc</a:t>
            </a:r>
            <a:r>
              <a:rPr lang="vi-VN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0" i="0" strike="noStrike" dirty="0">
                <a:solidFill>
                  <a:srgbClr val="3366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3" tooltip="Vùng Tây Bắc (Việt Nam)"/>
              </a:rPr>
              <a:t>vùng Tây Bắc Việt Nam</a:t>
            </a:r>
            <a:r>
              <a:rPr lang="vi-VN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và các vùng </a:t>
            </a:r>
            <a:r>
              <a:rPr lang="vi-VN" sz="3200" dirty="0">
                <a:solidFill>
                  <a:srgbClr val="3366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 Bắc, Tây Nguyên. 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2E6C8-DA5A-CEB8-8B19-82E46E1FC5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-398254" y="4151586"/>
            <a:ext cx="2363688" cy="2753306"/>
          </a:xfrm>
          <a:prstGeom prst="rect">
            <a:avLst/>
          </a:prstGeom>
        </p:spPr>
      </p:pic>
      <p:pic>
        <p:nvPicPr>
          <p:cNvPr id="5" name="Picture 4" descr="A plate of cut up sugar cane&#10;&#10;Description automatically generated with medium confidence">
            <a:extLst>
              <a:ext uri="{FF2B5EF4-FFF2-40B4-BE49-F238E27FC236}">
                <a16:creationId xmlns:a16="http://schemas.microsoft.com/office/drawing/2014/main" id="{DD425881-80A8-339A-5968-731841A6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94" y="3315803"/>
            <a:ext cx="4740166" cy="2916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late of food with a couple of bowls of food&#10;&#10;Description automatically generated">
            <a:extLst>
              <a:ext uri="{FF2B5EF4-FFF2-40B4-BE49-F238E27FC236}">
                <a16:creationId xmlns:a16="http://schemas.microsoft.com/office/drawing/2014/main" id="{4961CA39-F5B9-FEB3-39C6-7D67E0B5F0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 b="9095"/>
          <a:stretch/>
        </p:blipFill>
        <p:spPr>
          <a:xfrm>
            <a:off x="7115919" y="3315802"/>
            <a:ext cx="4455971" cy="2916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87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2B9D22-EA4C-C1D1-C99F-D4F281F88112}"/>
              </a:ext>
            </a:extLst>
          </p:cNvPr>
          <p:cNvSpPr/>
          <p:nvPr/>
        </p:nvSpPr>
        <p:spPr>
          <a:xfrm>
            <a:off x="656493" y="2291254"/>
            <a:ext cx="5383485" cy="4304755"/>
          </a:xfrm>
          <a:prstGeom prst="roundRect">
            <a:avLst/>
          </a:prstGeom>
          <a:solidFill>
            <a:srgbClr val="F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pic>
        <p:nvPicPr>
          <p:cNvPr id="7" name="Picture 6" descr="A collection of honey icons&#10;&#10;Description automatically generated">
            <a:extLst>
              <a:ext uri="{FF2B5EF4-FFF2-40B4-BE49-F238E27FC236}">
                <a16:creationId xmlns:a16="http://schemas.microsoft.com/office/drawing/2014/main" id="{DC6FD03A-7C9C-4C77-D296-D8C579FBA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7" t="4103" r="427" b="70256"/>
          <a:stretch/>
        </p:blipFill>
        <p:spPr>
          <a:xfrm>
            <a:off x="600471" y="2014285"/>
            <a:ext cx="1204208" cy="108814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17D8F0-6F97-DEBF-CD33-0A2702765A12}"/>
              </a:ext>
            </a:extLst>
          </p:cNvPr>
          <p:cNvSpPr/>
          <p:nvPr/>
        </p:nvSpPr>
        <p:spPr>
          <a:xfrm>
            <a:off x="6586182" y="2326963"/>
            <a:ext cx="5012210" cy="4269046"/>
          </a:xfrm>
          <a:prstGeom prst="roundRect">
            <a:avLst/>
          </a:prstGeom>
          <a:solidFill>
            <a:srgbClr val="F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pic>
        <p:nvPicPr>
          <p:cNvPr id="8" name="Picture 7" descr="A collection of honey icons&#10;&#10;Description automatically generated">
            <a:extLst>
              <a:ext uri="{FF2B5EF4-FFF2-40B4-BE49-F238E27FC236}">
                <a16:creationId xmlns:a16="http://schemas.microsoft.com/office/drawing/2014/main" id="{73CB88D6-FCB1-E45A-95A3-BA99DB007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t="66893" r="25898" b="799"/>
          <a:stretch/>
        </p:blipFill>
        <p:spPr>
          <a:xfrm>
            <a:off x="6188499" y="1862596"/>
            <a:ext cx="1639985" cy="12398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1AA5FA-CE79-DA44-D4D7-E7467FFD608D}"/>
              </a:ext>
            </a:extLst>
          </p:cNvPr>
          <p:cNvCxnSpPr/>
          <p:nvPr/>
        </p:nvCxnSpPr>
        <p:spPr>
          <a:xfrm>
            <a:off x="6260122" y="1922585"/>
            <a:ext cx="0" cy="4202854"/>
          </a:xfrm>
          <a:prstGeom prst="line">
            <a:avLst/>
          </a:prstGeom>
          <a:ln w="28575">
            <a:solidFill>
              <a:srgbClr val="32A77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B9C00CF-E45A-C321-928A-2A0BA899744B}"/>
              </a:ext>
            </a:extLst>
          </p:cNvPr>
          <p:cNvGrpSpPr/>
          <p:nvPr/>
        </p:nvGrpSpPr>
        <p:grpSpPr>
          <a:xfrm>
            <a:off x="1031561" y="543774"/>
            <a:ext cx="10319514" cy="1378811"/>
            <a:chOff x="5598766" y="4685655"/>
            <a:chExt cx="6572682" cy="25400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3B083F5-63BB-9478-A73B-DE51C013751B}"/>
                </a:ext>
              </a:extLst>
            </p:cNvPr>
            <p:cNvSpPr/>
            <p:nvPr/>
          </p:nvSpPr>
          <p:spPr>
            <a:xfrm>
              <a:off x="5598766" y="4685655"/>
              <a:ext cx="6572682" cy="2540086"/>
            </a:xfrm>
            <a:prstGeom prst="roundRect">
              <a:avLst>
                <a:gd name="adj" fmla="val 25960"/>
              </a:avLst>
            </a:prstGeom>
            <a:solidFill>
              <a:srgbClr val="E9C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1855E7-90E7-A390-411E-CCD511B28340}"/>
                </a:ext>
              </a:extLst>
            </p:cNvPr>
            <p:cNvSpPr txBox="1"/>
            <p:nvPr/>
          </p:nvSpPr>
          <p:spPr>
            <a:xfrm>
              <a:off x="5859814" y="4899801"/>
              <a:ext cx="5998676" cy="221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So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sánh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phiên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chợ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vùng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Trung du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miền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núi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phía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Bắc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phiên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chợ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ở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nơi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sống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BB4FEC8-A465-A2AA-1176-47CCDF05456B}"/>
              </a:ext>
            </a:extLst>
          </p:cNvPr>
          <p:cNvSpPr txBox="1"/>
          <p:nvPr/>
        </p:nvSpPr>
        <p:spPr>
          <a:xfrm>
            <a:off x="1487473" y="2337354"/>
            <a:ext cx="4444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Trung du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Bắc</a:t>
            </a:r>
            <a:endParaRPr 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EB7323-F90D-4C8E-C16A-E6F99A573DF5}"/>
              </a:ext>
            </a:extLst>
          </p:cNvPr>
          <p:cNvSpPr txBox="1"/>
          <p:nvPr/>
        </p:nvSpPr>
        <p:spPr>
          <a:xfrm>
            <a:off x="7357487" y="2433331"/>
            <a:ext cx="386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BBB7DF-B9A3-CDD8-F6D5-D7998DBF1762}"/>
              </a:ext>
            </a:extLst>
          </p:cNvPr>
          <p:cNvSpPr/>
          <p:nvPr/>
        </p:nvSpPr>
        <p:spPr>
          <a:xfrm>
            <a:off x="738223" y="3271702"/>
            <a:ext cx="51936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to. 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60C8FD-5F47-021A-E31D-A97F2AB05824}"/>
              </a:ext>
            </a:extLst>
          </p:cNvPr>
          <p:cNvSpPr/>
          <p:nvPr/>
        </p:nvSpPr>
        <p:spPr>
          <a:xfrm>
            <a:off x="6730797" y="3035355"/>
            <a:ext cx="4804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5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E4E2C409-CAD0-7862-4B3C-CFDE7AB8F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81" y="253778"/>
            <a:ext cx="1304182" cy="15543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A58155A-7D13-2774-5965-94C064FB532E}"/>
              </a:ext>
            </a:extLst>
          </p:cNvPr>
          <p:cNvGrpSpPr/>
          <p:nvPr/>
        </p:nvGrpSpPr>
        <p:grpSpPr>
          <a:xfrm>
            <a:off x="1739824" y="507902"/>
            <a:ext cx="9716451" cy="2014581"/>
            <a:chOff x="5598766" y="4685655"/>
            <a:chExt cx="6572682" cy="25400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D1372F-1090-B803-DCBA-B74389284896}"/>
                </a:ext>
              </a:extLst>
            </p:cNvPr>
            <p:cNvSpPr/>
            <p:nvPr/>
          </p:nvSpPr>
          <p:spPr>
            <a:xfrm>
              <a:off x="5598766" y="4685655"/>
              <a:ext cx="6572682" cy="2540086"/>
            </a:xfrm>
            <a:prstGeom prst="roundRect">
              <a:avLst>
                <a:gd name="adj" fmla="val 25960"/>
              </a:avLst>
            </a:prstGeom>
            <a:solidFill>
              <a:srgbClr val="E9C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CDCDC3-F7FA-4065-2A53-A469ED4C7EF9}"/>
                </a:ext>
              </a:extLst>
            </p:cNvPr>
            <p:cNvSpPr txBox="1"/>
            <p:nvPr/>
          </p:nvSpPr>
          <p:spPr>
            <a:xfrm>
              <a:off x="5859814" y="4899801"/>
              <a:ext cx="5998676" cy="221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Vẽ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sơ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tư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duy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thể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nét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văn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hóa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nổi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bật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ở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vùng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Trung du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miền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núi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phía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Bắc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sơ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dưới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đây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: 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F1D30F0C-35DD-A87D-3251-43C201413C6A}"/>
              </a:ext>
            </a:extLst>
          </p:cNvPr>
          <p:cNvSpPr/>
          <p:nvPr/>
        </p:nvSpPr>
        <p:spPr>
          <a:xfrm>
            <a:off x="5433848" y="3157922"/>
            <a:ext cx="1891863" cy="1158767"/>
          </a:xfrm>
          <a:prstGeom prst="ellipse">
            <a:avLst/>
          </a:prstGeom>
          <a:solidFill>
            <a:srgbClr val="FFC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F89DFA-8748-50AD-2F7C-FBBBB0DA61D0}"/>
              </a:ext>
            </a:extLst>
          </p:cNvPr>
          <p:cNvSpPr/>
          <p:nvPr/>
        </p:nvSpPr>
        <p:spPr>
          <a:xfrm>
            <a:off x="2833851" y="3231930"/>
            <a:ext cx="1744717" cy="1048407"/>
          </a:xfrm>
          <a:prstGeom prst="roundRect">
            <a:avLst/>
          </a:prstGeom>
          <a:solidFill>
            <a:srgbClr val="FFC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68A6F1-F0D5-D81D-8E61-F8A539F95C25}"/>
              </a:ext>
            </a:extLst>
          </p:cNvPr>
          <p:cNvSpPr/>
          <p:nvPr/>
        </p:nvSpPr>
        <p:spPr>
          <a:xfrm>
            <a:off x="7907324" y="3213101"/>
            <a:ext cx="1744717" cy="1048407"/>
          </a:xfrm>
          <a:prstGeom prst="roundRect">
            <a:avLst/>
          </a:prstGeom>
          <a:solidFill>
            <a:srgbClr val="FFC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23730C-4869-0C77-DCE7-19AF3FD98822}"/>
              </a:ext>
            </a:extLst>
          </p:cNvPr>
          <p:cNvSpPr/>
          <p:nvPr/>
        </p:nvSpPr>
        <p:spPr>
          <a:xfrm>
            <a:off x="567660" y="2821592"/>
            <a:ext cx="1744717" cy="1048407"/>
          </a:xfrm>
          <a:prstGeom prst="roundRect">
            <a:avLst/>
          </a:prstGeom>
          <a:solidFill>
            <a:srgbClr val="FFC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637736-7880-7B62-7ED9-7528551EC2DE}"/>
              </a:ext>
            </a:extLst>
          </p:cNvPr>
          <p:cNvSpPr/>
          <p:nvPr/>
        </p:nvSpPr>
        <p:spPr>
          <a:xfrm>
            <a:off x="569406" y="4618685"/>
            <a:ext cx="1744717" cy="1048407"/>
          </a:xfrm>
          <a:prstGeom prst="roundRect">
            <a:avLst/>
          </a:prstGeom>
          <a:solidFill>
            <a:srgbClr val="FFC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415CFF-40D4-7002-BA06-88FD426FA91A}"/>
              </a:ext>
            </a:extLst>
          </p:cNvPr>
          <p:cNvSpPr/>
          <p:nvPr/>
        </p:nvSpPr>
        <p:spPr>
          <a:xfrm>
            <a:off x="9990084" y="2671817"/>
            <a:ext cx="1744717" cy="1048407"/>
          </a:xfrm>
          <a:prstGeom prst="roundRect">
            <a:avLst/>
          </a:prstGeom>
          <a:solidFill>
            <a:srgbClr val="FFC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997DF9-21F7-211F-CCA5-860B803FA5E0}"/>
              </a:ext>
            </a:extLst>
          </p:cNvPr>
          <p:cNvSpPr/>
          <p:nvPr/>
        </p:nvSpPr>
        <p:spPr>
          <a:xfrm>
            <a:off x="10016360" y="4363374"/>
            <a:ext cx="1744717" cy="1048407"/>
          </a:xfrm>
          <a:prstGeom prst="roundRect">
            <a:avLst/>
          </a:prstGeom>
          <a:solidFill>
            <a:srgbClr val="FFC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6EBBAE-D0C0-BB4B-2847-F0625BA1E6EB}"/>
              </a:ext>
            </a:extLst>
          </p:cNvPr>
          <p:cNvSpPr/>
          <p:nvPr/>
        </p:nvSpPr>
        <p:spPr>
          <a:xfrm>
            <a:off x="2739459" y="4903632"/>
            <a:ext cx="1744717" cy="1048407"/>
          </a:xfrm>
          <a:prstGeom prst="roundRect">
            <a:avLst/>
          </a:prstGeom>
          <a:solidFill>
            <a:srgbClr val="FFC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1206E2-567E-A7DB-F54A-3A680D1C1F7B}"/>
              </a:ext>
            </a:extLst>
          </p:cNvPr>
          <p:cNvSpPr/>
          <p:nvPr/>
        </p:nvSpPr>
        <p:spPr>
          <a:xfrm>
            <a:off x="5580994" y="4929356"/>
            <a:ext cx="1744717" cy="1048407"/>
          </a:xfrm>
          <a:prstGeom prst="roundRect">
            <a:avLst/>
          </a:prstGeom>
          <a:solidFill>
            <a:srgbClr val="FFC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7557134-C328-DF8B-5BFC-406329957CDC}"/>
              </a:ext>
            </a:extLst>
          </p:cNvPr>
          <p:cNvSpPr/>
          <p:nvPr/>
        </p:nvSpPr>
        <p:spPr>
          <a:xfrm>
            <a:off x="7970126" y="4929356"/>
            <a:ext cx="1744717" cy="1048407"/>
          </a:xfrm>
          <a:prstGeom prst="roundRect">
            <a:avLst/>
          </a:prstGeom>
          <a:solidFill>
            <a:srgbClr val="FFC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4AEF78-1D85-0707-D247-D13256F0AF12}"/>
              </a:ext>
            </a:extLst>
          </p:cNvPr>
          <p:cNvCxnSpPr>
            <a:cxnSpLocks/>
          </p:cNvCxnSpPr>
          <p:nvPr/>
        </p:nvCxnSpPr>
        <p:spPr>
          <a:xfrm flipV="1">
            <a:off x="4578568" y="3746719"/>
            <a:ext cx="855280" cy="18828"/>
          </a:xfrm>
          <a:prstGeom prst="line">
            <a:avLst/>
          </a:prstGeom>
          <a:ln w="50800">
            <a:solidFill>
              <a:srgbClr val="FFC8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D88ABF-715C-6F8F-9EE7-7AFAFF5AD2E3}"/>
              </a:ext>
            </a:extLst>
          </p:cNvPr>
          <p:cNvCxnSpPr/>
          <p:nvPr/>
        </p:nvCxnSpPr>
        <p:spPr>
          <a:xfrm flipV="1">
            <a:off x="7272399" y="3756133"/>
            <a:ext cx="855280" cy="18828"/>
          </a:xfrm>
          <a:prstGeom prst="line">
            <a:avLst/>
          </a:prstGeom>
          <a:ln w="50800">
            <a:solidFill>
              <a:srgbClr val="FFC8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732135-C814-2D31-D27D-5038345EAD74}"/>
              </a:ext>
            </a:extLst>
          </p:cNvPr>
          <p:cNvCxnSpPr>
            <a:cxnSpLocks/>
          </p:cNvCxnSpPr>
          <p:nvPr/>
        </p:nvCxnSpPr>
        <p:spPr>
          <a:xfrm flipV="1">
            <a:off x="2017291" y="3526511"/>
            <a:ext cx="855280" cy="18828"/>
          </a:xfrm>
          <a:prstGeom prst="line">
            <a:avLst/>
          </a:prstGeom>
          <a:ln w="50800">
            <a:solidFill>
              <a:srgbClr val="FFC8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3E89CE-1632-32B1-092E-A0521528A5DA}"/>
              </a:ext>
            </a:extLst>
          </p:cNvPr>
          <p:cNvCxnSpPr>
            <a:cxnSpLocks/>
          </p:cNvCxnSpPr>
          <p:nvPr/>
        </p:nvCxnSpPr>
        <p:spPr>
          <a:xfrm flipV="1">
            <a:off x="2226936" y="3545339"/>
            <a:ext cx="632218" cy="1339465"/>
          </a:xfrm>
          <a:prstGeom prst="line">
            <a:avLst/>
          </a:prstGeom>
          <a:ln w="50800">
            <a:solidFill>
              <a:srgbClr val="FFC8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7E8178-5ACE-3C77-A29F-AB1C2083B396}"/>
              </a:ext>
            </a:extLst>
          </p:cNvPr>
          <p:cNvCxnSpPr>
            <a:cxnSpLocks/>
          </p:cNvCxnSpPr>
          <p:nvPr/>
        </p:nvCxnSpPr>
        <p:spPr>
          <a:xfrm flipH="1" flipV="1">
            <a:off x="6415340" y="3765547"/>
            <a:ext cx="29936" cy="1258145"/>
          </a:xfrm>
          <a:prstGeom prst="line">
            <a:avLst/>
          </a:prstGeom>
          <a:ln w="50800">
            <a:solidFill>
              <a:srgbClr val="FFC8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68E07D-2733-F81E-199A-5E1324839F27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4484176" y="5427835"/>
            <a:ext cx="1044467" cy="1"/>
          </a:xfrm>
          <a:prstGeom prst="line">
            <a:avLst/>
          </a:prstGeom>
          <a:ln w="50800">
            <a:solidFill>
              <a:srgbClr val="FFC8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5837CF-060B-A732-E451-C7E6E965DC2D}"/>
              </a:ext>
            </a:extLst>
          </p:cNvPr>
          <p:cNvCxnSpPr>
            <a:cxnSpLocks/>
          </p:cNvCxnSpPr>
          <p:nvPr/>
        </p:nvCxnSpPr>
        <p:spPr>
          <a:xfrm flipH="1">
            <a:off x="7242596" y="5495158"/>
            <a:ext cx="1044467" cy="1"/>
          </a:xfrm>
          <a:prstGeom prst="line">
            <a:avLst/>
          </a:prstGeom>
          <a:ln w="50800">
            <a:solidFill>
              <a:srgbClr val="FFC8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E36FDD-29E8-2CE0-C8B2-64556F4A6E2E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9652041" y="3196021"/>
            <a:ext cx="338043" cy="520484"/>
          </a:xfrm>
          <a:prstGeom prst="line">
            <a:avLst/>
          </a:prstGeom>
          <a:ln w="50800">
            <a:solidFill>
              <a:srgbClr val="FFC8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F58FAC-0D58-A5D3-9B45-349BA6A56A5F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9652041" y="3737305"/>
            <a:ext cx="364319" cy="1150273"/>
          </a:xfrm>
          <a:prstGeom prst="line">
            <a:avLst/>
          </a:prstGeom>
          <a:ln w="50800">
            <a:solidFill>
              <a:srgbClr val="FFC8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AF2215-435F-E151-47B1-4B7631ECB7A5}"/>
              </a:ext>
            </a:extLst>
          </p:cNvPr>
          <p:cNvSpPr txBox="1"/>
          <p:nvPr/>
        </p:nvSpPr>
        <p:spPr>
          <a:xfrm>
            <a:off x="5562039" y="3277673"/>
            <a:ext cx="178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EBAA66-787B-4B20-47B1-0EF89D61785F}"/>
              </a:ext>
            </a:extLst>
          </p:cNvPr>
          <p:cNvSpPr txBox="1"/>
          <p:nvPr/>
        </p:nvSpPr>
        <p:spPr>
          <a:xfrm>
            <a:off x="2945426" y="3359462"/>
            <a:ext cx="178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0719A4-779C-E009-2967-016BD5651A3B}"/>
              </a:ext>
            </a:extLst>
          </p:cNvPr>
          <p:cNvSpPr txBox="1"/>
          <p:nvPr/>
        </p:nvSpPr>
        <p:spPr>
          <a:xfrm>
            <a:off x="8262736" y="3441904"/>
            <a:ext cx="178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C1EBAD-96F1-46EB-717F-015534848587}"/>
              </a:ext>
            </a:extLst>
          </p:cNvPr>
          <p:cNvSpPr txBox="1"/>
          <p:nvPr/>
        </p:nvSpPr>
        <p:spPr>
          <a:xfrm>
            <a:off x="5773912" y="4981466"/>
            <a:ext cx="178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múa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D47DDE-1A99-C586-9B02-C0488834F906}"/>
              </a:ext>
            </a:extLst>
          </p:cNvPr>
          <p:cNvSpPr txBox="1"/>
          <p:nvPr/>
        </p:nvSpPr>
        <p:spPr>
          <a:xfrm>
            <a:off x="10102313" y="2856951"/>
            <a:ext cx="178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Tồng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7977"/>
            <a:ext cx="3042933" cy="28887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4685" y="-31022"/>
            <a:ext cx="9542602" cy="6665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B35033-D435-07FE-D431-9159EC6AD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098" y="1917136"/>
            <a:ext cx="8071804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519</Words>
  <Application>Microsoft Office PowerPoint</Application>
  <PresentationFormat>Widescreen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Jokerman</vt:lpstr>
      <vt:lpstr>Times New Roman</vt:lpstr>
      <vt:lpstr>思源黑体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Quý Thắng</dc:creator>
  <cp:lastModifiedBy>Quý Thắng</cp:lastModifiedBy>
  <cp:revision>7</cp:revision>
  <dcterms:created xsi:type="dcterms:W3CDTF">2025-10-27T05:46:46Z</dcterms:created>
  <dcterms:modified xsi:type="dcterms:W3CDTF">2025-10-27T05:54:08Z</dcterms:modified>
</cp:coreProperties>
</file>