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9" r:id="rId2"/>
    <p:sldId id="340" r:id="rId3"/>
    <p:sldId id="280" r:id="rId4"/>
    <p:sldId id="277" r:id="rId5"/>
    <p:sldId id="285" r:id="rId6"/>
    <p:sldId id="286" r:id="rId7"/>
    <p:sldId id="347" r:id="rId8"/>
    <p:sldId id="346" r:id="rId9"/>
    <p:sldId id="348" r:id="rId10"/>
    <p:sldId id="352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727D8-0CC9-40E0-95B6-970CF9A6B133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8776-48EB-45D1-A1C8-6A8DAEEF6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62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0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5D5F8-3211-43D5-AB1E-255525B223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5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2B26-F1D6-4C7C-A354-50544FF8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3540A-DC2B-2CB4-F637-BEADE3429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C5BE-47A4-ED2B-AC36-6E70226B3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FDDD2-4899-5ACC-E96A-93602B35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19EFC-41CB-2689-DD80-0FDBB1C0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6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3B72-8BF3-1CA3-DFAB-F4D9D4E6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795DD-4AD7-8099-421B-2B0A1C0A4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E3D1E-24D7-C030-7B4B-F2C08BD1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581C2-724F-1130-2C79-CE39A100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88CC9-5450-7A4E-BBBD-B5602BF8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CD677-CE50-44BD-0C84-FD229702B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58333-FC12-DB69-C647-75A3DF06E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C586C-2135-D174-A8DB-2E0A1903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22AA1-8D48-BD1D-3FB7-B9E064C7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9129B-600A-B045-8B4F-A8FA61EC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6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D68AAC-9D8D-AF00-276F-FDC7E7636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27625"/>
          <a:stretch/>
        </p:blipFill>
        <p:spPr>
          <a:xfrm>
            <a:off x="9261791" y="0"/>
            <a:ext cx="2930209" cy="286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36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0">
            <a:extLst>
              <a:ext uri="{FF2B5EF4-FFF2-40B4-BE49-F238E27FC236}">
                <a16:creationId xmlns:a16="http://schemas.microsoft.com/office/drawing/2014/main" id="{8412E2C9-82C5-4B91-9C70-78A97EE48304}"/>
              </a:ext>
            </a:extLst>
          </p:cNvPr>
          <p:cNvSpPr/>
          <p:nvPr userDrawn="1"/>
        </p:nvSpPr>
        <p:spPr>
          <a:xfrm>
            <a:off x="261257" y="293914"/>
            <a:ext cx="11658599" cy="6364515"/>
          </a:xfrm>
          <a:prstGeom prst="roundRect">
            <a:avLst>
              <a:gd name="adj" fmla="val 9786"/>
            </a:avLst>
          </a:prstGeom>
          <a:solidFill>
            <a:schemeClr val="bg1"/>
          </a:solidFill>
          <a:ln w="19050">
            <a:solidFill>
              <a:srgbClr val="5EA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" panose="020B0500000000000000" pitchFamily="34" charset="-122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325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F3C1-09F2-F797-BF9A-565E13AD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0BF7-D50A-B0EE-11E0-C9BD6C74C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D3410-6C7A-C4DB-28BA-7F158676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E8FE3-8F65-B0B1-A927-9C41D0C3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F1466-0AFD-A3F6-AC34-86B866F2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59CE-49AF-F37F-98A4-D071550C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CD8F-99BA-8C0E-DF44-5927ACCF2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2782A-5D1B-634E-9559-45B59C59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80BEA-C3DA-D538-1F33-B5149DBB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08F81-C06F-6E59-4F12-808C4FD2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2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5CAF-1A27-0EAA-7B4B-8EEE7090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4372C-5634-454C-6414-C53049986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91C13-C5CE-630E-B4DF-99531D735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32A47-FFCC-53B6-F1E4-3A03A365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8CDFD-81FD-A64B-E760-BAB8DB11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5B436-0F46-1D31-24B6-9BE92D03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B9DD-2CB8-5233-170B-B0AA16AB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78136-D397-E14E-B1A3-64CE1569A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A24D5-49D5-0EB8-2089-9C10573F6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A995A-CBDE-60C2-6482-CEAC01AFC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30164-E3BE-8919-ABCD-FF0052730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10AFC-6907-4EA9-44CD-BA13729B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3964D-100F-6006-7B13-DDE2DE61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2A8F8-70F2-CA82-EF55-6AEF7B5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7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0C8E-DE3B-BE4A-DCAD-B2ADE61AA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45375-A66A-EEED-537A-B30506C9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0FD87-E5A9-F3D8-519E-E2E71816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7FB64-E1F2-2F7C-1901-F33ACE63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7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F2F0B-25CF-0465-40E4-374CD9E7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62234-4BBD-9109-EA4C-265BCE80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B5885-0454-DC63-3330-13609D3D5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2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C34E-A6C2-05D1-CB7F-F5AF3464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9F0D8-CA90-1B3D-DF2A-411A2A0D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04824-E693-8F92-F1D9-A520981B7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F38EA-3639-3ED2-A55A-900941D3D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5E91A-6606-C40A-09F3-2F1D2960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E0116-4461-18AC-CB3A-12055336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0A11-6D80-BBCB-9F99-1AB3214D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1C042-6DB2-1899-5D21-134C89CDA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EA02E-7344-77D6-3511-353D7411E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2359B-9B08-8542-2703-86449128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83A3C-20F8-8549-7A4C-F6954A8B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8E5D0-C567-7401-BFE9-D40A3223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4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A24A7-9F39-1B43-EFDD-6506E209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488EE-BAC3-E310-79AF-648DDD7BF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80657-F58F-7E6C-186A-68464F796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7724-F925-44CA-AB19-761498FF6781}" type="datetimeFigureOut">
              <a:rPr lang="en-US" smtClean="0"/>
              <a:t>27-Oct-25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9E3C8-6510-83FE-E53D-37D41A33A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2CBE3-230D-0155-C675-50D9A1D73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853A-9A78-4B45-872F-0703A70CC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>
            <a:extLst>
              <a:ext uri="{FF2B5EF4-FFF2-40B4-BE49-F238E27FC236}">
                <a16:creationId xmlns:a16="http://schemas.microsoft.com/office/drawing/2014/main" id="{6C81C2D1-7FEB-7A36-AFBF-91B10C4033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1011A3B5-57AC-2A1B-9B0A-775F1B64FA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645604" y="1902488"/>
            <a:ext cx="1596796" cy="1836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F6F731-E365-1572-87D7-DFBDF53EF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" y="-11982"/>
            <a:ext cx="1670559" cy="15967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8C0F27-4EEF-9EE1-0D76-1CE3A73EF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937" y="358248"/>
            <a:ext cx="6261019" cy="662878"/>
          </a:xfrm>
          <a:prstGeom prst="rect">
            <a:avLst/>
          </a:prstGeom>
        </p:spPr>
      </p:pic>
      <p:sp>
        <p:nvSpPr>
          <p:cNvPr id="3" name="矩形: 圆角 6">
            <a:extLst>
              <a:ext uri="{FF2B5EF4-FFF2-40B4-BE49-F238E27FC236}">
                <a16:creationId xmlns:a16="http://schemas.microsoft.com/office/drawing/2014/main" id="{92923BDC-4D94-45EC-00CF-EA4E722BA82B}"/>
              </a:ext>
            </a:extLst>
          </p:cNvPr>
          <p:cNvSpPr/>
          <p:nvPr/>
        </p:nvSpPr>
        <p:spPr>
          <a:xfrm>
            <a:off x="5271755" y="5122425"/>
            <a:ext cx="1316082" cy="621208"/>
          </a:xfrm>
          <a:prstGeom prst="roundRect">
            <a:avLst>
              <a:gd name="adj" fmla="val 50000"/>
            </a:avLst>
          </a:prstGeom>
          <a:solidFill>
            <a:srgbClr val="DA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/>
              </a:rPr>
              <a:t>Tiết</a:t>
            </a:r>
            <a:r>
              <a:rPr kumimoji="0" lang="en-US" altLang="zh-CN" sz="280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/>
              </a:rPr>
              <a:t> 3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阿里巴巴普惠体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D64BA1-899C-759F-3590-66D83C85DF5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39983"/>
          <a:stretch>
            <a:fillRect/>
          </a:stretch>
        </p:blipFill>
        <p:spPr>
          <a:xfrm>
            <a:off x="36092" y="992587"/>
            <a:ext cx="12192000" cy="26650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3816AB-C51B-6074-0F20-34C3DEB473BE}"/>
              </a:ext>
            </a:extLst>
          </p:cNvPr>
          <p:cNvSpPr/>
          <p:nvPr/>
        </p:nvSpPr>
        <p:spPr>
          <a:xfrm>
            <a:off x="4019978" y="3739038"/>
            <a:ext cx="38196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PHÍA BẮC</a:t>
            </a:r>
          </a:p>
        </p:txBody>
      </p:sp>
    </p:spTree>
    <p:extLst>
      <p:ext uri="{BB962C8B-B14F-4D97-AF65-F5344CB8AC3E}">
        <p14:creationId xmlns:p14="http://schemas.microsoft.com/office/powerpoint/2010/main" val="1240922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784196"/>
            <a:ext cx="3474720" cy="217414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6C81C2D1-7FEB-7A36-AFBF-91B10C4033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1011A3B5-57AC-2A1B-9B0A-775F1B64FA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9645604" y="1902488"/>
            <a:ext cx="1596796" cy="1836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F6F731-E365-1572-87D7-DFBDF53EF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" y="-11982"/>
            <a:ext cx="1670559" cy="15967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8C0F27-4EEF-9EE1-0D76-1CE3A73EFD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937" y="541086"/>
            <a:ext cx="6261019" cy="6628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0AEB28-7754-5F30-8A37-BAD27DACF5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378" y="965075"/>
            <a:ext cx="9853271" cy="55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5DDB4B-9BCB-C25B-5884-43DD252DEF5E}"/>
              </a:ext>
            </a:extLst>
          </p:cNvPr>
          <p:cNvSpPr txBox="1"/>
          <p:nvPr/>
        </p:nvSpPr>
        <p:spPr>
          <a:xfrm>
            <a:off x="4810760" y="217092"/>
            <a:ext cx="257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GHI VỞ</a:t>
            </a:r>
            <a:r>
              <a:rPr lang="vi-VN" sz="4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A926D-3B7F-02DC-97F0-42E51659F918}"/>
              </a:ext>
            </a:extLst>
          </p:cNvPr>
          <p:cNvSpPr txBox="1"/>
          <p:nvPr/>
        </p:nvSpPr>
        <p:spPr>
          <a:xfrm>
            <a:off x="552236" y="1158345"/>
            <a:ext cx="10913724" cy="117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 sơ đồ tư duy th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hiện một số cách thức khai thác tự nhiên ở vùng trung du và miền núi phía Bắc.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48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1E3E7933-DEA8-05D9-0BC3-576FED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4683860"/>
            <a:ext cx="3474720" cy="217414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9C5E3D17-BEF2-444D-5236-0527FFD1F0B9}"/>
              </a:ext>
            </a:extLst>
          </p:cNvPr>
          <p:cNvSpPr/>
          <p:nvPr/>
        </p:nvSpPr>
        <p:spPr>
          <a:xfrm>
            <a:off x="3731821" y="742412"/>
            <a:ext cx="4307440" cy="621208"/>
          </a:xfrm>
          <a:prstGeom prst="roundRect">
            <a:avLst>
              <a:gd name="adj" fmla="val 50000"/>
            </a:avLst>
          </a:prstGeom>
          <a:solidFill>
            <a:srgbClr val="DA4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/>
              </a:rPr>
              <a:t>Yêu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/>
              </a:rPr>
              <a:t>cầu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/>
              </a:rPr>
              <a:t>cần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/>
              </a:rPr>
              <a:t>đạt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阿里巴巴普惠体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B20A5D9-387A-D52F-8AD5-EB745C7B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27097" b="52982"/>
          <a:stretch/>
        </p:blipFill>
        <p:spPr>
          <a:xfrm flipH="1">
            <a:off x="1285378" y="491953"/>
            <a:ext cx="1110770" cy="73108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EB308DE-3858-1BFD-D69C-ABBE3ACEF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5" t="46026" r="1265" b="24046"/>
          <a:stretch/>
        </p:blipFill>
        <p:spPr>
          <a:xfrm>
            <a:off x="10236142" y="994561"/>
            <a:ext cx="1596796" cy="1836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327518-EDBD-3091-2460-5AA93ED561ED}"/>
              </a:ext>
            </a:extLst>
          </p:cNvPr>
          <p:cNvSpPr txBox="1"/>
          <p:nvPr/>
        </p:nvSpPr>
        <p:spPr>
          <a:xfrm>
            <a:off x="920209" y="1504197"/>
            <a:ext cx="10351581" cy="3416320"/>
          </a:xfrm>
          <a:prstGeom prst="rect">
            <a:avLst/>
          </a:prstGeom>
          <a:solidFill>
            <a:srgbClr val="F9E3E4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</a:rPr>
              <a:t>Kể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tên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tộc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sinh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sống</a:t>
            </a:r>
            <a:r>
              <a:rPr lang="en-US" sz="3600" b="1" dirty="0">
                <a:latin typeface="Cambria" panose="02040503050406030204" pitchFamily="18" charset="0"/>
              </a:rPr>
              <a:t> ở </a:t>
            </a:r>
            <a:r>
              <a:rPr lang="en-US" sz="3600" b="1" dirty="0" err="1">
                <a:latin typeface="Cambria" panose="02040503050406030204" pitchFamily="18" charset="0"/>
              </a:rPr>
              <a:t>vùng</a:t>
            </a:r>
            <a:r>
              <a:rPr lang="en-US" sz="3600" b="1" dirty="0">
                <a:latin typeface="Cambria" panose="02040503050406030204" pitchFamily="18" charset="0"/>
              </a:rPr>
              <a:t> Trung du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miền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núi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phía</a:t>
            </a:r>
            <a:r>
              <a:rPr lang="en-US" sz="3600" b="1" dirty="0">
                <a:latin typeface="Cambria" panose="02040503050406030204" pitchFamily="18" charset="0"/>
              </a:rPr>
              <a:t> Bắc.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</a:rPr>
              <a:t>Nhận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xét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đơn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giản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về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sự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bố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cư</a:t>
            </a:r>
            <a:r>
              <a:rPr lang="en-US" sz="3600" b="1" dirty="0">
                <a:latin typeface="Cambria" panose="02040503050406030204" pitchFamily="18" charset="0"/>
              </a:rPr>
              <a:t> ở </a:t>
            </a:r>
            <a:r>
              <a:rPr lang="en-US" sz="3600" b="1" dirty="0" err="1">
                <a:latin typeface="Cambria" panose="02040503050406030204" pitchFamily="18" charset="0"/>
              </a:rPr>
              <a:t>vùng</a:t>
            </a:r>
            <a:r>
              <a:rPr lang="en-US" sz="3600" b="1" dirty="0">
                <a:latin typeface="Cambria" panose="02040503050406030204" pitchFamily="18" charset="0"/>
              </a:rPr>
              <a:t> Trung du </a:t>
            </a:r>
            <a:r>
              <a:rPr lang="en-US" sz="3600" b="1" dirty="0" err="1">
                <a:latin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miền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núi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phía</a:t>
            </a:r>
            <a:r>
              <a:rPr lang="en-US" sz="3600" b="1" dirty="0">
                <a:latin typeface="Cambria" panose="02040503050406030204" pitchFamily="18" charset="0"/>
              </a:rPr>
              <a:t> Bắc </a:t>
            </a:r>
            <a:r>
              <a:rPr lang="en-US" sz="3600" b="1" dirty="0" err="1">
                <a:latin typeface="Cambria" panose="02040503050406030204" pitchFamily="18" charset="0"/>
              </a:rPr>
              <a:t>thông</a:t>
            </a:r>
            <a:r>
              <a:rPr lang="en-US" sz="3600" b="1" dirty="0">
                <a:latin typeface="Cambria" panose="02040503050406030204" pitchFamily="18" charset="0"/>
              </a:rPr>
              <a:t> qua </a:t>
            </a:r>
            <a:r>
              <a:rPr lang="en-US" sz="3600" b="1" dirty="0" err="1">
                <a:latin typeface="Cambria" panose="02040503050406030204" pitchFamily="18" charset="0"/>
              </a:rPr>
              <a:t>lược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đồ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phân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bố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dân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cư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</a:rPr>
              <a:t>Kể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được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một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thức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khai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thác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tự</a:t>
            </a: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</a:rPr>
              <a:t>nhiên</a:t>
            </a:r>
            <a:r>
              <a:rPr lang="en-US" sz="36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D7849FD-E668-2023-1F0D-5EECC78CF8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40" y="3212357"/>
            <a:ext cx="3721063" cy="372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76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1128" y="588254"/>
            <a:ext cx="6790295" cy="867946"/>
            <a:chOff x="891092" y="916590"/>
            <a:chExt cx="10531413" cy="1660338"/>
          </a:xfrm>
        </p:grpSpPr>
        <p:sp>
          <p:nvSpPr>
            <p:cNvPr id="3" name="Rounded Rectangle 2"/>
            <p:cNvSpPr/>
            <p:nvPr/>
          </p:nvSpPr>
          <p:spPr>
            <a:xfrm>
              <a:off x="891092" y="916590"/>
              <a:ext cx="10531413" cy="1660338"/>
            </a:xfrm>
            <a:prstGeom prst="roundRect">
              <a:avLst/>
            </a:prstGeom>
            <a:solidFill>
              <a:srgbClr val="99FF66"/>
            </a:solidFill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23460" y="946455"/>
              <a:ext cx="10257401" cy="1354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</a:t>
              </a:r>
              <a:r>
                <a:rPr kumimoji="0" lang="en-US" sz="4000" b="1" i="1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) Khai thác</a:t>
              </a:r>
              <a:r>
                <a:rPr kumimoji="0" lang="en-US" sz="4000" b="1" i="1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khoáng sản</a:t>
              </a:r>
              <a:endPara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0601" y="1880476"/>
            <a:ext cx="10795975" cy="4312506"/>
            <a:chOff x="749449" y="875643"/>
            <a:chExt cx="10691167" cy="2385510"/>
          </a:xfrm>
        </p:grpSpPr>
        <p:sp>
          <p:nvSpPr>
            <p:cNvPr id="6" name="Rounded Rectangle 5"/>
            <p:cNvSpPr/>
            <p:nvPr/>
          </p:nvSpPr>
          <p:spPr>
            <a:xfrm>
              <a:off x="749449" y="875643"/>
              <a:ext cx="10691167" cy="238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23460" y="946455"/>
              <a:ext cx="10257401" cy="217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60958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thông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tin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quan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sát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6,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:</a:t>
              </a:r>
            </a:p>
            <a:p>
              <a:pPr marL="0" marR="0" lvl="0" indent="0" algn="just" defTabSz="60958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 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-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Xác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định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trên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lược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đồ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một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mỏ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khoáng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sản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ở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vùng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Trung du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và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miền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núi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phía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Bắc.</a:t>
              </a:r>
            </a:p>
            <a:p>
              <a:pPr marL="0" marR="0" lvl="0" indent="0" algn="just" defTabSz="60958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baseline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   -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Kể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tên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sản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phẩm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nguồn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gốc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từ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khoáng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sản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vùng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Trung du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miền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núi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phía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Bắc.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68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69910" y="467312"/>
            <a:ext cx="8168599" cy="779597"/>
            <a:chOff x="749449" y="875643"/>
            <a:chExt cx="10691167" cy="2385510"/>
          </a:xfrm>
        </p:grpSpPr>
        <p:sp>
          <p:nvSpPr>
            <p:cNvPr id="3" name="Rounded Rectangle 2"/>
            <p:cNvSpPr/>
            <p:nvPr/>
          </p:nvSpPr>
          <p:spPr>
            <a:xfrm>
              <a:off x="749449" y="875643"/>
              <a:ext cx="10691167" cy="238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23460" y="946456"/>
              <a:ext cx="10257401" cy="216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Đọc thông tin</a:t>
              </a:r>
              <a:r>
                <a:rPr kumimoji="0" lang="en-US" sz="4000" b="1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sgk/ trang 26, 27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01781" y="1460296"/>
            <a:ext cx="1115290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spcBef>
                <a:spcPts val="1200"/>
              </a:spcBef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Khai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khoáng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tế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Trung du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miền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phía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Bắc.</a:t>
            </a:r>
          </a:p>
          <a:p>
            <a:pPr algn="just" defTabSz="609585">
              <a:spcBef>
                <a:spcPts val="1200"/>
              </a:spcBef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Khoáng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khai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ngành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than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khoáng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a-pa-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lân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vôi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dựng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,…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Khoáng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khai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mỏ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3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2892" y="481166"/>
            <a:ext cx="10795975" cy="2067006"/>
            <a:chOff x="749449" y="875643"/>
            <a:chExt cx="10691167" cy="1143387"/>
          </a:xfrm>
        </p:grpSpPr>
        <p:sp>
          <p:nvSpPr>
            <p:cNvPr id="3" name="Rounded Rectangle 2"/>
            <p:cNvSpPr/>
            <p:nvPr/>
          </p:nvSpPr>
          <p:spPr>
            <a:xfrm>
              <a:off x="749449" y="875643"/>
              <a:ext cx="10691167" cy="114338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23460" y="931127"/>
              <a:ext cx="10257401" cy="1072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60958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baseline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-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Kể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tên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một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sản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phẩm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nguồn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gốc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từ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khoáng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sản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của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vùng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Trung du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và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miền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núi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phía</a:t>
              </a:r>
              <a:r>
                <a:rPr lang="en-US" sz="40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Bắc.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42892" y="2873460"/>
            <a:ext cx="11152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585">
              <a:spcBef>
                <a:spcPts val="1200"/>
              </a:spcBef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Khoáng sản khai thác được dùng làm nguyên liệu cho nhiều ngành công nghiệp: 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than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cho sản xuất điện, các khoáng sản kim loại để 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luyện kim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a-pa-tít để sản xuất 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phân lân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đá vôi làm 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vật liệu xây dựng</a:t>
            </a: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,… Khoáng sản được khai thác ở các mỏ, sau đó vận chuyển đến nhà máy để chế biến.</a:t>
            </a:r>
          </a:p>
        </p:txBody>
      </p:sp>
    </p:spTree>
    <p:extLst>
      <p:ext uri="{BB962C8B-B14F-4D97-AF65-F5344CB8AC3E}">
        <p14:creationId xmlns:p14="http://schemas.microsoft.com/office/powerpoint/2010/main" val="375418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13DC8A-8486-056F-CBF2-3CA950D31B44}"/>
              </a:ext>
            </a:extLst>
          </p:cNvPr>
          <p:cNvGrpSpPr/>
          <p:nvPr/>
        </p:nvGrpSpPr>
        <p:grpSpPr>
          <a:xfrm>
            <a:off x="3755571" y="47303"/>
            <a:ext cx="4495800" cy="906296"/>
            <a:chOff x="6480770" y="884186"/>
            <a:chExt cx="2619204" cy="490934"/>
          </a:xfrm>
        </p:grpSpPr>
        <p:pic>
          <p:nvPicPr>
            <p:cNvPr id="3" name="Picture 15">
              <a:extLst>
                <a:ext uri="{FF2B5EF4-FFF2-40B4-BE49-F238E27FC236}">
                  <a16:creationId xmlns:a16="http://schemas.microsoft.com/office/drawing/2014/main" id="{D9DAA287-306D-D72E-8FED-0C2D75800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1470">
              <a:off x="6752133" y="884186"/>
              <a:ext cx="2076478" cy="49093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8EB777-15D1-7D3F-BEB3-3D3FD901CE33}"/>
                </a:ext>
              </a:extLst>
            </p:cNvPr>
            <p:cNvSpPr/>
            <p:nvPr/>
          </p:nvSpPr>
          <p:spPr>
            <a:xfrm>
              <a:off x="6480770" y="912087"/>
              <a:ext cx="2619204" cy="326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altLang="en-US" sz="3600" b="1" i="0" u="none" strike="noStrike" kern="1200" cap="none" spc="0" normalizeH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LUẬN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844743"/>
          <a:ext cx="11604171" cy="57868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27225">
                  <a:extLst>
                    <a:ext uri="{9D8B030D-6E8A-4147-A177-3AD203B41FA5}">
                      <a16:colId xmlns:a16="http://schemas.microsoft.com/office/drawing/2014/main" val="3889051075"/>
                    </a:ext>
                  </a:extLst>
                </a:gridCol>
                <a:gridCol w="7676946">
                  <a:extLst>
                    <a:ext uri="{9D8B030D-6E8A-4147-A177-3AD203B41FA5}">
                      <a16:colId xmlns:a16="http://schemas.microsoft.com/office/drawing/2014/main" val="2114352112"/>
                    </a:ext>
                  </a:extLst>
                </a:gridCol>
              </a:tblGrid>
              <a:tr h="918745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Cách</a:t>
                      </a:r>
                      <a:r>
                        <a:rPr lang="en-US" sz="3200" baseline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thức khai thác tự nhiên</a:t>
                      </a:r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Ý</a:t>
                      </a:r>
                      <a:r>
                        <a:rPr lang="en-US" sz="3200" baseline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nghĩa</a:t>
                      </a:r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83636"/>
                  </a:ext>
                </a:extLst>
              </a:tr>
              <a:tr h="1514345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Làm</a:t>
                      </a:r>
                      <a:r>
                        <a:rPr lang="en-US" sz="3200" baseline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ruộng bậc thang</a:t>
                      </a:r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kern="120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Trồng lúa nước giúp dân đảm bảo nguồn lương thực cho người dân.</a:t>
                      </a:r>
                      <a:endParaRPr lang="en-US" sz="2800" kern="120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pt-BR" sz="2800" kern="120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Hạn chế tình trạng phá rừng, làm nương rẫy.</a:t>
                      </a:r>
                      <a:endParaRPr lang="en-US" sz="2800" kern="120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pt-BR" sz="2800" kern="120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Thúc đẩy hoạt động du lịch của vùng.</a:t>
                      </a:r>
                      <a:endParaRPr lang="en-US" sz="40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57605"/>
                  </a:ext>
                </a:extLst>
              </a:tr>
              <a:tr h="1123396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Xây</a:t>
                      </a:r>
                      <a:r>
                        <a:rPr lang="en-US" sz="3200" baseline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dựng các công trình thủy điện</a:t>
                      </a:r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kern="120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Cung cấp điện cho sinh hoạt và sản xuất</a:t>
                      </a:r>
                      <a:endParaRPr lang="en-US" sz="2800" kern="120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pt-BR" sz="2800" kern="120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Giúp giảm lũ cho vùng đồng bằng.</a:t>
                      </a:r>
                      <a:endParaRPr lang="en-US" sz="40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323544"/>
                  </a:ext>
                </a:extLst>
              </a:tr>
              <a:tr h="1514345">
                <a:tc>
                  <a:txBody>
                    <a:bodyPr/>
                    <a:lstStyle/>
                    <a:p>
                      <a:pPr algn="l"/>
                      <a:r>
                        <a:rPr lang="en-US" sz="320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Khai thác</a:t>
                      </a:r>
                      <a:r>
                        <a:rPr lang="en-US" sz="3200" baseline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khoáng sản</a:t>
                      </a:r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800" kern="120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Làm nguyên liệu và nhiên liệu cho nhiều ngành công nghiệp như than cho sản xuất điện a-pa-tít để sản xuất phân lân, đá vôi làm vật liệu xây dựng.</a:t>
                      </a:r>
                      <a:endParaRPr lang="en-US" sz="40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27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72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9696D3-C1C8-E504-0825-B29FF50C967B}"/>
              </a:ext>
            </a:extLst>
          </p:cNvPr>
          <p:cNvSpPr txBox="1"/>
          <p:nvPr/>
        </p:nvSpPr>
        <p:spPr>
          <a:xfrm>
            <a:off x="594189" y="373748"/>
            <a:ext cx="11003622" cy="241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Vẽ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sơ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đồ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tư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duy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thể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hiện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một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số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cách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thức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khai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thác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tự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nhiên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ở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vùng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Trung du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và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miền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núi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phía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Bắc </a:t>
            </a:r>
          </a:p>
          <a:p>
            <a:pPr algn="ctr">
              <a:lnSpc>
                <a:spcPct val="150000"/>
              </a:lnSpc>
            </a:pP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(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vai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trò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phân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bố</a:t>
            </a:r>
            <a:r>
              <a:rPr lang="en-US" sz="3500" b="1" dirty="0">
                <a:solidFill>
                  <a:srgbClr val="00B05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A5F96-AC47-1E2B-663E-87437CB9C921}"/>
              </a:ext>
            </a:extLst>
          </p:cNvPr>
          <p:cNvSpPr txBox="1"/>
          <p:nvPr/>
        </p:nvSpPr>
        <p:spPr>
          <a:xfrm>
            <a:off x="6096000" y="3216306"/>
            <a:ext cx="4223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Cambria" panose="02040503050406030204" pitchFamily="18" charset="0"/>
              </a:rPr>
              <a:t>Vẽ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sơ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đồ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tư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duy</a:t>
            </a:r>
            <a:r>
              <a:rPr lang="en-US" sz="4400" b="1" dirty="0">
                <a:latin typeface="Cambria" panose="02040503050406030204" pitchFamily="18" charset="0"/>
              </a:rPr>
              <a:t> (</a:t>
            </a:r>
            <a:r>
              <a:rPr lang="en-US" sz="4400" b="1" dirty="0" err="1">
                <a:latin typeface="Cambria" panose="02040503050406030204" pitchFamily="18" charset="0"/>
              </a:rPr>
              <a:t>cá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nhân</a:t>
            </a:r>
            <a:r>
              <a:rPr lang="en-US" sz="4400" b="1" dirty="0"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013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1C062-6B96-34C9-717A-2DB712227A2B}"/>
              </a:ext>
            </a:extLst>
          </p:cNvPr>
          <p:cNvSpPr txBox="1"/>
          <p:nvPr/>
        </p:nvSpPr>
        <p:spPr>
          <a:xfrm>
            <a:off x="113606" y="382079"/>
            <a:ext cx="12078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sơ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đồ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tư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duy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thức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khai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thác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ở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vùng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Trung du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miền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núi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phía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Bắc (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vai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trò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bố</a:t>
            </a:r>
            <a:r>
              <a:rPr 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)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C524136-E80B-53ED-07F8-5EADCAD69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731021">
            <a:off x="4398619" y="2382119"/>
            <a:ext cx="702582" cy="116334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548018A-A8E5-D0ED-97C1-0DA09EF53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57724">
            <a:off x="4892762" y="3442076"/>
            <a:ext cx="800100" cy="181148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87B627D-3CDE-A06B-9A39-D52204F2E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688870">
            <a:off x="8846112" y="3117459"/>
            <a:ext cx="800100" cy="14287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1906E4-27F6-A7CF-2695-4F860DFEAEEE}"/>
              </a:ext>
            </a:extLst>
          </p:cNvPr>
          <p:cNvGrpSpPr/>
          <p:nvPr/>
        </p:nvGrpSpPr>
        <p:grpSpPr>
          <a:xfrm>
            <a:off x="4820836" y="1435482"/>
            <a:ext cx="4576847" cy="2560263"/>
            <a:chOff x="2992582" y="2403085"/>
            <a:chExt cx="5353396" cy="211502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B9259C-C655-C154-6F38-F4C463C0E283}"/>
                </a:ext>
              </a:extLst>
            </p:cNvPr>
            <p:cNvSpPr/>
            <p:nvPr/>
          </p:nvSpPr>
          <p:spPr>
            <a:xfrm>
              <a:off x="2992582" y="2403085"/>
              <a:ext cx="5353396" cy="2115021"/>
            </a:xfrm>
            <a:prstGeom prst="ellipse">
              <a:avLst/>
            </a:prstGeom>
            <a:solidFill>
              <a:srgbClr val="F9E3E4"/>
            </a:solidFill>
            <a:ln>
              <a:solidFill>
                <a:srgbClr val="F250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D1F741A-1652-A134-E7E1-6829DB099FF2}"/>
                </a:ext>
              </a:extLst>
            </p:cNvPr>
            <p:cNvSpPr txBox="1"/>
            <p:nvPr/>
          </p:nvSpPr>
          <p:spPr>
            <a:xfrm>
              <a:off x="3415541" y="2729080"/>
              <a:ext cx="4572000" cy="170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vùng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Trung du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miền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núi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phía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Bắc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EC1AC7-91D2-A8D3-7961-9B7EB6FDF590}"/>
              </a:ext>
            </a:extLst>
          </p:cNvPr>
          <p:cNvGrpSpPr/>
          <p:nvPr/>
        </p:nvGrpSpPr>
        <p:grpSpPr>
          <a:xfrm>
            <a:off x="24799" y="1476927"/>
            <a:ext cx="4400203" cy="1755139"/>
            <a:chOff x="24799" y="1476927"/>
            <a:chExt cx="4400203" cy="175513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F8EB0CE-D805-E101-B65B-ECB62B660AA6}"/>
                </a:ext>
              </a:extLst>
            </p:cNvPr>
            <p:cNvGrpSpPr/>
            <p:nvPr/>
          </p:nvGrpSpPr>
          <p:grpSpPr>
            <a:xfrm>
              <a:off x="24799" y="1476927"/>
              <a:ext cx="4400203" cy="1661993"/>
              <a:chOff x="-401228" y="1416729"/>
              <a:chExt cx="4400203" cy="166199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04A487-3A4F-F9FC-3277-BE2ECF7713CF}"/>
                  </a:ext>
                </a:extLst>
              </p:cNvPr>
              <p:cNvSpPr txBox="1"/>
              <p:nvPr/>
            </p:nvSpPr>
            <p:spPr>
              <a:xfrm>
                <a:off x="-401228" y="1416729"/>
                <a:ext cx="44002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solidFill>
                      <a:srgbClr val="0070C0"/>
                    </a:solidFill>
                    <a:latin typeface="Cambria" panose="02040503050406030204" pitchFamily="18" charset="0"/>
                  </a:rPr>
                  <a:t>Làm</a:t>
                </a:r>
                <a:r>
                  <a:rPr lang="en-US" sz="3200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Cambria" panose="02040503050406030204" pitchFamily="18" charset="0"/>
                  </a:rPr>
                  <a:t>ruộng</a:t>
                </a:r>
                <a:r>
                  <a:rPr lang="en-US" sz="3200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Cambria" panose="02040503050406030204" pitchFamily="18" charset="0"/>
                  </a:rPr>
                  <a:t>bậc</a:t>
                </a:r>
                <a:r>
                  <a:rPr lang="en-US" sz="3200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thang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DABE44-6D2A-0B44-AD6C-EDA18F370095}"/>
                  </a:ext>
                </a:extLst>
              </p:cNvPr>
              <p:cNvSpPr txBox="1"/>
              <p:nvPr/>
            </p:nvSpPr>
            <p:spPr>
              <a:xfrm>
                <a:off x="-136607" y="2001504"/>
                <a:ext cx="21917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Vai </a:t>
                </a:r>
                <a:r>
                  <a:rPr lang="en-US" sz="3200" dirty="0" err="1">
                    <a:solidFill>
                      <a:srgbClr val="0070C0"/>
                    </a:solidFill>
                    <a:latin typeface="Cambria" panose="02040503050406030204" pitchFamily="18" charset="0"/>
                  </a:rPr>
                  <a:t>trò</a:t>
                </a:r>
                <a:r>
                  <a:rPr lang="en-US" sz="3200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:</a:t>
                </a:r>
              </a:p>
              <a:p>
                <a:r>
                  <a:rPr lang="en-US" sz="3200" dirty="0" err="1">
                    <a:solidFill>
                      <a:srgbClr val="0070C0"/>
                    </a:solidFill>
                    <a:latin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Cambria" panose="02040503050406030204" pitchFamily="18" charset="0"/>
                  </a:rPr>
                  <a:t>bố</a:t>
                </a:r>
                <a:r>
                  <a:rPr lang="en-US" sz="3200" dirty="0">
                    <a:solidFill>
                      <a:srgbClr val="0070C0"/>
                    </a:solidFill>
                    <a:latin typeface="Cambria" panose="02040503050406030204" pitchFamily="18" charset="0"/>
                  </a:rPr>
                  <a:t>: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B61C2F-234C-6133-ECE4-76EEBEAF2CFD}"/>
                </a:ext>
              </a:extLst>
            </p:cNvPr>
            <p:cNvSpPr/>
            <p:nvPr/>
          </p:nvSpPr>
          <p:spPr>
            <a:xfrm>
              <a:off x="227905" y="1531677"/>
              <a:ext cx="4032368" cy="1700389"/>
            </a:xfrm>
            <a:prstGeom prst="roundRect">
              <a:avLst/>
            </a:prstGeom>
            <a:noFill/>
            <a:ln w="28575">
              <a:solidFill>
                <a:srgbClr val="0C77C3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0C8CE6-62DD-BF2C-8798-A2CEDE63CC94}"/>
              </a:ext>
            </a:extLst>
          </p:cNvPr>
          <p:cNvGrpSpPr/>
          <p:nvPr/>
        </p:nvGrpSpPr>
        <p:grpSpPr>
          <a:xfrm>
            <a:off x="370722" y="4282234"/>
            <a:ext cx="4400203" cy="1700389"/>
            <a:chOff x="370722" y="4282234"/>
            <a:chExt cx="4400203" cy="17003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F230B59-2312-893A-36E3-F0E078991942}"/>
                </a:ext>
              </a:extLst>
            </p:cNvPr>
            <p:cNvGrpSpPr/>
            <p:nvPr/>
          </p:nvGrpSpPr>
          <p:grpSpPr>
            <a:xfrm>
              <a:off x="370722" y="4317355"/>
              <a:ext cx="4400203" cy="1661993"/>
              <a:chOff x="-367032" y="4432342"/>
              <a:chExt cx="4400203" cy="166199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053A9B-3E36-A94B-28B1-A3959E17A95C}"/>
                  </a:ext>
                </a:extLst>
              </p:cNvPr>
              <p:cNvSpPr txBox="1"/>
              <p:nvPr/>
            </p:nvSpPr>
            <p:spPr>
              <a:xfrm>
                <a:off x="-367032" y="4432342"/>
                <a:ext cx="44002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solidFill>
                      <a:srgbClr val="7030A0"/>
                    </a:solidFill>
                    <a:latin typeface="Cambria" panose="02040503050406030204" pitchFamily="18" charset="0"/>
                  </a:rPr>
                  <a:t>Khai</a:t>
                </a:r>
                <a:r>
                  <a:rPr lang="en-US" sz="32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Cambria" panose="02040503050406030204" pitchFamily="18" charset="0"/>
                  </a:rPr>
                  <a:t>thác</a:t>
                </a:r>
                <a:r>
                  <a:rPr lang="en-US" sz="32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Cambria" panose="02040503050406030204" pitchFamily="18" charset="0"/>
                  </a:rPr>
                  <a:t>khoáng</a:t>
                </a:r>
                <a:r>
                  <a:rPr lang="en-US" sz="32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Cambria" panose="02040503050406030204" pitchFamily="18" charset="0"/>
                  </a:rPr>
                  <a:t>sản</a:t>
                </a:r>
                <a:endParaRPr lang="en-US" sz="3200" dirty="0">
                  <a:solidFill>
                    <a:srgbClr val="7030A0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6D70E1-D387-F4B3-22D4-5AF4925FE63C}"/>
                  </a:ext>
                </a:extLst>
              </p:cNvPr>
              <p:cNvSpPr txBox="1"/>
              <p:nvPr/>
            </p:nvSpPr>
            <p:spPr>
              <a:xfrm>
                <a:off x="-102411" y="5017117"/>
                <a:ext cx="21917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Vai </a:t>
                </a:r>
                <a:r>
                  <a:rPr lang="en-US" sz="3200" dirty="0" err="1">
                    <a:solidFill>
                      <a:srgbClr val="7030A0"/>
                    </a:solidFill>
                    <a:latin typeface="Cambria" panose="02040503050406030204" pitchFamily="18" charset="0"/>
                  </a:rPr>
                  <a:t>trò</a:t>
                </a:r>
                <a:r>
                  <a:rPr lang="en-US" sz="32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:</a:t>
                </a:r>
              </a:p>
              <a:p>
                <a:r>
                  <a:rPr lang="en-US" sz="3200" dirty="0" err="1">
                    <a:solidFill>
                      <a:srgbClr val="7030A0"/>
                    </a:solidFill>
                    <a:latin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Cambria" panose="02040503050406030204" pitchFamily="18" charset="0"/>
                  </a:rPr>
                  <a:t>bố</a:t>
                </a:r>
                <a:r>
                  <a:rPr lang="en-US" sz="3200" dirty="0">
                    <a:solidFill>
                      <a:srgbClr val="7030A0"/>
                    </a:solidFill>
                    <a:latin typeface="Cambria" panose="02040503050406030204" pitchFamily="18" charset="0"/>
                  </a:rPr>
                  <a:t>: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FC3A67D-1E6A-F765-69D2-79979B6C5F41}"/>
                </a:ext>
              </a:extLst>
            </p:cNvPr>
            <p:cNvSpPr/>
            <p:nvPr/>
          </p:nvSpPr>
          <p:spPr>
            <a:xfrm>
              <a:off x="523500" y="4282234"/>
              <a:ext cx="4032368" cy="1700389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1A5070-1991-A864-71EC-61189019E975}"/>
              </a:ext>
            </a:extLst>
          </p:cNvPr>
          <p:cNvGrpSpPr/>
          <p:nvPr/>
        </p:nvGrpSpPr>
        <p:grpSpPr>
          <a:xfrm>
            <a:off x="7109259" y="4449212"/>
            <a:ext cx="5276704" cy="2026709"/>
            <a:chOff x="7109259" y="4449212"/>
            <a:chExt cx="5276704" cy="202670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B11BC5-3724-77B1-F242-9FAF3AA26DD9}"/>
                </a:ext>
              </a:extLst>
            </p:cNvPr>
            <p:cNvGrpSpPr/>
            <p:nvPr/>
          </p:nvGrpSpPr>
          <p:grpSpPr>
            <a:xfrm>
              <a:off x="7450280" y="4449212"/>
              <a:ext cx="4935683" cy="2026709"/>
              <a:chOff x="5624945" y="4598164"/>
              <a:chExt cx="7099390" cy="2026709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799E05-1B4A-02B4-9692-9956B7D566C7}"/>
                  </a:ext>
                </a:extLst>
              </p:cNvPr>
              <p:cNvSpPr txBox="1"/>
              <p:nvPr/>
            </p:nvSpPr>
            <p:spPr>
              <a:xfrm>
                <a:off x="5624945" y="4598164"/>
                <a:ext cx="70993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Xây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dựng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các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công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trình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thủy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điện</a:t>
                </a:r>
                <a:endParaRPr lang="en-US" sz="3200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FB21FD-7439-2DD4-9E0F-7A5C4BC961B5}"/>
                  </a:ext>
                </a:extLst>
              </p:cNvPr>
              <p:cNvSpPr txBox="1"/>
              <p:nvPr/>
            </p:nvSpPr>
            <p:spPr>
              <a:xfrm>
                <a:off x="5624945" y="5547655"/>
                <a:ext cx="300525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Vai 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trò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:</a:t>
                </a:r>
              </a:p>
              <a:p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bố</a:t>
                </a:r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:</a:t>
                </a:r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3190BE5-8CEA-4107-A449-D8CA2FA7A245}"/>
                </a:ext>
              </a:extLst>
            </p:cNvPr>
            <p:cNvSpPr/>
            <p:nvPr/>
          </p:nvSpPr>
          <p:spPr>
            <a:xfrm>
              <a:off x="7109259" y="4548508"/>
              <a:ext cx="4935682" cy="1927413"/>
            </a:xfrm>
            <a:prstGeom prst="roundRect">
              <a:avLst/>
            </a:prstGeom>
            <a:noFill/>
            <a:ln w="28575">
              <a:solidFill>
                <a:srgbClr val="CE73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8656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A8DF40-189B-04C8-C4BB-5099A89B5A69}"/>
              </a:ext>
            </a:extLst>
          </p:cNvPr>
          <p:cNvSpPr txBox="1"/>
          <p:nvPr/>
        </p:nvSpPr>
        <p:spPr>
          <a:xfrm>
            <a:off x="5648500" y="4407197"/>
            <a:ext cx="728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Xây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công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trình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thủy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điện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09398-A81D-28D9-FA1D-8B8F0AA9CC8A}"/>
              </a:ext>
            </a:extLst>
          </p:cNvPr>
          <p:cNvSpPr txBox="1"/>
          <p:nvPr/>
        </p:nvSpPr>
        <p:spPr>
          <a:xfrm>
            <a:off x="5760725" y="4915687"/>
            <a:ext cx="6355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Cung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cấp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điện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sinh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hoạt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sản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xuất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giảm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lũ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Tuyên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Quang, Sơn La,...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FF2EB-DEA5-FD24-8BD0-5CB504AC8C91}"/>
              </a:ext>
            </a:extLst>
          </p:cNvPr>
          <p:cNvSpPr txBox="1"/>
          <p:nvPr/>
        </p:nvSpPr>
        <p:spPr>
          <a:xfrm>
            <a:off x="-2" y="4053925"/>
            <a:ext cx="4400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</a:rPr>
              <a:t>thác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</a:rPr>
              <a:t>khoáng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mbria" panose="02040503050406030204" pitchFamily="18" charset="0"/>
              </a:rPr>
              <a:t>sản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C33E0-E795-80ED-DD5A-0DE6C823C6AF}"/>
              </a:ext>
            </a:extLst>
          </p:cNvPr>
          <p:cNvSpPr txBox="1"/>
          <p:nvPr/>
        </p:nvSpPr>
        <p:spPr>
          <a:xfrm>
            <a:off x="94211" y="4599420"/>
            <a:ext cx="5572301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nguyên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liệu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liệu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ngành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nghiệp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Than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đá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Quảng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Ninh), </a:t>
            </a:r>
          </a:p>
          <a:p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a – pa –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tít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(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</a:rPr>
              <a:t>Lào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</a:rPr>
              <a:t> Cai),..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1C4E5-131F-2C9A-4784-B3C282A3F7EC}"/>
              </a:ext>
            </a:extLst>
          </p:cNvPr>
          <p:cNvSpPr txBox="1"/>
          <p:nvPr/>
        </p:nvSpPr>
        <p:spPr>
          <a:xfrm>
            <a:off x="-1" y="-61572"/>
            <a:ext cx="44002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ruộng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bậc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thang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E5B1B-EA04-F673-1700-8A8897AD61AA}"/>
              </a:ext>
            </a:extLst>
          </p:cNvPr>
          <p:cNvSpPr txBox="1"/>
          <p:nvPr/>
        </p:nvSpPr>
        <p:spPr>
          <a:xfrm>
            <a:off x="94211" y="498839"/>
            <a:ext cx="1176130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Đảm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bảo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nguồn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lương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thực,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hạn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chế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phá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rừng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thúc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đẩy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du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lịch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phát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triển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Hoàng Su Phì (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tỉnh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Tuyên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Quang),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Mù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Cang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Chải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, Sa Pa (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tỉnh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Cambria" panose="02040503050406030204" pitchFamily="18" charset="0"/>
              </a:rPr>
              <a:t>Lào</a:t>
            </a:r>
            <a:r>
              <a:rPr lang="en-US" sz="3100" dirty="0">
                <a:solidFill>
                  <a:srgbClr val="0070C0"/>
                </a:solidFill>
                <a:latin typeface="Cambria" panose="02040503050406030204" pitchFamily="18" charset="0"/>
              </a:rPr>
              <a:t> Cai)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3848C2C-68D2-A38D-C183-81322E802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731021">
            <a:off x="2684119" y="1759489"/>
            <a:ext cx="702582" cy="116334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2B183A2-99D6-1CEB-36CA-458AF4EFC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468778" flipH="1">
            <a:off x="2377903" y="3094634"/>
            <a:ext cx="827077" cy="122461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A6DE948-0F25-FB6C-EA32-755FFA45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688870">
            <a:off x="8495587" y="3112155"/>
            <a:ext cx="800100" cy="14287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FF9822-2D97-7311-EA57-3E0F015A9C9E}"/>
              </a:ext>
            </a:extLst>
          </p:cNvPr>
          <p:cNvGrpSpPr/>
          <p:nvPr/>
        </p:nvGrpSpPr>
        <p:grpSpPr>
          <a:xfrm>
            <a:off x="3160224" y="2145669"/>
            <a:ext cx="5353396" cy="2057539"/>
            <a:chOff x="2992582" y="2460567"/>
            <a:chExt cx="5353396" cy="20575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822FABE-9440-E32B-0942-D247F79DE6AC}"/>
                </a:ext>
              </a:extLst>
            </p:cNvPr>
            <p:cNvSpPr/>
            <p:nvPr/>
          </p:nvSpPr>
          <p:spPr>
            <a:xfrm>
              <a:off x="2992582" y="2460567"/>
              <a:ext cx="5353396" cy="2057539"/>
            </a:xfrm>
            <a:prstGeom prst="ellipse">
              <a:avLst/>
            </a:prstGeom>
            <a:solidFill>
              <a:srgbClr val="F9E3E4"/>
            </a:solidFill>
            <a:ln>
              <a:solidFill>
                <a:srgbClr val="F250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EA837B-6FD6-D024-0B33-B22C2F13403C}"/>
                </a:ext>
              </a:extLst>
            </p:cNvPr>
            <p:cNvSpPr txBox="1"/>
            <p:nvPr/>
          </p:nvSpPr>
          <p:spPr>
            <a:xfrm>
              <a:off x="3374967" y="2656058"/>
              <a:ext cx="4572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vùng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Trung du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miền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núi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phía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Bắc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474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704</Words>
  <Application>Microsoft Office PowerPoint</Application>
  <PresentationFormat>Widescreen</PresentationFormat>
  <Paragraphs>57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Cambria</vt:lpstr>
      <vt:lpstr>Times New Roman</vt:lpstr>
      <vt:lpstr>思源黑体 CN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Quý Thắng</dc:creator>
  <cp:lastModifiedBy>Quý Thắng</cp:lastModifiedBy>
  <cp:revision>1</cp:revision>
  <dcterms:created xsi:type="dcterms:W3CDTF">2025-10-27T02:29:41Z</dcterms:created>
  <dcterms:modified xsi:type="dcterms:W3CDTF">2025-10-27T02:38:38Z</dcterms:modified>
</cp:coreProperties>
</file>