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7" r:id="rId2"/>
    <p:sldId id="258" r:id="rId3"/>
    <p:sldId id="283" r:id="rId4"/>
    <p:sldId id="286" r:id="rId5"/>
    <p:sldId id="259" r:id="rId6"/>
    <p:sldId id="264" r:id="rId7"/>
    <p:sldId id="287" r:id="rId8"/>
    <p:sldId id="288" r:id="rId9"/>
    <p:sldId id="267" r:id="rId10"/>
    <p:sldId id="268" r:id="rId11"/>
    <p:sldId id="269" r:id="rId12"/>
    <p:sldId id="270" r:id="rId13"/>
    <p:sldId id="271" r:id="rId14"/>
    <p:sldId id="289" r:id="rId15"/>
    <p:sldId id="290" r:id="rId16"/>
    <p:sldId id="291" r:id="rId17"/>
    <p:sldId id="263" r:id="rId18"/>
    <p:sldId id="275" r:id="rId19"/>
    <p:sldId id="277" r:id="rId20"/>
    <p:sldId id="292" r:id="rId21"/>
    <p:sldId id="280" r:id="rId22"/>
    <p:sldId id="282" r:id="rId23"/>
    <p:sldId id="279" r:id="rId24"/>
    <p:sldId id="296" r:id="rId25"/>
    <p:sldId id="298" r:id="rId26"/>
    <p:sldId id="299" r:id="rId27"/>
    <p:sldId id="295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12" y="-10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1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F991-53D0-45B1-8D5E-3379C86E764F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64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4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8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5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0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0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5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11-Oct-25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6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7" y="-38507"/>
            <a:ext cx="3967894" cy="140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" y="-92589"/>
            <a:ext cx="1523956" cy="150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52" y="4657777"/>
            <a:ext cx="1109516" cy="1886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4" y="1725020"/>
            <a:ext cx="11674852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16" y="1554480"/>
            <a:ext cx="8501379" cy="5060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5" y="78054"/>
            <a:ext cx="1910831" cy="662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7000" y="740681"/>
            <a:ext cx="1050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Bảng mô tả tác động của gió so với các cấp: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9" y="1779847"/>
            <a:ext cx="6435271" cy="4189499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05559" y="472525"/>
            <a:ext cx="3663775" cy="10215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61810" y="1681688"/>
            <a:ext cx="5167631" cy="4385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86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613272" y="411615"/>
            <a:ext cx="10889244" cy="1707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30"/>
          <a:stretch/>
        </p:blipFill>
        <p:spPr>
          <a:xfrm>
            <a:off x="6130468" y="2499640"/>
            <a:ext cx="5372048" cy="3262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911" y="768300"/>
            <a:ext cx="1006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/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524" y="3906201"/>
            <a:ext cx="548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để so sánh mức độ gió.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sp>
        <p:nvSpPr>
          <p:cNvPr id="7" name="Google Shape;117;p2"/>
          <p:cNvSpPr/>
          <p:nvPr/>
        </p:nvSpPr>
        <p:spPr>
          <a:xfrm>
            <a:off x="613272" y="2456563"/>
            <a:ext cx="5288764" cy="97243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704" y="2456562"/>
            <a:ext cx="501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5e.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  <p:sp>
        <p:nvSpPr>
          <p:cNvPr id="9" name="Google Shape;117;p2"/>
          <p:cNvSpPr/>
          <p:nvPr/>
        </p:nvSpPr>
        <p:spPr>
          <a:xfrm>
            <a:off x="585118" y="3841557"/>
            <a:ext cx="5545350" cy="18815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67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48" t="158" r="9833" b="54229"/>
          <a:stretch/>
        </p:blipFill>
        <p:spPr>
          <a:xfrm>
            <a:off x="2956560" y="1485914"/>
            <a:ext cx="6088148" cy="221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318325" y="174615"/>
            <a:ext cx="8301645" cy="1199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289" y="258137"/>
            <a:ext cx="7843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hình.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544" r="1330" b="5405"/>
          <a:stretch/>
        </p:blipFill>
        <p:spPr>
          <a:xfrm>
            <a:off x="2251618" y="3959700"/>
            <a:ext cx="7850192" cy="2389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31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719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305" y="5769238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090" y="5744822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9383" y="5738100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độ10 -11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5546936" y="3880273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5485033" y="952411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268" r="47127" b="54696"/>
          <a:stretch/>
        </p:blipFill>
        <p:spPr>
          <a:xfrm>
            <a:off x="1666239" y="757987"/>
            <a:ext cx="3258128" cy="2503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830" y="3261042"/>
            <a:ext cx="232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3130" y="1459951"/>
            <a:ext cx="546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Sự vật không có sự thay đổi, không chuyển động lớn.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001" r="10078" b="54696"/>
          <a:stretch/>
        </p:blipFill>
        <p:spPr>
          <a:xfrm>
            <a:off x="1666239" y="3880273"/>
            <a:ext cx="3258128" cy="23454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6585" y="615249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9421" y="4429544"/>
            <a:ext cx="501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á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cây.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3622488" y="657138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2834" y="90206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lung lay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49" t="47886" r="65160" b="6769"/>
          <a:stretch/>
        </p:blipFill>
        <p:spPr>
          <a:xfrm>
            <a:off x="1007124" y="657138"/>
            <a:ext cx="2224064" cy="179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1388671" y="234283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8125893" y="2508009"/>
            <a:ext cx="2615364" cy="20413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92325" y="4106829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334500" y="270934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893" y="28313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72" t="48152" r="2545" b="8427"/>
          <a:stretch/>
        </p:blipFill>
        <p:spPr>
          <a:xfrm>
            <a:off x="809327" y="4495582"/>
            <a:ext cx="2454637" cy="19458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045" y="607681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10 -11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3656303" y="473362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12827" y="50371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5" grpId="0"/>
      <p:bldP spid="26" grpId="0" animBg="1"/>
      <p:bldP spid="27" grpId="0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877454" y="2900357"/>
            <a:ext cx="5855855" cy="2161170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29673" y="826797"/>
            <a:ext cx="7065819" cy="155095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45" y="1068204"/>
            <a:ext cx="7075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7547" y="3288003"/>
            <a:ext cx="4784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–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7052558" y="2605354"/>
            <a:ext cx="3906982" cy="299242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196143" y="5456047"/>
            <a:ext cx="20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2970" y="1843141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268" y="2047435"/>
            <a:ext cx="1447925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77764" y="407684"/>
            <a:ext cx="6153268" cy="2554559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600" y="805394"/>
            <a:ext cx="5338615" cy="3494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52" y="849010"/>
            <a:ext cx="5560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Đọc bản tin dự báo thời tiết ở hình 6 và cho biết ở thời điểm nào trong ngày chúng ta cần đề phòng tác hại do bão gây ra?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738" y="2872911"/>
            <a:ext cx="4139136" cy="4139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271" y="4590194"/>
            <a:ext cx="674254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3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73379"/>
            <a:ext cx="11277600" cy="6035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5913" y="1382496"/>
            <a:ext cx="104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3" y="2140211"/>
            <a:ext cx="10640254" cy="325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573" y="5326562"/>
            <a:ext cx="2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184" y="5326562"/>
            <a:ext cx="283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4241" y="5326562"/>
            <a:ext cx="267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02" y="236988"/>
            <a:ext cx="691346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28048" r="11422" b="19003"/>
          <a:stretch/>
        </p:blipFill>
        <p:spPr>
          <a:xfrm>
            <a:off x="748145" y="803564"/>
            <a:ext cx="11117341" cy="61283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703" y="3644305"/>
            <a:ext cx="3213695" cy="3213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6168" y="1482174"/>
            <a:ext cx="1000448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, video clip;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700703" y="-358458"/>
            <a:ext cx="65197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Yêu cầu cần đạt</a:t>
            </a:r>
            <a:endParaRPr lang="en-US" sz="96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72914"/>
            <a:ext cx="11277600" cy="6135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0080" y="272914"/>
            <a:ext cx="9306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8" y="1414747"/>
            <a:ext cx="3731492" cy="210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146" y="1414747"/>
            <a:ext cx="3588616" cy="2153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99" y="3929463"/>
            <a:ext cx="3261302" cy="2389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0079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Theo dõi bản tin dự báo thời tiết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8527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Di chuyển tới vùng trú ẩn an toàn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19" y="5962582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Ngắt các thiết bị điện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1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525856" y="1885372"/>
            <a:ext cx="7624908" cy="3011055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856" y="2421403"/>
            <a:ext cx="762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3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1502295"/>
            <a:ext cx="5654872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5" y="1502295"/>
            <a:ext cx="5610251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42921" y="3007183"/>
            <a:ext cx="804310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Em đã làm gì để giúp đỡ </a:t>
            </a:r>
          </a:p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khắc phục hậu quả sau bão.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272914"/>
            <a:ext cx="11567160" cy="6249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092355" y="339609"/>
            <a:ext cx="417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 Bold" panose="020B08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EM ĐÃ HỌC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SVN-Hole Hearted" panose="020B0A06020104020203" pitchFamily="34" charset="0"/>
              <a:ea typeface="思源黑体 CN Bold" panose="020B08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973" y="1464143"/>
            <a:ext cx="114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từ nơi lạnh sang nơi nóng, sự chuyển động của không khí sinh ra gió.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972" y="4303455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 càng mạnh càng gây thiệt hại về người và tài sản. Vì vậy, cần có một số biện pháp phòng chống bão như: theo dõi bản tin dự báo thời tiết, gia cố nhà cửa, cưa bớt cành cây to, neo đậu tàu thuyền, ngắt các thiết bị điện,...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973" y="2650232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càng mạnh tạo ra gió càng lớn. Mức độ mạnh của gió được chia làm 18 cấp từ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17. Gió từ cấp 8 trở lên gọi là bão.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18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4A28C-5521-E7E5-781A-71BE1BE45589}"/>
              </a:ext>
            </a:extLst>
          </p:cNvPr>
          <p:cNvSpPr txBox="1"/>
          <p:nvPr/>
        </p:nvSpPr>
        <p:spPr>
          <a:xfrm>
            <a:off x="1794163" y="318654"/>
            <a:ext cx="8603673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hợp PTTNTT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6: Phòng tránh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TNTT điện giật và sét đánh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1B497-7689-EC3E-1A51-61F6E47DB7C0}"/>
              </a:ext>
            </a:extLst>
          </p:cNvPr>
          <p:cNvSpPr txBox="1"/>
          <p:nvPr/>
        </p:nvSpPr>
        <p:spPr>
          <a:xfrm>
            <a:off x="318653" y="1795761"/>
            <a:ext cx="11554691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sét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.;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F1667-60E6-DE03-681D-08EC94606821}"/>
              </a:ext>
            </a:extLst>
          </p:cNvPr>
          <p:cNvSpPr txBox="1"/>
          <p:nvPr/>
        </p:nvSpPr>
        <p:spPr>
          <a:xfrm>
            <a:off x="1170707" y="3075510"/>
            <a:ext cx="9525001" cy="339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rò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rỉ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Vi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sét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8FA4A-C118-E792-3FB1-041D006B90C0}"/>
              </a:ext>
            </a:extLst>
          </p:cNvPr>
          <p:cNvSpPr txBox="1"/>
          <p:nvPr/>
        </p:nvSpPr>
        <p:spPr>
          <a:xfrm>
            <a:off x="173182" y="313101"/>
            <a:ext cx="120188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7DC71-E506-20B5-D126-378F37299F4B}"/>
              </a:ext>
            </a:extLst>
          </p:cNvPr>
          <p:cNvSpPr txBox="1"/>
          <p:nvPr/>
        </p:nvSpPr>
        <p:spPr>
          <a:xfrm>
            <a:off x="1136073" y="3075709"/>
            <a:ext cx="4170218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FA815-50CF-B914-086A-6684EE6F4F6F}"/>
              </a:ext>
            </a:extLst>
          </p:cNvPr>
          <p:cNvSpPr txBox="1"/>
          <p:nvPr/>
        </p:nvSpPr>
        <p:spPr>
          <a:xfrm>
            <a:off x="325582" y="1317800"/>
            <a:ext cx="11540836" cy="533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marR="0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 </a:t>
            </a:r>
          </a:p>
          <a:p>
            <a:pPr marL="0" marR="0"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32496-E2B6-11EA-29A3-2039D868E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A34E1-EEB5-C928-C960-44D14B9FD75A}"/>
              </a:ext>
            </a:extLst>
          </p:cNvPr>
          <p:cNvSpPr txBox="1"/>
          <p:nvPr/>
        </p:nvSpPr>
        <p:spPr>
          <a:xfrm>
            <a:off x="2525856" y="1885372"/>
            <a:ext cx="7624908" cy="3011055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8154FC-3479-EAEA-7CE7-2F7EF6D331D2}"/>
              </a:ext>
            </a:extLst>
          </p:cNvPr>
          <p:cNvSpPr/>
          <p:nvPr/>
        </p:nvSpPr>
        <p:spPr>
          <a:xfrm>
            <a:off x="2525856" y="2103350"/>
            <a:ext cx="7624908" cy="3117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GD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32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/>
              <a:t>Biết một số biện pháp xử lí tình huống khi có mưa to, sấm sét.</a:t>
            </a:r>
            <a:endParaRPr lang="en-US" sz="3200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D4A68E72-2831-AE27-9250-548AEAEBB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87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235" y="652960"/>
            <a:ext cx="10853530" cy="456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2.Mức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 độ mạnh của gió được chia làm 18 cấp từ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17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3.Phòng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heo dõi bản tin dự báo thời tiết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ia cố nhà cửa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ưa bớt cành cây to, neo đậu tàu thuyền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gắt các thiết bị điện,...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24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018567" y="2290854"/>
            <a:ext cx="8666503" cy="2926040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4077" y="2769042"/>
            <a:ext cx="787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 xuyên theo dõ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bản tin dự báo thời tiết và thực hiện các biện pháp phòng chống bão kịp thời.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1398" y="1681201"/>
            <a:ext cx="5270506" cy="5270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2" y="1071548"/>
            <a:ext cx="144853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</a:rPr>
              <a:t>KHỞI ĐỘNG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887" y="1793627"/>
            <a:ext cx="14480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2. MỨC ĐỘ MẠNH </a:t>
            </a:r>
          </a:p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CỦA GIÓ</a:t>
            </a:r>
            <a:endParaRPr lang="en-US" sz="80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648029" y="2209769"/>
            <a:ext cx="3244011" cy="87633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CHUẨN BỊ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7" y="199430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94690" y="3574185"/>
            <a:ext cx="397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Quạt 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Chong chóng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7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0" y="204414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  <p:sp>
        <p:nvSpPr>
          <p:cNvPr id="8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488732" y="1994309"/>
            <a:ext cx="3672777" cy="122895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CÁCH </a:t>
            </a:r>
            <a:endParaRPr lang="en-US" altLang="zh-CN" sz="4000" b="1" dirty="0">
              <a:solidFill>
                <a:prstClr val="white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THỰC HIỆN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239" y="3421795"/>
            <a:ext cx="4909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Cầm chong chóng trước quạt và bật quạt theo các mức độ khác nhau.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89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4"/>
          <a:stretch/>
        </p:blipFill>
        <p:spPr>
          <a:xfrm>
            <a:off x="8979927" y="4229099"/>
            <a:ext cx="1628636" cy="213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8" t="519" r="3016" b="-519"/>
          <a:stretch/>
        </p:blipFill>
        <p:spPr>
          <a:xfrm>
            <a:off x="10382930" y="4229099"/>
            <a:ext cx="1809069" cy="222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66" y="1017787"/>
            <a:ext cx="3030849" cy="23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614950"/>
              </p:ext>
            </p:extLst>
          </p:nvPr>
        </p:nvGraphicFramePr>
        <p:xfrm>
          <a:off x="279169" y="1786676"/>
          <a:ext cx="8581227" cy="4716994"/>
        </p:xfrm>
        <a:graphic>
          <a:graphicData uri="http://schemas.openxmlformats.org/drawingml/2006/table">
            <a:tbl>
              <a:tblPr/>
              <a:tblGrid>
                <a:gridCol w="44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1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i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259720"/>
                  </a:ext>
                </a:extLst>
              </a:tr>
              <a:tr h="1395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Khi nào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chong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chóng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600" b="1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quay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chậm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nhất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F6EB8EF-C397-4CBC-8B65-BC7F7D2DCCD2}"/>
              </a:ext>
            </a:extLst>
          </p:cNvPr>
          <p:cNvSpPr txBox="1"/>
          <p:nvPr/>
        </p:nvSpPr>
        <p:spPr>
          <a:xfrm>
            <a:off x="279169" y="4850134"/>
            <a:ext cx="44056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D3037-4D6A-8E9F-C67A-5290B02B76AB}"/>
              </a:ext>
            </a:extLst>
          </p:cNvPr>
          <p:cNvSpPr txBox="1"/>
          <p:nvPr/>
        </p:nvSpPr>
        <p:spPr>
          <a:xfrm>
            <a:off x="4804322" y="3691561"/>
            <a:ext cx="4010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uay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0378" y="1091903"/>
            <a:ext cx="6616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228" y="2083421"/>
            <a:ext cx="37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nào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nhất?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04322" y="5186554"/>
            <a:ext cx="399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8592" y="1921841"/>
            <a:ext cx="3832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Chong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65" y="-155510"/>
            <a:ext cx="69195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0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86" y="-872674"/>
            <a:ext cx="12591569" cy="824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381" y="2034450"/>
            <a:ext cx="1074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Để phân biệt mức độ của gió, nhiều nước trên thế giới trong đó có Việt Nam đã chia mức độ mạnh của gió thành 18  cấp từ cấp 0 đến cấp 1. Gió lên đến cấp 6,7 gọi là áp thấp nhiệt đới, 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gió từ cấp 8 trở lên gọi là bão.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225" y="1097964"/>
            <a:ext cx="614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67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1311</Words>
  <Application>Microsoft Office PowerPoint</Application>
  <PresentationFormat>Widescreen</PresentationFormat>
  <Paragraphs>103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#9Slide07 HoneyCream</vt:lpstr>
      <vt:lpstr>Arial</vt:lpstr>
      <vt:lpstr>Calibri</vt:lpstr>
      <vt:lpstr>Calibri Light</vt:lpstr>
      <vt:lpstr>Cambria</vt:lpstr>
      <vt:lpstr>SVN-Hole Hearted</vt:lpstr>
      <vt:lpstr>SVN-Lobster</vt:lpstr>
      <vt:lpstr>SVN-Newton</vt:lpstr>
      <vt:lpstr>Tahoma</vt:lpstr>
      <vt:lpstr>Times New Roman</vt:lpstr>
      <vt:lpstr>UTM Colossalis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Quý Thắng</cp:lastModifiedBy>
  <cp:revision>50</cp:revision>
  <dcterms:created xsi:type="dcterms:W3CDTF">2023-08-18T04:53:01Z</dcterms:created>
  <dcterms:modified xsi:type="dcterms:W3CDTF">2025-10-11T15:19:48Z</dcterms:modified>
</cp:coreProperties>
</file>