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0" r:id="rId2"/>
    <p:sldId id="300" r:id="rId3"/>
    <p:sldId id="263" r:id="rId4"/>
    <p:sldId id="260" r:id="rId5"/>
    <p:sldId id="283" r:id="rId6"/>
    <p:sldId id="284" r:id="rId7"/>
    <p:sldId id="285" r:id="rId8"/>
    <p:sldId id="286" r:id="rId9"/>
    <p:sldId id="287" r:id="rId10"/>
    <p:sldId id="288" r:id="rId11"/>
    <p:sldId id="301" r:id="rId12"/>
    <p:sldId id="302" r:id="rId13"/>
    <p:sldId id="298" r:id="rId14"/>
    <p:sldId id="271" r:id="rId15"/>
    <p:sldId id="305" r:id="rId16"/>
    <p:sldId id="306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CCA5B-DCCB-4E60-AD81-F959B975B600}" type="datetimeFigureOut">
              <a:rPr lang="en-ID" smtClean="0"/>
              <a:t>12/05/2025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0E9E-83A1-4F1B-B0E5-7E82DF7129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133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384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007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993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996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788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877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064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101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5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46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457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87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0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85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633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145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09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D5C03-91F5-085B-D9BA-D35465C07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80D8F-A5D1-200E-E9FB-468F0B34F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07F43-FFB5-510B-0905-0FC06793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D62B-BD4B-4262-9046-A6985C5DC1B3}" type="datetimeFigureOut">
              <a:rPr lang="en-ID" smtClean="0"/>
              <a:t>12/05/2025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5A13E-490B-427E-83FB-836FFDCB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2906E-4B6D-60D8-A4B8-6A09C2A1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78A-29A5-4E30-9620-549C8D4EE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904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06C2-B503-21EE-EACD-CDF1F8C3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56265-D649-6EB9-9FB4-14A4FB6D1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F49BA-F1E3-1973-C444-A8B6C74E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D62B-BD4B-4262-9046-A6985C5DC1B3}" type="datetimeFigureOut">
              <a:rPr lang="en-ID" smtClean="0"/>
              <a:t>12/05/2025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4250E-0376-7D3C-9199-7AC1A08D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C2770-480E-4369-3FE5-96673A15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78A-29A5-4E30-9620-549C8D4EE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624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C3BA5-A1A3-78CB-9B9E-AFA5213A9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C0D87-714F-F54C-A650-5E199518B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1D68B-FF46-8BBC-D54E-BE97D713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D62B-BD4B-4262-9046-A6985C5DC1B3}" type="datetimeFigureOut">
              <a:rPr lang="en-ID" smtClean="0"/>
              <a:t>12/05/2025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680A3-A616-C14B-1F0B-45AF32506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6CEE1-9B57-B2C2-ED8E-3072F3A9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78A-29A5-4E30-9620-549C8D4EE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045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089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802F-60AC-8275-BFAD-2FAB0CA9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17B51-7B57-A138-DA59-C840BA634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3D591-BC11-51F7-BBF0-8FAB2BDA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D62B-BD4B-4262-9046-A6985C5DC1B3}" type="datetimeFigureOut">
              <a:rPr lang="en-ID" smtClean="0"/>
              <a:t>12/05/2025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4F10F-0CAF-9A36-D40D-D65FF371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F72A-BF80-2572-909E-827FC47F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78A-29A5-4E30-9620-549C8D4EE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799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AFCF-CC1C-228B-F540-66ABF79B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72444-054D-74F7-5081-96132C40F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D6701-9298-064E-5453-67153D53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D62B-BD4B-4262-9046-A6985C5DC1B3}" type="datetimeFigureOut">
              <a:rPr lang="en-ID" smtClean="0"/>
              <a:t>12/05/2025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9F5F8-122A-6713-6058-44CE30BA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EF8C4-B1A0-F8A8-0090-97785F3A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78A-29A5-4E30-9620-549C8D4EE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374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ED3D-0567-A590-DC98-E9430517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F0F42-0723-E5B8-262B-FDA04E178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6FA6C-84F7-AC99-D050-49C9901E0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6F3DD-9460-CD86-8F28-4AD15DE4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D62B-BD4B-4262-9046-A6985C5DC1B3}" type="datetimeFigureOut">
              <a:rPr lang="en-ID" smtClean="0"/>
              <a:t>12/05/2025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8F6D8-3FA2-24DD-F865-9D977951B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B4846-0DF7-6340-AB73-12AC2FEC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78A-29A5-4E30-9620-549C8D4EE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50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E684A-1D5E-676C-25A9-6A77C0D8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337BC-367E-D5DA-E901-73A596267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9FEF1-B0A3-0E7D-39F3-3DB5F8CD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0D1DB-1782-2B88-44F6-E6ED66625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D4A1E-D8AC-2827-9777-5E0E38D2D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AF369B-4FE0-B664-58AB-0853120B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D62B-BD4B-4262-9046-A6985C5DC1B3}" type="datetimeFigureOut">
              <a:rPr lang="en-ID" smtClean="0"/>
              <a:t>12/05/2025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0DBF52-29F1-B066-7A5E-7CB52AAE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E5CE8-5164-DDD8-D43B-346D0DE7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78A-29A5-4E30-9620-549C8D4EE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620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8A263-E75C-14EE-E15E-3BDC7307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FC3C0-B812-D177-358C-8B9673DE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D62B-BD4B-4262-9046-A6985C5DC1B3}" type="datetimeFigureOut">
              <a:rPr lang="en-ID" smtClean="0"/>
              <a:t>12/05/2025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58AB6-AC0E-01DC-2F25-866086F9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6A89E-5FAB-9078-0302-756AEEF7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78A-29A5-4E30-9620-549C8D4EE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317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3988E-E756-79A8-E2F4-3E5C19C6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D62B-BD4B-4262-9046-A6985C5DC1B3}" type="datetimeFigureOut">
              <a:rPr lang="en-ID" smtClean="0"/>
              <a:t>12/05/2025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9CDE6-F074-2971-8171-DA5E8657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760D6-20A9-E4F4-6A02-D661979C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78A-29A5-4E30-9620-549C8D4EE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551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AF10-661C-AE0C-493F-89090D349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88285-E257-016D-3823-CA91526C4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3C8FD-0432-8B49-5F1D-64B132CBE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37C19-0AC5-5ABF-DB76-092073F4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D62B-BD4B-4262-9046-A6985C5DC1B3}" type="datetimeFigureOut">
              <a:rPr lang="en-ID" smtClean="0"/>
              <a:t>12/05/2025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3F7ED-5A06-0037-97C9-9BAE5CBF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1BBBA-A8E7-6D81-5A34-BE851666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78A-29A5-4E30-9620-549C8D4EE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853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FE9E1-1042-9582-C00B-BE77E23A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748E3-BB09-2DEA-65D0-253E52C0C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9A6AF-65FC-EA07-E99A-BAB897062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815C7-1919-6741-6D88-A3617598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D62B-BD4B-4262-9046-A6985C5DC1B3}" type="datetimeFigureOut">
              <a:rPr lang="en-ID" smtClean="0"/>
              <a:t>12/05/2025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68FDA-1D68-6E86-065B-979923EF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9CAA6-84B5-5F9F-7A7E-FAFDA4CF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78A-29A5-4E30-9620-549C8D4EE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450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FBAE8-89D1-D11B-157A-8DA29F33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CACE4-062A-B525-061C-BE83C85F9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35F1E-64B6-DB42-606C-03EB6F8F4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4DD62B-BD4B-4262-9046-A6985C5DC1B3}" type="datetimeFigureOut">
              <a:rPr lang="en-ID" smtClean="0"/>
              <a:t>12/05/2025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21761-57E2-17F6-C575-494C33F97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22647-457D-6A7E-4CE7-9C1424F9F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AEC78A-29A5-4E30-9620-549C8D4EE2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430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8">
            <a:extLst>
              <a:ext uri="{FF2B5EF4-FFF2-40B4-BE49-F238E27FC236}">
                <a16:creationId xmlns:a16="http://schemas.microsoft.com/office/drawing/2014/main" id="{99ADF080-DBF5-4491-B157-EFC2CF000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id="{6880AA75-6C9D-4BBD-879B-C6D303FC13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3" t="16464" r="7803" b="58072"/>
          <a:stretch/>
        </p:blipFill>
        <p:spPr>
          <a:xfrm>
            <a:off x="597475" y="851135"/>
            <a:ext cx="3865567" cy="3511316"/>
          </a:xfrm>
          <a:prstGeom prst="rect">
            <a:avLst/>
          </a:prstGeom>
        </p:spPr>
      </p:pic>
      <p:sp>
        <p:nvSpPr>
          <p:cNvPr id="30" name="Rectangle: Diagonal Corners Rounded 29">
            <a:extLst>
              <a:ext uri="{FF2B5EF4-FFF2-40B4-BE49-F238E27FC236}">
                <a16:creationId xmlns:a16="http://schemas.microsoft.com/office/drawing/2014/main" id="{E3FC039A-0BAC-4C72-BDF0-9EB279943A08}"/>
              </a:ext>
            </a:extLst>
          </p:cNvPr>
          <p:cNvSpPr/>
          <p:nvPr/>
        </p:nvSpPr>
        <p:spPr>
          <a:xfrm>
            <a:off x="5937200" y="2075582"/>
            <a:ext cx="4892563" cy="639977"/>
          </a:xfrm>
          <a:prstGeom prst="round2DiagRect">
            <a:avLst/>
          </a:prstGeom>
          <a:solidFill>
            <a:srgbClr val="99FF99">
              <a:alpha val="38000"/>
            </a:srgbClr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HOẠT ĐỘNG TRẢI NGHIỆM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5661F1-9C87-481E-AD44-0DE7F9B9D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238" y="3151865"/>
            <a:ext cx="2292295" cy="5852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5E6559-9E02-4CDE-807A-1DC7FE02AC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1569" y="3584273"/>
            <a:ext cx="7053683" cy="1225402"/>
          </a:xfrm>
          <a:prstGeom prst="rect">
            <a:avLst/>
          </a:prstGeom>
        </p:spPr>
      </p:pic>
      <p:pic>
        <p:nvPicPr>
          <p:cNvPr id="4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DC95D8BA-9164-AA21-E4F1-0A122C660F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1" y="242799"/>
            <a:ext cx="1360528" cy="1283650"/>
          </a:xfrm>
          <a:prstGeom prst="ellipse">
            <a:avLst/>
          </a:prstGeom>
        </p:spPr>
      </p:pic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7C13A210-A650-A54A-D40A-E0FD918A58F7}"/>
              </a:ext>
            </a:extLst>
          </p:cNvPr>
          <p:cNvSpPr txBox="1"/>
          <p:nvPr/>
        </p:nvSpPr>
        <p:spPr>
          <a:xfrm>
            <a:off x="4685693" y="1223893"/>
            <a:ext cx="75063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1666031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decel="4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71877EA-E63B-43E0-8C80-229F2BC0A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8CD5D65-3EBF-4F1B-AD22-A1A28A1609BF}"/>
              </a:ext>
            </a:extLst>
          </p:cNvPr>
          <p:cNvGrpSpPr/>
          <p:nvPr/>
        </p:nvGrpSpPr>
        <p:grpSpPr>
          <a:xfrm>
            <a:off x="1085850" y="847725"/>
            <a:ext cx="10629900" cy="1848107"/>
            <a:chOff x="3977443" y="-1656990"/>
            <a:chExt cx="3108271" cy="1374841"/>
          </a:xfrm>
        </p:grpSpPr>
        <p:sp>
          <p:nvSpPr>
            <p:cNvPr id="21" name="矩形: 圆角 6">
              <a:extLst>
                <a:ext uri="{FF2B5EF4-FFF2-40B4-BE49-F238E27FC236}">
                  <a16:creationId xmlns:a16="http://schemas.microsoft.com/office/drawing/2014/main" id="{796C3DB8-C15A-4A2F-B8E2-3A701E9A43C8}"/>
                </a:ext>
              </a:extLst>
            </p:cNvPr>
            <p:cNvSpPr/>
            <p:nvPr/>
          </p:nvSpPr>
          <p:spPr>
            <a:xfrm>
              <a:off x="3977443" y="-1656990"/>
              <a:ext cx="3108271" cy="1374841"/>
            </a:xfrm>
            <a:prstGeom prst="roundRect">
              <a:avLst>
                <a:gd name="adj" fmla="val 16819"/>
              </a:avLst>
            </a:prstGeom>
            <a:solidFill>
              <a:srgbClr val="85E834"/>
            </a:solidFill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loo 2 ExtraBold" panose="03080902040302020200" pitchFamily="66" charset="0"/>
                <a:ea typeface="等线" panose="02010600030101010101" pitchFamily="2" charset="-122"/>
                <a:cs typeface="Baloo 2 ExtraBold" panose="03080902040302020200" pitchFamily="66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ECD6DF-3AF7-49A5-B835-6AE6A5AE58BA}"/>
                </a:ext>
              </a:extLst>
            </p:cNvPr>
            <p:cNvSpPr txBox="1"/>
            <p:nvPr/>
          </p:nvSpPr>
          <p:spPr>
            <a:xfrm>
              <a:off x="4032272" y="-1549482"/>
              <a:ext cx="3048464" cy="1167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 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 cụ lao động đều có thể gây nguy hiểm cho chúng ta. Cần biết cách sử dụng dụng cụ lao động để đảm bảo an toàn khi lao động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Baloo 2 ExtraBold" panose="03080902040302020200" pitchFamily="66" charset="0"/>
              </a:endParaRP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AF15ACF0-02EE-4A52-A736-AAF6D41D0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6060" y="2973816"/>
            <a:ext cx="8895509" cy="3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51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51DB573-EB7E-4459-87EF-929E7ADA1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52369A1B-7AD8-42CB-80FC-A33B83C8B4B6}"/>
              </a:ext>
            </a:extLst>
          </p:cNvPr>
          <p:cNvSpPr/>
          <p:nvPr/>
        </p:nvSpPr>
        <p:spPr>
          <a:xfrm>
            <a:off x="1647371" y="2546649"/>
            <a:ext cx="9020629" cy="2058995"/>
          </a:xfrm>
          <a:prstGeom prst="roundRect">
            <a:avLst>
              <a:gd name="adj" fmla="val 50000"/>
            </a:avLst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837989-F848-41A1-90DD-4D4645346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364" y="2511459"/>
            <a:ext cx="724877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32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51DB573-EB7E-4459-87EF-929E7ADA1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52369A1B-7AD8-42CB-80FC-A33B83C8B4B6}"/>
              </a:ext>
            </a:extLst>
          </p:cNvPr>
          <p:cNvSpPr/>
          <p:nvPr/>
        </p:nvSpPr>
        <p:spPr>
          <a:xfrm>
            <a:off x="1647371" y="2546649"/>
            <a:ext cx="9020629" cy="2058995"/>
          </a:xfrm>
          <a:prstGeom prst="roundRect">
            <a:avLst>
              <a:gd name="adj" fmla="val 50000"/>
            </a:avLst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C78F17B-22EB-4AD0-A829-33FFEE510EF8}"/>
              </a:ext>
            </a:extLst>
          </p:cNvPr>
          <p:cNvSpPr txBox="1"/>
          <p:nvPr/>
        </p:nvSpPr>
        <p:spPr>
          <a:xfrm>
            <a:off x="3009900" y="2971624"/>
            <a:ext cx="7231247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toàn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567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71877EA-E63B-43E0-8C80-229F2BC0A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8CD5D65-3EBF-4F1B-AD22-A1A28A1609BF}"/>
              </a:ext>
            </a:extLst>
          </p:cNvPr>
          <p:cNvGrpSpPr/>
          <p:nvPr/>
        </p:nvGrpSpPr>
        <p:grpSpPr>
          <a:xfrm>
            <a:off x="1042880" y="700225"/>
            <a:ext cx="10825270" cy="1115680"/>
            <a:chOff x="3977442" y="-1656990"/>
            <a:chExt cx="2495237" cy="1081969"/>
          </a:xfrm>
        </p:grpSpPr>
        <p:sp>
          <p:nvSpPr>
            <p:cNvPr id="21" name="矩形: 圆角 6">
              <a:extLst>
                <a:ext uri="{FF2B5EF4-FFF2-40B4-BE49-F238E27FC236}">
                  <a16:creationId xmlns:a16="http://schemas.microsoft.com/office/drawing/2014/main" id="{796C3DB8-C15A-4A2F-B8E2-3A701E9A43C8}"/>
                </a:ext>
              </a:extLst>
            </p:cNvPr>
            <p:cNvSpPr/>
            <p:nvPr/>
          </p:nvSpPr>
          <p:spPr>
            <a:xfrm>
              <a:off x="3977443" y="-1656990"/>
              <a:ext cx="2423229" cy="1081969"/>
            </a:xfrm>
            <a:prstGeom prst="roundRect">
              <a:avLst>
                <a:gd name="adj" fmla="val 16819"/>
              </a:avLst>
            </a:prstGeom>
            <a:solidFill>
              <a:srgbClr val="85E834"/>
            </a:solidFill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loo 2 ExtraBold" panose="03080902040302020200" pitchFamily="66" charset="0"/>
                <a:ea typeface="等线" panose="02010600030101010101" pitchFamily="2" charset="-122"/>
                <a:cs typeface="Baloo 2 ExtraBold" panose="03080902040302020200" pitchFamily="66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ECD6DF-3AF7-49A5-B835-6AE6A5AE58BA}"/>
                </a:ext>
              </a:extLst>
            </p:cNvPr>
            <p:cNvSpPr txBox="1"/>
            <p:nvPr/>
          </p:nvSpPr>
          <p:spPr>
            <a:xfrm>
              <a:off x="3977442" y="-1537846"/>
              <a:ext cx="2495237" cy="925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Mỗi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nhóm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lựa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chọn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một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công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việc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chung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theo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gợi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ý: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quét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hành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lang,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lau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lớp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học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,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treo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dây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trang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trí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…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Baloo 2 ExtraBold" panose="03080902040302020200" pitchFamily="66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92FABB6-2E6C-4459-BA81-D21EB68B9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25" y="2440618"/>
            <a:ext cx="5657850" cy="2511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A6165AF-B9E1-4471-93B5-413F20D6EFA4}"/>
              </a:ext>
            </a:extLst>
          </p:cNvPr>
          <p:cNvGrpSpPr/>
          <p:nvPr/>
        </p:nvGrpSpPr>
        <p:grpSpPr>
          <a:xfrm>
            <a:off x="361950" y="2419351"/>
            <a:ext cx="5667375" cy="1200150"/>
            <a:chOff x="3977443" y="-1656990"/>
            <a:chExt cx="3108271" cy="1374841"/>
          </a:xfrm>
          <a:solidFill>
            <a:srgbClr val="FFFF00"/>
          </a:solidFill>
        </p:grpSpPr>
        <p:sp>
          <p:nvSpPr>
            <p:cNvPr id="26" name="矩形: 圆角 6">
              <a:extLst>
                <a:ext uri="{FF2B5EF4-FFF2-40B4-BE49-F238E27FC236}">
                  <a16:creationId xmlns:a16="http://schemas.microsoft.com/office/drawing/2014/main" id="{BB4CD632-F3B5-4789-BF2A-26C0A8E53638}"/>
                </a:ext>
              </a:extLst>
            </p:cNvPr>
            <p:cNvSpPr/>
            <p:nvPr/>
          </p:nvSpPr>
          <p:spPr>
            <a:xfrm>
              <a:off x="3977443" y="-1656990"/>
              <a:ext cx="3108271" cy="1374841"/>
            </a:xfrm>
            <a:custGeom>
              <a:avLst/>
              <a:gdLst>
                <a:gd name="connsiteX0" fmla="*/ 0 w 3108271"/>
                <a:gd name="connsiteY0" fmla="*/ 231235 h 1374841"/>
                <a:gd name="connsiteX1" fmla="*/ 231235 w 3108271"/>
                <a:gd name="connsiteY1" fmla="*/ 0 h 1374841"/>
                <a:gd name="connsiteX2" fmla="*/ 2877036 w 3108271"/>
                <a:gd name="connsiteY2" fmla="*/ 0 h 1374841"/>
                <a:gd name="connsiteX3" fmla="*/ 3108271 w 3108271"/>
                <a:gd name="connsiteY3" fmla="*/ 231235 h 1374841"/>
                <a:gd name="connsiteX4" fmla="*/ 3108271 w 3108271"/>
                <a:gd name="connsiteY4" fmla="*/ 1143606 h 1374841"/>
                <a:gd name="connsiteX5" fmla="*/ 2877036 w 3108271"/>
                <a:gd name="connsiteY5" fmla="*/ 1374841 h 1374841"/>
                <a:gd name="connsiteX6" fmla="*/ 231235 w 3108271"/>
                <a:gd name="connsiteY6" fmla="*/ 1374841 h 1374841"/>
                <a:gd name="connsiteX7" fmla="*/ 0 w 3108271"/>
                <a:gd name="connsiteY7" fmla="*/ 1143606 h 1374841"/>
                <a:gd name="connsiteX8" fmla="*/ 0 w 3108271"/>
                <a:gd name="connsiteY8" fmla="*/ 231235 h 137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8271" h="1374841" fill="none" extrusionOk="0">
                  <a:moveTo>
                    <a:pt x="0" y="231235"/>
                  </a:moveTo>
                  <a:cubicBezTo>
                    <a:pt x="2072" y="100163"/>
                    <a:pt x="101520" y="2526"/>
                    <a:pt x="231235" y="0"/>
                  </a:cubicBezTo>
                  <a:cubicBezTo>
                    <a:pt x="1036415" y="-99796"/>
                    <a:pt x="1820805" y="13135"/>
                    <a:pt x="2877036" y="0"/>
                  </a:cubicBezTo>
                  <a:cubicBezTo>
                    <a:pt x="2997893" y="-970"/>
                    <a:pt x="3105304" y="115614"/>
                    <a:pt x="3108271" y="231235"/>
                  </a:cubicBezTo>
                  <a:cubicBezTo>
                    <a:pt x="3109457" y="559127"/>
                    <a:pt x="3184020" y="866025"/>
                    <a:pt x="3108271" y="1143606"/>
                  </a:cubicBezTo>
                  <a:cubicBezTo>
                    <a:pt x="3084767" y="1270835"/>
                    <a:pt x="2983533" y="1376032"/>
                    <a:pt x="2877036" y="1374841"/>
                  </a:cubicBezTo>
                  <a:cubicBezTo>
                    <a:pt x="1763716" y="1282971"/>
                    <a:pt x="1190589" y="1238639"/>
                    <a:pt x="231235" y="1374841"/>
                  </a:cubicBezTo>
                  <a:cubicBezTo>
                    <a:pt x="95423" y="1370607"/>
                    <a:pt x="-3152" y="1273671"/>
                    <a:pt x="0" y="1143606"/>
                  </a:cubicBezTo>
                  <a:cubicBezTo>
                    <a:pt x="13592" y="928983"/>
                    <a:pt x="-68953" y="681477"/>
                    <a:pt x="0" y="231235"/>
                  </a:cubicBezTo>
                  <a:close/>
                </a:path>
                <a:path w="3108271" h="1374841" stroke="0" extrusionOk="0">
                  <a:moveTo>
                    <a:pt x="0" y="231235"/>
                  </a:moveTo>
                  <a:cubicBezTo>
                    <a:pt x="22647" y="94021"/>
                    <a:pt x="121006" y="-8729"/>
                    <a:pt x="231235" y="0"/>
                  </a:cubicBezTo>
                  <a:cubicBezTo>
                    <a:pt x="1211217" y="-141679"/>
                    <a:pt x="1647351" y="39453"/>
                    <a:pt x="2877036" y="0"/>
                  </a:cubicBezTo>
                  <a:cubicBezTo>
                    <a:pt x="3021069" y="-1198"/>
                    <a:pt x="3117119" y="91906"/>
                    <a:pt x="3108271" y="231235"/>
                  </a:cubicBezTo>
                  <a:cubicBezTo>
                    <a:pt x="3030113" y="613057"/>
                    <a:pt x="3030462" y="946470"/>
                    <a:pt x="3108271" y="1143606"/>
                  </a:cubicBezTo>
                  <a:cubicBezTo>
                    <a:pt x="3111228" y="1270317"/>
                    <a:pt x="3011597" y="1380306"/>
                    <a:pt x="2877036" y="1374841"/>
                  </a:cubicBezTo>
                  <a:cubicBezTo>
                    <a:pt x="1992362" y="1386262"/>
                    <a:pt x="1342947" y="1433476"/>
                    <a:pt x="231235" y="1374841"/>
                  </a:cubicBezTo>
                  <a:cubicBezTo>
                    <a:pt x="113459" y="1381233"/>
                    <a:pt x="6322" y="1293872"/>
                    <a:pt x="0" y="1143606"/>
                  </a:cubicBezTo>
                  <a:cubicBezTo>
                    <a:pt x="-80850" y="970809"/>
                    <a:pt x="52132" y="399875"/>
                    <a:pt x="0" y="231235"/>
                  </a:cubicBezTo>
                  <a:close/>
                </a:path>
              </a:pathLst>
            </a:custGeom>
            <a:grpFill/>
            <a:ln w="34925" cap="rnd">
              <a:solidFill>
                <a:srgbClr val="139F4E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554553490">
                    <a:prstGeom prst="roundRect">
                      <a:avLst>
                        <a:gd name="adj" fmla="val 16819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loo 2 ExtraBold" panose="03080902040302020200" pitchFamily="66" charset="0"/>
                <a:ea typeface="等线" panose="02010600030101010101" pitchFamily="2" charset="-122"/>
                <a:cs typeface="Baloo 2 ExtraBold" panose="03080902040302020200" pitchFamily="66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6E0C1F-3880-4334-9066-2BBCD683FD65}"/>
                </a:ext>
              </a:extLst>
            </p:cNvPr>
            <p:cNvSpPr txBox="1"/>
            <p:nvPr/>
          </p:nvSpPr>
          <p:spPr>
            <a:xfrm>
              <a:off x="4032272" y="-1549482"/>
              <a:ext cx="3048464" cy="80136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 em sẽ sử dụng những dụng cụ lao động nào?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Baloo 2 ExtraBold" panose="03080902040302020200" pitchFamily="66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2357A6-7551-4255-816B-E9C54583AC5F}"/>
              </a:ext>
            </a:extLst>
          </p:cNvPr>
          <p:cNvGrpSpPr/>
          <p:nvPr/>
        </p:nvGrpSpPr>
        <p:grpSpPr>
          <a:xfrm>
            <a:off x="371475" y="4076701"/>
            <a:ext cx="5667375" cy="1200150"/>
            <a:chOff x="3977443" y="-1656990"/>
            <a:chExt cx="3108271" cy="1374841"/>
          </a:xfrm>
          <a:solidFill>
            <a:srgbClr val="FFFF00"/>
          </a:solidFill>
        </p:grpSpPr>
        <p:sp>
          <p:nvSpPr>
            <p:cNvPr id="29" name="矩形: 圆角 6">
              <a:extLst>
                <a:ext uri="{FF2B5EF4-FFF2-40B4-BE49-F238E27FC236}">
                  <a16:creationId xmlns:a16="http://schemas.microsoft.com/office/drawing/2014/main" id="{823B36E4-92A2-424F-B3CC-B010C6B72F38}"/>
                </a:ext>
              </a:extLst>
            </p:cNvPr>
            <p:cNvSpPr/>
            <p:nvPr/>
          </p:nvSpPr>
          <p:spPr>
            <a:xfrm>
              <a:off x="3977443" y="-1656990"/>
              <a:ext cx="3108271" cy="1374841"/>
            </a:xfrm>
            <a:custGeom>
              <a:avLst/>
              <a:gdLst>
                <a:gd name="connsiteX0" fmla="*/ 0 w 3108271"/>
                <a:gd name="connsiteY0" fmla="*/ 231235 h 1374841"/>
                <a:gd name="connsiteX1" fmla="*/ 231235 w 3108271"/>
                <a:gd name="connsiteY1" fmla="*/ 0 h 1374841"/>
                <a:gd name="connsiteX2" fmla="*/ 2877036 w 3108271"/>
                <a:gd name="connsiteY2" fmla="*/ 0 h 1374841"/>
                <a:gd name="connsiteX3" fmla="*/ 3108271 w 3108271"/>
                <a:gd name="connsiteY3" fmla="*/ 231235 h 1374841"/>
                <a:gd name="connsiteX4" fmla="*/ 3108271 w 3108271"/>
                <a:gd name="connsiteY4" fmla="*/ 1143606 h 1374841"/>
                <a:gd name="connsiteX5" fmla="*/ 2877036 w 3108271"/>
                <a:gd name="connsiteY5" fmla="*/ 1374841 h 1374841"/>
                <a:gd name="connsiteX6" fmla="*/ 231235 w 3108271"/>
                <a:gd name="connsiteY6" fmla="*/ 1374841 h 1374841"/>
                <a:gd name="connsiteX7" fmla="*/ 0 w 3108271"/>
                <a:gd name="connsiteY7" fmla="*/ 1143606 h 1374841"/>
                <a:gd name="connsiteX8" fmla="*/ 0 w 3108271"/>
                <a:gd name="connsiteY8" fmla="*/ 231235 h 137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8271" h="1374841" fill="none" extrusionOk="0">
                  <a:moveTo>
                    <a:pt x="0" y="231235"/>
                  </a:moveTo>
                  <a:cubicBezTo>
                    <a:pt x="2072" y="100163"/>
                    <a:pt x="101520" y="2526"/>
                    <a:pt x="231235" y="0"/>
                  </a:cubicBezTo>
                  <a:cubicBezTo>
                    <a:pt x="1036415" y="-99796"/>
                    <a:pt x="1820805" y="13135"/>
                    <a:pt x="2877036" y="0"/>
                  </a:cubicBezTo>
                  <a:cubicBezTo>
                    <a:pt x="2997893" y="-970"/>
                    <a:pt x="3105304" y="115614"/>
                    <a:pt x="3108271" y="231235"/>
                  </a:cubicBezTo>
                  <a:cubicBezTo>
                    <a:pt x="3109457" y="559127"/>
                    <a:pt x="3184020" y="866025"/>
                    <a:pt x="3108271" y="1143606"/>
                  </a:cubicBezTo>
                  <a:cubicBezTo>
                    <a:pt x="3084767" y="1270835"/>
                    <a:pt x="2983533" y="1376032"/>
                    <a:pt x="2877036" y="1374841"/>
                  </a:cubicBezTo>
                  <a:cubicBezTo>
                    <a:pt x="1763716" y="1282971"/>
                    <a:pt x="1190589" y="1238639"/>
                    <a:pt x="231235" y="1374841"/>
                  </a:cubicBezTo>
                  <a:cubicBezTo>
                    <a:pt x="95423" y="1370607"/>
                    <a:pt x="-3152" y="1273671"/>
                    <a:pt x="0" y="1143606"/>
                  </a:cubicBezTo>
                  <a:cubicBezTo>
                    <a:pt x="13592" y="928983"/>
                    <a:pt x="-68953" y="681477"/>
                    <a:pt x="0" y="231235"/>
                  </a:cubicBezTo>
                  <a:close/>
                </a:path>
                <a:path w="3108271" h="1374841" stroke="0" extrusionOk="0">
                  <a:moveTo>
                    <a:pt x="0" y="231235"/>
                  </a:moveTo>
                  <a:cubicBezTo>
                    <a:pt x="22647" y="94021"/>
                    <a:pt x="121006" y="-8729"/>
                    <a:pt x="231235" y="0"/>
                  </a:cubicBezTo>
                  <a:cubicBezTo>
                    <a:pt x="1211217" y="-141679"/>
                    <a:pt x="1647351" y="39453"/>
                    <a:pt x="2877036" y="0"/>
                  </a:cubicBezTo>
                  <a:cubicBezTo>
                    <a:pt x="3021069" y="-1198"/>
                    <a:pt x="3117119" y="91906"/>
                    <a:pt x="3108271" y="231235"/>
                  </a:cubicBezTo>
                  <a:cubicBezTo>
                    <a:pt x="3030113" y="613057"/>
                    <a:pt x="3030462" y="946470"/>
                    <a:pt x="3108271" y="1143606"/>
                  </a:cubicBezTo>
                  <a:cubicBezTo>
                    <a:pt x="3111228" y="1270317"/>
                    <a:pt x="3011597" y="1380306"/>
                    <a:pt x="2877036" y="1374841"/>
                  </a:cubicBezTo>
                  <a:cubicBezTo>
                    <a:pt x="1992362" y="1386262"/>
                    <a:pt x="1342947" y="1433476"/>
                    <a:pt x="231235" y="1374841"/>
                  </a:cubicBezTo>
                  <a:cubicBezTo>
                    <a:pt x="113459" y="1381233"/>
                    <a:pt x="6322" y="1293872"/>
                    <a:pt x="0" y="1143606"/>
                  </a:cubicBezTo>
                  <a:cubicBezTo>
                    <a:pt x="-80850" y="970809"/>
                    <a:pt x="52132" y="399875"/>
                    <a:pt x="0" y="231235"/>
                  </a:cubicBezTo>
                  <a:close/>
                </a:path>
              </a:pathLst>
            </a:custGeom>
            <a:grpFill/>
            <a:ln w="34925" cap="rnd">
              <a:solidFill>
                <a:srgbClr val="139F4E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554553490">
                    <a:prstGeom prst="roundRect">
                      <a:avLst>
                        <a:gd name="adj" fmla="val 16819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loo 2 ExtraBold" panose="03080902040302020200" pitchFamily="66" charset="0"/>
                <a:ea typeface="等线" panose="02010600030101010101" pitchFamily="2" charset="-122"/>
                <a:cs typeface="Baloo 2 ExtraBold" panose="03080902040302020200" pitchFamily="66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336CF8-219F-4441-A8E8-2608A3A5F25B}"/>
                </a:ext>
              </a:extLst>
            </p:cNvPr>
            <p:cNvSpPr txBox="1"/>
            <p:nvPr/>
          </p:nvSpPr>
          <p:spPr>
            <a:xfrm>
              <a:off x="4066251" y="-1625862"/>
              <a:ext cx="2930656" cy="123401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Chúng ta sẽ làm gì để bảo vệ an toàn khi lao động?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Baloo 2 ExtraBold" panose="03080902040302020200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614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2F77F305-41D6-4811-B0A7-87B496F51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3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D76B61D-6F1A-4785-9743-76A0BE7D4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796382" y="2126512"/>
            <a:ext cx="1859475" cy="37851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7C7C3C-990E-44BF-9C7B-2C4343C03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1103" y="846852"/>
            <a:ext cx="6596444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32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71877EA-E63B-43E0-8C80-229F2BC0A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3143250"/>
            <a:ext cx="6858000" cy="12192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A6165AF-B9E1-4471-93B5-413F20D6EFA4}"/>
              </a:ext>
            </a:extLst>
          </p:cNvPr>
          <p:cNvGrpSpPr/>
          <p:nvPr/>
        </p:nvGrpSpPr>
        <p:grpSpPr>
          <a:xfrm>
            <a:off x="266700" y="190501"/>
            <a:ext cx="11925300" cy="895349"/>
            <a:chOff x="3977443" y="-1656990"/>
            <a:chExt cx="3108271" cy="1374841"/>
          </a:xfrm>
          <a:solidFill>
            <a:srgbClr val="FFFF00"/>
          </a:solidFill>
        </p:grpSpPr>
        <p:sp>
          <p:nvSpPr>
            <p:cNvPr id="26" name="矩形: 圆角 6">
              <a:extLst>
                <a:ext uri="{FF2B5EF4-FFF2-40B4-BE49-F238E27FC236}">
                  <a16:creationId xmlns:a16="http://schemas.microsoft.com/office/drawing/2014/main" id="{BB4CD632-F3B5-4789-BF2A-26C0A8E53638}"/>
                </a:ext>
              </a:extLst>
            </p:cNvPr>
            <p:cNvSpPr/>
            <p:nvPr/>
          </p:nvSpPr>
          <p:spPr>
            <a:xfrm>
              <a:off x="3977443" y="-1656990"/>
              <a:ext cx="3108271" cy="1374841"/>
            </a:xfrm>
            <a:custGeom>
              <a:avLst/>
              <a:gdLst>
                <a:gd name="connsiteX0" fmla="*/ 0 w 3108271"/>
                <a:gd name="connsiteY0" fmla="*/ 231235 h 1374841"/>
                <a:gd name="connsiteX1" fmla="*/ 231235 w 3108271"/>
                <a:gd name="connsiteY1" fmla="*/ 0 h 1374841"/>
                <a:gd name="connsiteX2" fmla="*/ 2877036 w 3108271"/>
                <a:gd name="connsiteY2" fmla="*/ 0 h 1374841"/>
                <a:gd name="connsiteX3" fmla="*/ 3108271 w 3108271"/>
                <a:gd name="connsiteY3" fmla="*/ 231235 h 1374841"/>
                <a:gd name="connsiteX4" fmla="*/ 3108271 w 3108271"/>
                <a:gd name="connsiteY4" fmla="*/ 1143606 h 1374841"/>
                <a:gd name="connsiteX5" fmla="*/ 2877036 w 3108271"/>
                <a:gd name="connsiteY5" fmla="*/ 1374841 h 1374841"/>
                <a:gd name="connsiteX6" fmla="*/ 231235 w 3108271"/>
                <a:gd name="connsiteY6" fmla="*/ 1374841 h 1374841"/>
                <a:gd name="connsiteX7" fmla="*/ 0 w 3108271"/>
                <a:gd name="connsiteY7" fmla="*/ 1143606 h 1374841"/>
                <a:gd name="connsiteX8" fmla="*/ 0 w 3108271"/>
                <a:gd name="connsiteY8" fmla="*/ 231235 h 137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8271" h="1374841" fill="none" extrusionOk="0">
                  <a:moveTo>
                    <a:pt x="0" y="231235"/>
                  </a:moveTo>
                  <a:cubicBezTo>
                    <a:pt x="2072" y="100163"/>
                    <a:pt x="101520" y="2526"/>
                    <a:pt x="231235" y="0"/>
                  </a:cubicBezTo>
                  <a:cubicBezTo>
                    <a:pt x="1036415" y="-99796"/>
                    <a:pt x="1820805" y="13135"/>
                    <a:pt x="2877036" y="0"/>
                  </a:cubicBezTo>
                  <a:cubicBezTo>
                    <a:pt x="2997893" y="-970"/>
                    <a:pt x="3105304" y="115614"/>
                    <a:pt x="3108271" y="231235"/>
                  </a:cubicBezTo>
                  <a:cubicBezTo>
                    <a:pt x="3109457" y="559127"/>
                    <a:pt x="3184020" y="866025"/>
                    <a:pt x="3108271" y="1143606"/>
                  </a:cubicBezTo>
                  <a:cubicBezTo>
                    <a:pt x="3084767" y="1270835"/>
                    <a:pt x="2983533" y="1376032"/>
                    <a:pt x="2877036" y="1374841"/>
                  </a:cubicBezTo>
                  <a:cubicBezTo>
                    <a:pt x="1763716" y="1282971"/>
                    <a:pt x="1190589" y="1238639"/>
                    <a:pt x="231235" y="1374841"/>
                  </a:cubicBezTo>
                  <a:cubicBezTo>
                    <a:pt x="95423" y="1370607"/>
                    <a:pt x="-3152" y="1273671"/>
                    <a:pt x="0" y="1143606"/>
                  </a:cubicBezTo>
                  <a:cubicBezTo>
                    <a:pt x="13592" y="928983"/>
                    <a:pt x="-68953" y="681477"/>
                    <a:pt x="0" y="231235"/>
                  </a:cubicBezTo>
                  <a:close/>
                </a:path>
                <a:path w="3108271" h="1374841" stroke="0" extrusionOk="0">
                  <a:moveTo>
                    <a:pt x="0" y="231235"/>
                  </a:moveTo>
                  <a:cubicBezTo>
                    <a:pt x="22647" y="94021"/>
                    <a:pt x="121006" y="-8729"/>
                    <a:pt x="231235" y="0"/>
                  </a:cubicBezTo>
                  <a:cubicBezTo>
                    <a:pt x="1211217" y="-141679"/>
                    <a:pt x="1647351" y="39453"/>
                    <a:pt x="2877036" y="0"/>
                  </a:cubicBezTo>
                  <a:cubicBezTo>
                    <a:pt x="3021069" y="-1198"/>
                    <a:pt x="3117119" y="91906"/>
                    <a:pt x="3108271" y="231235"/>
                  </a:cubicBezTo>
                  <a:cubicBezTo>
                    <a:pt x="3030113" y="613057"/>
                    <a:pt x="3030462" y="946470"/>
                    <a:pt x="3108271" y="1143606"/>
                  </a:cubicBezTo>
                  <a:cubicBezTo>
                    <a:pt x="3111228" y="1270317"/>
                    <a:pt x="3011597" y="1380306"/>
                    <a:pt x="2877036" y="1374841"/>
                  </a:cubicBezTo>
                  <a:cubicBezTo>
                    <a:pt x="1992362" y="1386262"/>
                    <a:pt x="1342947" y="1433476"/>
                    <a:pt x="231235" y="1374841"/>
                  </a:cubicBezTo>
                  <a:cubicBezTo>
                    <a:pt x="113459" y="1381233"/>
                    <a:pt x="6322" y="1293872"/>
                    <a:pt x="0" y="1143606"/>
                  </a:cubicBezTo>
                  <a:cubicBezTo>
                    <a:pt x="-80850" y="970809"/>
                    <a:pt x="52132" y="399875"/>
                    <a:pt x="0" y="231235"/>
                  </a:cubicBezTo>
                  <a:close/>
                </a:path>
              </a:pathLst>
            </a:custGeom>
            <a:grpFill/>
            <a:ln w="34925" cap="rnd">
              <a:solidFill>
                <a:srgbClr val="139F4E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554553490">
                    <a:prstGeom prst="roundRect">
                      <a:avLst>
                        <a:gd name="adj" fmla="val 16819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loo 2 ExtraBold" panose="03080902040302020200" pitchFamily="66" charset="0"/>
                <a:ea typeface="等线" panose="02010600030101010101" pitchFamily="2" charset="-122"/>
                <a:cs typeface="Baloo 2 ExtraBold" panose="03080902040302020200" pitchFamily="66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6E0C1F-3880-4334-9066-2BBCD683FD65}"/>
                </a:ext>
              </a:extLst>
            </p:cNvPr>
            <p:cNvSpPr txBox="1"/>
            <p:nvPr/>
          </p:nvSpPr>
          <p:spPr>
            <a:xfrm>
              <a:off x="4007503" y="-1549482"/>
              <a:ext cx="3073233" cy="89794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kumimoji="0" lang="nl-NL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hảo luận làm bảng phụ để xây dựng quy tắc an toàn lao động: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Baloo 2 ExtraBold" panose="03080902040302020200" pitchFamily="66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DC38D0-3ECA-4F2F-B52B-D08E409D6F3B}"/>
              </a:ext>
            </a:extLst>
          </p:cNvPr>
          <p:cNvGrpSpPr/>
          <p:nvPr/>
        </p:nvGrpSpPr>
        <p:grpSpPr>
          <a:xfrm>
            <a:off x="211109" y="3452810"/>
            <a:ext cx="4278451" cy="2175001"/>
            <a:chOff x="892354" y="3758439"/>
            <a:chExt cx="4278451" cy="2175001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51BFF930-E7EA-471B-B1C5-1862EF54B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31EB5AC-1A01-498B-8B60-CA36AB02E42F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DF1FE8-5726-4023-A2E8-A9E4BF6F8AB4}"/>
              </a:ext>
            </a:extLst>
          </p:cNvPr>
          <p:cNvGrpSpPr/>
          <p:nvPr/>
        </p:nvGrpSpPr>
        <p:grpSpPr>
          <a:xfrm>
            <a:off x="1276351" y="1239762"/>
            <a:ext cx="7181850" cy="1055608"/>
            <a:chOff x="4123716" y="1184831"/>
            <a:chExt cx="7595099" cy="51858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A11844E-B987-41F1-AB7D-F0753A68AA2C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4" name="Rectangle: Diagonal Corners Rounded 4">
                <a:extLst>
                  <a:ext uri="{FF2B5EF4-FFF2-40B4-BE49-F238E27FC236}">
                    <a16:creationId xmlns:a16="http://schemas.microsoft.com/office/drawing/2014/main" id="{0BDA1992-8F05-4752-A0FD-6B16F426BDE7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Diagonal Corners Rounded 30">
                <a:extLst>
                  <a:ext uri="{FF2B5EF4-FFF2-40B4-BE49-F238E27FC236}">
                    <a16:creationId xmlns:a16="http://schemas.microsoft.com/office/drawing/2014/main" id="{01B72F53-8EF4-4EF6-B356-6C02CD58FA6F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wedgeRoundRectCallout">
                <a:avLst>
                  <a:gd name="adj1" fmla="val 37475"/>
                  <a:gd name="adj2" fmla="val 84938"/>
                  <a:gd name="adj3" fmla="val 16667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7C37C7-7326-4FF1-97C1-E12B02D135BC}"/>
                </a:ext>
              </a:extLst>
            </p:cNvPr>
            <p:cNvSpPr txBox="1"/>
            <p:nvPr/>
          </p:nvSpPr>
          <p:spPr>
            <a:xfrm>
              <a:off x="4123716" y="1184831"/>
              <a:ext cx="7233394" cy="5185801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Khi lao động quần áo, đầu tóc nên chuẩn bị như thế nào?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63834A-4EB7-4EF2-9D51-7FA70ECEE6F2}"/>
              </a:ext>
            </a:extLst>
          </p:cNvPr>
          <p:cNvGrpSpPr/>
          <p:nvPr/>
        </p:nvGrpSpPr>
        <p:grpSpPr>
          <a:xfrm>
            <a:off x="3276601" y="2497062"/>
            <a:ext cx="7629524" cy="865263"/>
            <a:chOff x="4123716" y="1184831"/>
            <a:chExt cx="7595099" cy="518580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E7EA370-CB31-4941-A0AE-99DF0008677B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9" name="Rectangle: Diagonal Corners Rounded 4">
                <a:extLst>
                  <a:ext uri="{FF2B5EF4-FFF2-40B4-BE49-F238E27FC236}">
                    <a16:creationId xmlns:a16="http://schemas.microsoft.com/office/drawing/2014/main" id="{428E1611-9958-49B8-8D56-EFABB477C820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: Diagonal Corners Rounded 30">
                <a:extLst>
                  <a:ext uri="{FF2B5EF4-FFF2-40B4-BE49-F238E27FC236}">
                    <a16:creationId xmlns:a16="http://schemas.microsoft.com/office/drawing/2014/main" id="{000E89D7-3313-409F-A552-F266345862BA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wedgeRoundRectCallout">
                <a:avLst>
                  <a:gd name="adj1" fmla="val 37475"/>
                  <a:gd name="adj2" fmla="val 84938"/>
                  <a:gd name="adj3" fmla="val 16667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4D1F8D-68A2-4423-B50E-4BBD0E34896A}"/>
                </a:ext>
              </a:extLst>
            </p:cNvPr>
            <p:cNvSpPr txBox="1"/>
            <p:nvPr/>
          </p:nvSpPr>
          <p:spPr>
            <a:xfrm>
              <a:off x="4123716" y="1184831"/>
              <a:ext cx="7233394" cy="5185801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Có thể sử dụng những đồ bảo hộ lao động nào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96699A-D1BD-4141-9021-67560A6C2222}"/>
              </a:ext>
            </a:extLst>
          </p:cNvPr>
          <p:cNvGrpSpPr/>
          <p:nvPr/>
        </p:nvGrpSpPr>
        <p:grpSpPr>
          <a:xfrm>
            <a:off x="4344748" y="3594793"/>
            <a:ext cx="7609127" cy="748607"/>
            <a:chOff x="4144021" y="1484380"/>
            <a:chExt cx="7574794" cy="613266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172DB31-10EA-4C22-A792-2F0EEBBEF538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8" name="Rectangle: Diagonal Corners Rounded 4">
                <a:extLst>
                  <a:ext uri="{FF2B5EF4-FFF2-40B4-BE49-F238E27FC236}">
                    <a16:creationId xmlns:a16="http://schemas.microsoft.com/office/drawing/2014/main" id="{D8C1558E-510B-49D0-93A8-09B48795A95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id="{B4D01CD9-D008-4E9A-9A33-9A3CBE1ABAEB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wedgeRoundRectCallout">
                <a:avLst>
                  <a:gd name="adj1" fmla="val 37475"/>
                  <a:gd name="adj2" fmla="val 84938"/>
                  <a:gd name="adj3" fmla="val 16667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AEF266-318B-4908-B6ED-FE89D814F988}"/>
                </a:ext>
              </a:extLst>
            </p:cNvPr>
            <p:cNvSpPr txBox="1"/>
            <p:nvPr/>
          </p:nvSpPr>
          <p:spPr>
            <a:xfrm>
              <a:off x="4161644" y="1698609"/>
              <a:ext cx="7233394" cy="5918431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Kiểm tra dụng cụ lao động như thế nào và khi nào?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1D476E-7D79-4089-9312-E6779ABDAC03}"/>
              </a:ext>
            </a:extLst>
          </p:cNvPr>
          <p:cNvGrpSpPr/>
          <p:nvPr/>
        </p:nvGrpSpPr>
        <p:grpSpPr>
          <a:xfrm>
            <a:off x="4286250" y="4728268"/>
            <a:ext cx="8001001" cy="634307"/>
            <a:chOff x="3886665" y="1484380"/>
            <a:chExt cx="7832150" cy="48402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3D23842-D166-4FBD-B3ED-97FFCE85BF0F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33" name="Rectangle: Diagonal Corners Rounded 4">
                <a:extLst>
                  <a:ext uri="{FF2B5EF4-FFF2-40B4-BE49-F238E27FC236}">
                    <a16:creationId xmlns:a16="http://schemas.microsoft.com/office/drawing/2014/main" id="{307F46E8-0CFB-418D-827E-651740C8C8CE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Diagonal Corners Rounded 30">
                <a:extLst>
                  <a:ext uri="{FF2B5EF4-FFF2-40B4-BE49-F238E27FC236}">
                    <a16:creationId xmlns:a16="http://schemas.microsoft.com/office/drawing/2014/main" id="{30C96454-8FEF-47FC-B6FD-B15D6C114346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wedgeRoundRectCallout">
                <a:avLst>
                  <a:gd name="adj1" fmla="val 37475"/>
                  <a:gd name="adj2" fmla="val 84938"/>
                  <a:gd name="adj3" fmla="val 16667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D1373B-6056-44DC-BE39-02EFE1268CAF}"/>
                </a:ext>
              </a:extLst>
            </p:cNvPr>
            <p:cNvSpPr txBox="1"/>
            <p:nvPr/>
          </p:nvSpPr>
          <p:spPr>
            <a:xfrm>
              <a:off x="3886665" y="1755698"/>
              <a:ext cx="7832150" cy="3265342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Cần  làm gì để phòng tránh nguy hiểm trong lao động?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4A1924-EF1A-41A4-BFFC-B158781A9F0C}"/>
              </a:ext>
            </a:extLst>
          </p:cNvPr>
          <p:cNvGrpSpPr/>
          <p:nvPr/>
        </p:nvGrpSpPr>
        <p:grpSpPr>
          <a:xfrm>
            <a:off x="4190999" y="5591175"/>
            <a:ext cx="8001001" cy="967009"/>
            <a:chOff x="3886665" y="1484380"/>
            <a:chExt cx="7832150" cy="551101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68B45C3-AECC-4981-8BAE-90B2FAE25C16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38" name="Rectangle: Diagonal Corners Rounded 4">
                <a:extLst>
                  <a:ext uri="{FF2B5EF4-FFF2-40B4-BE49-F238E27FC236}">
                    <a16:creationId xmlns:a16="http://schemas.microsoft.com/office/drawing/2014/main" id="{75CA44F4-C7D7-4D0E-8860-64040D8FB284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Rectangle: Diagonal Corners Rounded 30">
                <a:extLst>
                  <a:ext uri="{FF2B5EF4-FFF2-40B4-BE49-F238E27FC236}">
                    <a16:creationId xmlns:a16="http://schemas.microsoft.com/office/drawing/2014/main" id="{329079CF-339C-4123-B48C-0BD850D9FB7A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wedgeRoundRectCallout">
                <a:avLst>
                  <a:gd name="adj1" fmla="val 37475"/>
                  <a:gd name="adj2" fmla="val 84938"/>
                  <a:gd name="adj3" fmla="val 16667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250303-85BF-46EE-B010-2F3EB6CC257C}"/>
                </a:ext>
              </a:extLst>
            </p:cNvPr>
            <p:cNvSpPr txBox="1"/>
            <p:nvPr/>
          </p:nvSpPr>
          <p:spPr>
            <a:xfrm>
              <a:off x="3886665" y="1755699"/>
              <a:ext cx="7832150" cy="5239691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Nếu xảy ra tình huống nguy hiểm khiến mình bị đau, chảy máu em cần phải làm gì?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609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51DB573-EB7E-4459-87EF-929E7ADA1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52369A1B-7AD8-42CB-80FC-A33B83C8B4B6}"/>
              </a:ext>
            </a:extLst>
          </p:cNvPr>
          <p:cNvSpPr/>
          <p:nvPr/>
        </p:nvSpPr>
        <p:spPr>
          <a:xfrm>
            <a:off x="1647371" y="2546649"/>
            <a:ext cx="9020629" cy="2058995"/>
          </a:xfrm>
          <a:prstGeom prst="roundRect">
            <a:avLst>
              <a:gd name="adj" fmla="val 50000"/>
            </a:avLst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DC879-D8EE-40EA-804C-DCF20CDD3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162" y="2557170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62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47C349D7-6DBC-40FD-AA14-47F3A0F05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AF32D2-9052-4B4E-ACD8-044742C42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746" y="1026220"/>
            <a:ext cx="7011008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39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51DB573-EB7E-4459-87EF-929E7ADA1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52369A1B-7AD8-42CB-80FC-A33B83C8B4B6}"/>
              </a:ext>
            </a:extLst>
          </p:cNvPr>
          <p:cNvSpPr/>
          <p:nvPr/>
        </p:nvSpPr>
        <p:spPr>
          <a:xfrm>
            <a:off x="1647371" y="2546649"/>
            <a:ext cx="9020629" cy="2058995"/>
          </a:xfrm>
          <a:prstGeom prst="roundRect">
            <a:avLst>
              <a:gd name="adj" fmla="val 50000"/>
            </a:avLst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7DA651-292E-4E6B-8A9C-625898899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153" y="2791146"/>
            <a:ext cx="6773243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89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51DB573-EB7E-4459-87EF-929E7ADA1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52369A1B-7AD8-42CB-80FC-A33B83C8B4B6}"/>
              </a:ext>
            </a:extLst>
          </p:cNvPr>
          <p:cNvSpPr/>
          <p:nvPr/>
        </p:nvSpPr>
        <p:spPr>
          <a:xfrm>
            <a:off x="1418568" y="2562358"/>
            <a:ext cx="9762751" cy="2058995"/>
          </a:xfrm>
          <a:prstGeom prst="roundRect">
            <a:avLst>
              <a:gd name="adj" fmla="val 50000"/>
            </a:avLst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B6BE14-3160-4CF6-AC16-40412A1E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231" y="3159212"/>
            <a:ext cx="844978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88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71877EA-E63B-43E0-8C80-229F2BC0A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C0A7672-6BB5-42AF-91E1-F036DC632A00}"/>
              </a:ext>
            </a:extLst>
          </p:cNvPr>
          <p:cNvSpPr/>
          <p:nvPr/>
        </p:nvSpPr>
        <p:spPr>
          <a:xfrm>
            <a:off x="1225335" y="2234042"/>
            <a:ext cx="9892608" cy="3114094"/>
          </a:xfrm>
          <a:prstGeom prst="roundRect">
            <a:avLst/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CD5D65-3EBF-4F1B-AD22-A1A28A1609BF}"/>
              </a:ext>
            </a:extLst>
          </p:cNvPr>
          <p:cNvGrpSpPr/>
          <p:nvPr/>
        </p:nvGrpSpPr>
        <p:grpSpPr>
          <a:xfrm>
            <a:off x="1491014" y="1116941"/>
            <a:ext cx="3108271" cy="803854"/>
            <a:chOff x="3977443" y="-1656991"/>
            <a:chExt cx="3108271" cy="803854"/>
          </a:xfrm>
        </p:grpSpPr>
        <p:sp>
          <p:nvSpPr>
            <p:cNvPr id="21" name="矩形: 圆角 6">
              <a:extLst>
                <a:ext uri="{FF2B5EF4-FFF2-40B4-BE49-F238E27FC236}">
                  <a16:creationId xmlns:a16="http://schemas.microsoft.com/office/drawing/2014/main" id="{796C3DB8-C15A-4A2F-B8E2-3A701E9A43C8}"/>
                </a:ext>
              </a:extLst>
            </p:cNvPr>
            <p:cNvSpPr/>
            <p:nvPr/>
          </p:nvSpPr>
          <p:spPr>
            <a:xfrm>
              <a:off x="3977443" y="-1656991"/>
              <a:ext cx="3108271" cy="786121"/>
            </a:xfrm>
            <a:prstGeom prst="roundRect">
              <a:avLst>
                <a:gd name="adj" fmla="val 50000"/>
              </a:avLst>
            </a:prstGeom>
            <a:solidFill>
              <a:srgbClr val="85E834"/>
            </a:solidFill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loo 2 ExtraBold" panose="03080902040302020200" pitchFamily="66" charset="0"/>
                <a:ea typeface="等线" panose="02010600030101010101" pitchFamily="2" charset="-122"/>
                <a:cs typeface="Baloo 2 ExtraBold" panose="03080902040302020200" pitchFamily="66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ECD6DF-3AF7-49A5-B835-6AE6A5AE58BA}"/>
                </a:ext>
              </a:extLst>
            </p:cNvPr>
            <p:cNvSpPr txBox="1"/>
            <p:nvPr/>
          </p:nvSpPr>
          <p:spPr>
            <a:xfrm>
              <a:off x="4149092" y="-1561023"/>
              <a:ext cx="276497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ea typeface="等线" panose="02010600030101010101" pitchFamily="2" charset="-122"/>
                  <a:cs typeface="Baloo 2 ExtraBold" panose="03080902040302020200" pitchFamily="66" charset="0"/>
                </a:rPr>
                <a:t>LUẬT CHƠI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ea typeface="等线" panose="02010600030101010101" pitchFamily="2" charset="-122"/>
                <a:cs typeface="Baloo 2 ExtraBold" panose="03080902040302020200" pitchFamily="66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E40EE0C-EDEE-4646-9E17-5B004BB00D84}"/>
              </a:ext>
            </a:extLst>
          </p:cNvPr>
          <p:cNvSpPr txBox="1"/>
          <p:nvPr/>
        </p:nvSpPr>
        <p:spPr>
          <a:xfrm>
            <a:off x="1346849" y="2537516"/>
            <a:ext cx="95021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GV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nhịp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GV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HS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HS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vừa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vừa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chuyền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8230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71877EA-E63B-43E0-8C80-229F2BC0A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C0A7672-6BB5-42AF-91E1-F036DC632A00}"/>
              </a:ext>
            </a:extLst>
          </p:cNvPr>
          <p:cNvSpPr/>
          <p:nvPr/>
        </p:nvSpPr>
        <p:spPr>
          <a:xfrm>
            <a:off x="1225335" y="2234042"/>
            <a:ext cx="9892608" cy="3114094"/>
          </a:xfrm>
          <a:prstGeom prst="roundRect">
            <a:avLst/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CD5D65-3EBF-4F1B-AD22-A1A28A1609BF}"/>
              </a:ext>
            </a:extLst>
          </p:cNvPr>
          <p:cNvGrpSpPr/>
          <p:nvPr/>
        </p:nvGrpSpPr>
        <p:grpSpPr>
          <a:xfrm>
            <a:off x="1491014" y="1116941"/>
            <a:ext cx="3108271" cy="803854"/>
            <a:chOff x="3977443" y="-1656991"/>
            <a:chExt cx="3108271" cy="803854"/>
          </a:xfrm>
        </p:grpSpPr>
        <p:sp>
          <p:nvSpPr>
            <p:cNvPr id="21" name="矩形: 圆角 6">
              <a:extLst>
                <a:ext uri="{FF2B5EF4-FFF2-40B4-BE49-F238E27FC236}">
                  <a16:creationId xmlns:a16="http://schemas.microsoft.com/office/drawing/2014/main" id="{796C3DB8-C15A-4A2F-B8E2-3A701E9A43C8}"/>
                </a:ext>
              </a:extLst>
            </p:cNvPr>
            <p:cNvSpPr/>
            <p:nvPr/>
          </p:nvSpPr>
          <p:spPr>
            <a:xfrm>
              <a:off x="3977443" y="-1656991"/>
              <a:ext cx="3108271" cy="786121"/>
            </a:xfrm>
            <a:prstGeom prst="roundRect">
              <a:avLst>
                <a:gd name="adj" fmla="val 50000"/>
              </a:avLst>
            </a:prstGeom>
            <a:solidFill>
              <a:srgbClr val="85E834"/>
            </a:solidFill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loo 2 ExtraBold" panose="03080902040302020200" pitchFamily="66" charset="0"/>
                <a:ea typeface="等线" panose="02010600030101010101" pitchFamily="2" charset="-122"/>
                <a:cs typeface="Baloo 2 ExtraBold" panose="03080902040302020200" pitchFamily="66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ECD6DF-3AF7-49A5-B835-6AE6A5AE58BA}"/>
                </a:ext>
              </a:extLst>
            </p:cNvPr>
            <p:cNvSpPr txBox="1"/>
            <p:nvPr/>
          </p:nvSpPr>
          <p:spPr>
            <a:xfrm>
              <a:off x="4149092" y="-1561023"/>
              <a:ext cx="276497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ea typeface="等线" panose="02010600030101010101" pitchFamily="2" charset="-122"/>
                  <a:cs typeface="Baloo 2 ExtraBold" panose="03080902040302020200" pitchFamily="66" charset="0"/>
                </a:rPr>
                <a:t>LUẬT CHƠI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ea typeface="等线" panose="02010600030101010101" pitchFamily="2" charset="-122"/>
                <a:cs typeface="Baloo 2 ExtraBold" panose="03080902040302020200" pitchFamily="66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E40EE0C-EDEE-4646-9E17-5B004BB00D84}"/>
              </a:ext>
            </a:extLst>
          </p:cNvPr>
          <p:cNvSpPr txBox="1"/>
          <p:nvPr/>
        </p:nvSpPr>
        <p:spPr>
          <a:xfrm>
            <a:off x="1464419" y="2252872"/>
            <a:ext cx="7335557" cy="241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GV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!”,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lao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Xẻng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367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51DB573-EB7E-4459-87EF-929E7ADA1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519854"/>
            <a:ext cx="6858000" cy="12192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52369A1B-7AD8-42CB-80FC-A33B83C8B4B6}"/>
              </a:ext>
            </a:extLst>
          </p:cNvPr>
          <p:cNvSpPr/>
          <p:nvPr/>
        </p:nvSpPr>
        <p:spPr>
          <a:xfrm>
            <a:off x="1647371" y="2546649"/>
            <a:ext cx="9020629" cy="2058995"/>
          </a:xfrm>
          <a:prstGeom prst="roundRect">
            <a:avLst>
              <a:gd name="adj" fmla="val 50000"/>
            </a:avLst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B810B2-5A50-4CC8-A4AF-9C8D35F90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253" y="2822769"/>
            <a:ext cx="6773243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60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51DB573-EB7E-4459-87EF-929E7ADA1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52369A1B-7AD8-42CB-80FC-A33B83C8B4B6}"/>
              </a:ext>
            </a:extLst>
          </p:cNvPr>
          <p:cNvSpPr/>
          <p:nvPr/>
        </p:nvSpPr>
        <p:spPr>
          <a:xfrm>
            <a:off x="1647371" y="2546649"/>
            <a:ext cx="9020629" cy="2058995"/>
          </a:xfrm>
          <a:prstGeom prst="roundRect">
            <a:avLst>
              <a:gd name="adj" fmla="val 50000"/>
            </a:avLst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C78F17B-22EB-4AD0-A829-33FFEE510EF8}"/>
              </a:ext>
            </a:extLst>
          </p:cNvPr>
          <p:cNvSpPr txBox="1"/>
          <p:nvPr/>
        </p:nvSpPr>
        <p:spPr>
          <a:xfrm>
            <a:off x="3469826" y="2971624"/>
            <a:ext cx="6771321" cy="150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Chơi trò chơi đoán tên dụng cụ lao động.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59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71877EA-E63B-43E0-8C80-229F2BC0A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DE62FA-B858-40D2-A0E9-169E765C6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994" y="527257"/>
            <a:ext cx="3139712" cy="1079086"/>
          </a:xfrm>
          <a:prstGeom prst="rect">
            <a:avLst/>
          </a:prstGeom>
        </p:spPr>
      </p:pic>
      <p:sp>
        <p:nvSpPr>
          <p:cNvPr id="36" name="矩形: 圆角 17">
            <a:extLst>
              <a:ext uri="{FF2B5EF4-FFF2-40B4-BE49-F238E27FC236}">
                <a16:creationId xmlns:a16="http://schemas.microsoft.com/office/drawing/2014/main" id="{36E941C7-57BC-4578-9B8A-F9CF8B048ACC}"/>
              </a:ext>
            </a:extLst>
          </p:cNvPr>
          <p:cNvSpPr/>
          <p:nvPr/>
        </p:nvSpPr>
        <p:spPr>
          <a:xfrm>
            <a:off x="1225335" y="1600200"/>
            <a:ext cx="9892608" cy="3905250"/>
          </a:xfrm>
          <a:prstGeom prst="roundRect">
            <a:avLst/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F8E71F-CE14-4DDB-BC24-38CCCD54E188}"/>
              </a:ext>
            </a:extLst>
          </p:cNvPr>
          <p:cNvSpPr txBox="1"/>
          <p:nvPr/>
        </p:nvSpPr>
        <p:spPr>
          <a:xfrm>
            <a:off x="1423049" y="1737416"/>
            <a:ext cx="95021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457200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prstClr val="black"/>
                </a:solidFill>
                <a:latin typeface="Calibri"/>
              </a:rPr>
              <a:t>GV phát cho mỗi nhóm một thẻ dụng cụ lao động.</a:t>
            </a:r>
          </a:p>
          <a:p>
            <a:pPr marL="457200" lvl="0" indent="-457200" algn="just" defTabSz="45720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prstClr val="black"/>
                </a:solidFill>
                <a:latin typeface="Calibri"/>
              </a:rPr>
              <a:t>Mỗi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nhóm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nhiệm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vụ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Calibri"/>
              </a:rPr>
              <a:t>mô tả đặc điểm của dụng cụ và nguy cơ không toàn khi sử dụng dụng cụ để các nhóm khác đoán. 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  <a:p>
            <a:pPr marL="457200" lvl="0" indent="-457200" algn="just" defTabSz="45720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prstClr val="black"/>
                </a:solidFill>
                <a:latin typeface="Calibri"/>
              </a:rPr>
              <a:t>Nhóm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đoán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thể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đặt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câu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hỏi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bổ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sung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dạng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Không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để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thêm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thông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tin.</a:t>
            </a:r>
          </a:p>
          <a:p>
            <a:pPr marL="457200" lvl="0" indent="-457200" algn="just" defTabSz="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Sau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khi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đoán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nhóm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sẽ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giơ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ảnh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hoặc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đồ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vật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thật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hướng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dẫn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cách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sử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dụng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an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toàn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dụng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cụ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lao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động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/>
              </a:rPr>
              <a:t>đó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.</a:t>
            </a:r>
            <a:endParaRPr lang="vi-VN" sz="3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56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71877EA-E63B-43E0-8C80-229F2BC0A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813A43-55B5-4350-B001-AD750D315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899" y="3138487"/>
            <a:ext cx="8552169" cy="14525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AA47C5C-F49F-4199-B5D6-CF4E22A02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812" y="1443037"/>
            <a:ext cx="6524920" cy="8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3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382</Words>
  <Application>Microsoft Office PowerPoint</Application>
  <PresentationFormat>Widescreen</PresentationFormat>
  <Paragraphs>42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Aptos</vt:lpstr>
      <vt:lpstr>Aptos Display</vt:lpstr>
      <vt:lpstr>Arial</vt:lpstr>
      <vt:lpstr>Bahnschrift</vt:lpstr>
      <vt:lpstr>Baloo 2 ExtraBold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4</cp:revision>
  <dcterms:created xsi:type="dcterms:W3CDTF">2025-05-12T00:40:32Z</dcterms:created>
  <dcterms:modified xsi:type="dcterms:W3CDTF">2025-05-12T00:41:46Z</dcterms:modified>
</cp:coreProperties>
</file>